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69" r:id="rId2"/>
    <p:sldId id="257" r:id="rId3"/>
    <p:sldId id="471" r:id="rId4"/>
    <p:sldId id="552" r:id="rId5"/>
    <p:sldId id="264" r:id="rId6"/>
    <p:sldId id="522" r:id="rId7"/>
    <p:sldId id="523" r:id="rId8"/>
    <p:sldId id="524" r:id="rId9"/>
    <p:sldId id="519" r:id="rId10"/>
    <p:sldId id="265" r:id="rId11"/>
    <p:sldId id="537" r:id="rId12"/>
    <p:sldId id="553" r:id="rId13"/>
    <p:sldId id="554" r:id="rId14"/>
    <p:sldId id="556" r:id="rId15"/>
    <p:sldId id="555" r:id="rId16"/>
    <p:sldId id="344" r:id="rId17"/>
    <p:sldId id="557" r:id="rId18"/>
    <p:sldId id="558" r:id="rId19"/>
    <p:sldId id="564" r:id="rId20"/>
    <p:sldId id="559" r:id="rId21"/>
    <p:sldId id="565" r:id="rId22"/>
    <p:sldId id="561" r:id="rId23"/>
    <p:sldId id="562" r:id="rId24"/>
    <p:sldId id="563" r:id="rId25"/>
    <p:sldId id="566" r:id="rId26"/>
    <p:sldId id="568" r:id="rId27"/>
    <p:sldId id="569" r:id="rId28"/>
    <p:sldId id="570" r:id="rId29"/>
    <p:sldId id="571" r:id="rId30"/>
    <p:sldId id="572" r:id="rId31"/>
    <p:sldId id="573" r:id="rId32"/>
    <p:sldId id="300" r:id="rId33"/>
    <p:sldId id="397" r:id="rId34"/>
    <p:sldId id="545" r:id="rId35"/>
    <p:sldId id="398" r:id="rId36"/>
    <p:sldId id="318" r:id="rId37"/>
    <p:sldId id="467" r:id="rId38"/>
    <p:sldId id="465" r:id="rId39"/>
    <p:sldId id="574" r:id="rId40"/>
    <p:sldId id="575" r:id="rId41"/>
    <p:sldId id="579" r:id="rId42"/>
    <p:sldId id="576" r:id="rId43"/>
    <p:sldId id="577" r:id="rId44"/>
    <p:sldId id="578" r:id="rId45"/>
    <p:sldId id="580" r:id="rId4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ED0"/>
    <a:srgbClr val="EA7200"/>
    <a:srgbClr val="005191"/>
    <a:srgbClr val="F57814"/>
    <a:srgbClr val="FBB43E"/>
    <a:srgbClr val="FFB351"/>
    <a:srgbClr val="64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3" autoAdjust="0"/>
    <p:restoredTop sz="94681"/>
  </p:normalViewPr>
  <p:slideViewPr>
    <p:cSldViewPr snapToGrid="0" snapToObjects="1">
      <p:cViewPr varScale="1">
        <p:scale>
          <a:sx n="64" d="100"/>
          <a:sy n="64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10100-14E3-D647-84FF-F8CB4A92EEE3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4484-2D14-8147-A2DC-EBF549FB1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EA2A-B16D-F446-9BF6-799BE508371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2BE64-911F-3D4B-A781-15E4A654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1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5353776"/>
            <a:ext cx="6784412" cy="61032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519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08461" y="6052999"/>
            <a:ext cx="6783880" cy="4896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39ED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5638800"/>
            <a:ext cx="1243052" cy="896075"/>
          </a:xfrm>
          <a:prstGeom prst="rect">
            <a:avLst/>
          </a:prstGeom>
        </p:spPr>
      </p:pic>
      <p:sp>
        <p:nvSpPr>
          <p:cNvPr id="1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1913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539ED0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 rot="5400000">
            <a:off x="-1371600" y="1371600"/>
            <a:ext cx="6857999" cy="4114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71601"/>
            <a:ext cx="4479924" cy="4572000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49749" y="493136"/>
            <a:ext cx="4479925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49750" y="1159933"/>
            <a:ext cx="4403725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989863"/>
            <a:ext cx="8166100" cy="4054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04226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349249" y="1210731"/>
            <a:ext cx="8404226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3624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61950" y="493136"/>
            <a:ext cx="8391525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361950" y="1210731"/>
            <a:ext cx="8391525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61950" y="1955800"/>
            <a:ext cx="8153400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1950" y="493136"/>
            <a:ext cx="8391525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61950" y="1210731"/>
            <a:ext cx="8391525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539ED0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422401"/>
            <a:ext cx="8480426" cy="4622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chemeClr val="accent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62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70434" cy="2337434"/>
          </a:xfrm>
        </p:spPr>
        <p:txBody>
          <a:bodyPr anchor="b">
            <a:norm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7043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89484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894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rgbClr val="EA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6090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6090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7995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7995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388533"/>
            <a:ext cx="8480426" cy="4656115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 algn="l"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49249" y="1371600"/>
            <a:ext cx="3886200" cy="4805363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71600"/>
            <a:ext cx="3886200" cy="4805363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380067"/>
            <a:ext cx="8166100" cy="4664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61949" y="1405467"/>
            <a:ext cx="8467725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61949" y="5054601"/>
            <a:ext cx="8467725" cy="1023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0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36134"/>
            <a:ext cx="7886700" cy="4644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9" r:id="rId3"/>
    <p:sldLayoutId id="2147483668" r:id="rId4"/>
    <p:sldLayoutId id="2147483670" r:id="rId5"/>
    <p:sldLayoutId id="2147483650" r:id="rId6"/>
    <p:sldLayoutId id="2147483661" r:id="rId7"/>
    <p:sldLayoutId id="2147483662" r:id="rId8"/>
    <p:sldLayoutId id="2147483667" r:id="rId9"/>
    <p:sldLayoutId id="2147483665" r:id="rId10"/>
    <p:sldLayoutId id="2147483673" r:id="rId11"/>
    <p:sldLayoutId id="2147483660" r:id="rId12"/>
    <p:sldLayoutId id="2147483663" r:id="rId13"/>
    <p:sldLayoutId id="2147483666" r:id="rId14"/>
    <p:sldLayoutId id="2147483664" r:id="rId15"/>
    <p:sldLayoutId id="2147483672" r:id="rId16"/>
    <p:sldLayoutId id="214748367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519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rgbClr val="539ED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slide" Target="slide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learncertification.com/d/" TargetMode="External"/><Relationship Id="rId2" Type="http://schemas.openxmlformats.org/officeDocument/2006/relationships/hyperlink" Target="https://vita.taxslayerpro.com/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meredith.hershner@uweci.org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taxslayerpro.com/hc/en-us/articles/4402545759898-2021-Earned-Income-Tax-Credit-s" TargetMode="External"/><Relationship Id="rId2" Type="http://schemas.openxmlformats.org/officeDocument/2006/relationships/hyperlink" Target="https://support.taxslayerpro.com/hc/en-us/articles/4402545759898-2021-Earned-Income-Tax-Credit-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pub/irs-pdf/p4012.pdf" TargetMode="External"/><Relationship Id="rId2" Type="http://schemas.openxmlformats.org/officeDocument/2006/relationships/hyperlink" Target="https://www.irs.gov/pub/irs-pdf/f6744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irs.gov/pub/irs-pdf/p17.pdf" TargetMode="External"/><Relationship Id="rId4" Type="http://schemas.openxmlformats.org/officeDocument/2006/relationships/hyperlink" Target="https://www.irs.gov/pub/irs-pdf/p4491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4312" y="5143916"/>
            <a:ext cx="8010257" cy="699223"/>
          </a:xfrm>
        </p:spPr>
        <p:txBody>
          <a:bodyPr>
            <a:normAutofit fontScale="92500"/>
          </a:bodyPr>
          <a:lstStyle/>
          <a:p>
            <a:r>
              <a:rPr lang="en-US" dirty="0"/>
              <a:t>New Tax Preparer Training – Session 2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8586" y="6052999"/>
            <a:ext cx="6783880" cy="489675"/>
          </a:xfrm>
        </p:spPr>
        <p:txBody>
          <a:bodyPr>
            <a:normAutofit/>
          </a:bodyPr>
          <a:lstStyle/>
          <a:p>
            <a:r>
              <a:rPr lang="en-US" dirty="0"/>
              <a:t>Tax Year 2021			Dec. 11 and Dec 14, 2021</a:t>
            </a:r>
          </a:p>
        </p:txBody>
      </p:sp>
      <p:pic>
        <p:nvPicPr>
          <p:cNvPr id="14" name="Picture Placeholder 13" descr="A picture containing traffic, sitting, lit, light&#10;&#10;Description automatically generated">
            <a:extLst>
              <a:ext uri="{FF2B5EF4-FFF2-40B4-BE49-F238E27FC236}">
                <a16:creationId xmlns:a16="http://schemas.microsoft.com/office/drawing/2014/main" id="{E6405B2E-2898-4DC6-A03E-AEC3A3D399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035" t="-14360" r="1035" b="-16778"/>
          <a:stretch/>
        </p:blipFill>
        <p:spPr>
          <a:xfrm>
            <a:off x="0" y="0"/>
            <a:ext cx="9144000" cy="4919663"/>
          </a:xfrm>
        </p:spPr>
      </p:pic>
    </p:spTree>
    <p:extLst>
      <p:ext uri="{BB962C8B-B14F-4D97-AF65-F5344CB8AC3E}">
        <p14:creationId xmlns:p14="http://schemas.microsoft.com/office/powerpoint/2010/main" val="63230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Scenario 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Gilbert and Tara Washington</a:t>
            </a:r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7 Interview Notes (</a:t>
            </a:r>
            <a:r>
              <a:rPr lang="en-US" sz="3200" dirty="0" err="1"/>
              <a:t>pg</a:t>
            </a:r>
            <a:r>
              <a:rPr lang="en-US" sz="3200" dirty="0"/>
              <a:t> 81)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0C452569-1909-4D5D-A86B-7D40DE442622}"/>
              </a:ext>
            </a:extLst>
          </p:cNvPr>
          <p:cNvSpPr txBox="1"/>
          <p:nvPr/>
        </p:nvSpPr>
        <p:spPr>
          <a:xfrm>
            <a:off x="472440" y="1318569"/>
            <a:ext cx="7299960" cy="5113982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 marR="9205">
              <a:lnSpc>
                <a:spcPts val="1120"/>
              </a:lnSpc>
            </a:pPr>
            <a:r>
              <a:rPr sz="1400" spc="-11" dirty="0">
                <a:solidFill>
                  <a:srgbClr val="363435"/>
                </a:solidFill>
                <a:latin typeface="Arial"/>
                <a:cs typeface="Arial"/>
              </a:rPr>
              <a:t>Gilbert is an elementary school teacher at a public school . Gilbert and Tara are</a:t>
            </a:r>
            <a:endParaRPr sz="1400" dirty="0">
              <a:latin typeface="Arial"/>
              <a:cs typeface="Arial"/>
            </a:endParaRPr>
          </a:p>
          <a:p>
            <a:pPr marL="12700" marR="9205">
              <a:lnSpc>
                <a:spcPct val="95825"/>
              </a:lnSpc>
              <a:spcBef>
                <a:spcPts val="194"/>
              </a:spcBef>
            </a:pPr>
            <a:r>
              <a:rPr sz="1400" spc="-9" dirty="0">
                <a:solidFill>
                  <a:srgbClr val="363435"/>
                </a:solidFill>
                <a:latin typeface="Arial"/>
                <a:cs typeface="Arial"/>
              </a:rPr>
              <a:t>married and choose to file Married Filing Jointly on their 2021 tax return.</a:t>
            </a:r>
            <a:endParaRPr sz="1400" dirty="0">
              <a:latin typeface="Arial"/>
              <a:cs typeface="Arial"/>
            </a:endParaRPr>
          </a:p>
          <a:p>
            <a:pPr marL="12700" marR="9205">
              <a:lnSpc>
                <a:spcPct val="95825"/>
              </a:lnSpc>
              <a:spcBef>
                <a:spcPts val="700"/>
              </a:spcBef>
            </a:pPr>
            <a:r>
              <a:rPr sz="1400" spc="-10" dirty="0">
                <a:solidFill>
                  <a:srgbClr val="363435"/>
                </a:solidFill>
                <a:latin typeface="Arial"/>
                <a:cs typeface="Arial"/>
              </a:rPr>
              <a:t>Gilbert worked a total of 1,280 hours in 2021. During the school year, he spent $500</a:t>
            </a:r>
            <a:endParaRPr sz="1400" dirty="0">
              <a:latin typeface="Arial"/>
              <a:cs typeface="Arial"/>
            </a:endParaRPr>
          </a:p>
          <a:p>
            <a:pPr marL="12700" marR="9205">
              <a:lnSpc>
                <a:spcPct val="95825"/>
              </a:lnSpc>
              <a:spcBef>
                <a:spcPts val="250"/>
              </a:spcBef>
            </a:pPr>
            <a:r>
              <a:rPr sz="1400" spc="-9" dirty="0">
                <a:solidFill>
                  <a:srgbClr val="363435"/>
                </a:solidFill>
                <a:latin typeface="Arial"/>
                <a:cs typeface="Arial"/>
              </a:rPr>
              <a:t>on unreimbursed classroom expenses 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149"/>
              </a:lnSpc>
              <a:spcBef>
                <a:spcPts val="700"/>
              </a:spcBef>
            </a:pPr>
            <a:r>
              <a:rPr sz="1400" spc="-11" dirty="0">
                <a:solidFill>
                  <a:srgbClr val="363435"/>
                </a:solidFill>
                <a:latin typeface="Arial"/>
                <a:cs typeface="Arial"/>
              </a:rPr>
              <a:t>Tara retired in 2018 and began receiving her pension on October 1st of that year . 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sz="1400" spc="-10" dirty="0">
                <a:solidFill>
                  <a:srgbClr val="363435"/>
                </a:solidFill>
                <a:latin typeface="Arial"/>
                <a:cs typeface="Arial"/>
              </a:rPr>
              <a:t>She explains that this is a joint and survivor annuity. She has already recovered 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sz="1400" spc="-9" dirty="0">
                <a:solidFill>
                  <a:srgbClr val="363435"/>
                </a:solidFill>
                <a:latin typeface="Arial"/>
                <a:cs typeface="Arial"/>
              </a:rPr>
              <a:t>$1,013 of the cost of the plan .</a:t>
            </a:r>
            <a:endParaRPr sz="1400" dirty="0">
              <a:latin typeface="Arial"/>
              <a:cs typeface="Arial"/>
            </a:endParaRPr>
          </a:p>
          <a:p>
            <a:pPr marL="12700" marR="81363">
              <a:lnSpc>
                <a:spcPts val="1149"/>
              </a:lnSpc>
              <a:spcBef>
                <a:spcPts val="704"/>
              </a:spcBef>
            </a:pPr>
            <a:r>
              <a:rPr sz="1400" spc="-9" dirty="0">
                <a:solidFill>
                  <a:srgbClr val="363435"/>
                </a:solidFill>
                <a:latin typeface="Arial"/>
                <a:cs typeface="Arial"/>
              </a:rPr>
              <a:t>Gilbert settled with his credit card company on an outstanding bill and brought the </a:t>
            </a:r>
            <a:endParaRPr sz="1400" dirty="0">
              <a:latin typeface="Arial"/>
              <a:cs typeface="Arial"/>
            </a:endParaRPr>
          </a:p>
          <a:p>
            <a:pPr marL="12700" marR="81363">
              <a:lnSpc>
                <a:spcPts val="1149"/>
              </a:lnSpc>
              <a:spcBef>
                <a:spcPts val="249"/>
              </a:spcBef>
            </a:pPr>
            <a:r>
              <a:rPr sz="1400" spc="-9" dirty="0">
                <a:solidFill>
                  <a:srgbClr val="363435"/>
                </a:solidFill>
                <a:latin typeface="Arial"/>
                <a:cs typeface="Arial"/>
              </a:rPr>
              <a:t>Form 1099-C to the site . They aren’t sure how it will impact their tax return for tax </a:t>
            </a:r>
            <a:endParaRPr sz="1400" dirty="0">
              <a:latin typeface="Arial"/>
              <a:cs typeface="Arial"/>
            </a:endParaRPr>
          </a:p>
          <a:p>
            <a:pPr marL="12700" marR="81363">
              <a:lnSpc>
                <a:spcPts val="1149"/>
              </a:lnSpc>
              <a:spcBef>
                <a:spcPts val="249"/>
              </a:spcBef>
            </a:pPr>
            <a:r>
              <a:rPr sz="1400" spc="-10" dirty="0">
                <a:solidFill>
                  <a:srgbClr val="363435"/>
                </a:solidFill>
                <a:latin typeface="Arial"/>
                <a:cs typeface="Arial"/>
              </a:rPr>
              <a:t>year 2021 . The Washingtons determined that they were solvent as of the date of </a:t>
            </a:r>
            <a:endParaRPr sz="1400" dirty="0">
              <a:latin typeface="Arial"/>
              <a:cs typeface="Arial"/>
            </a:endParaRPr>
          </a:p>
          <a:p>
            <a:pPr marL="12700" marR="81363">
              <a:lnSpc>
                <a:spcPts val="1149"/>
              </a:lnSpc>
              <a:spcBef>
                <a:spcPts val="249"/>
              </a:spcBef>
            </a:pPr>
            <a:r>
              <a:rPr sz="1400" spc="-8" dirty="0">
                <a:solidFill>
                  <a:srgbClr val="363435"/>
                </a:solidFill>
                <a:latin typeface="Arial"/>
                <a:cs typeface="Arial"/>
              </a:rPr>
              <a:t>the canceled debt .</a:t>
            </a:r>
            <a:endParaRPr sz="1400" dirty="0">
              <a:latin typeface="Arial"/>
              <a:cs typeface="Arial"/>
            </a:endParaRPr>
          </a:p>
          <a:p>
            <a:pPr marL="12700" marR="178980">
              <a:lnSpc>
                <a:spcPts val="1149"/>
              </a:lnSpc>
              <a:spcBef>
                <a:spcPts val="704"/>
              </a:spcBef>
            </a:pPr>
            <a:r>
              <a:rPr sz="1400" spc="-11" dirty="0">
                <a:solidFill>
                  <a:srgbClr val="363435"/>
                </a:solidFill>
                <a:latin typeface="Arial"/>
                <a:cs typeface="Arial"/>
              </a:rPr>
              <a:t>Tara won $3,000 gambling at a casino and had additional lottery winnings of $150. </a:t>
            </a:r>
            <a:endParaRPr sz="1400" dirty="0">
              <a:latin typeface="Arial"/>
              <a:cs typeface="Arial"/>
            </a:endParaRPr>
          </a:p>
          <a:p>
            <a:pPr marL="12700" marR="178980">
              <a:lnSpc>
                <a:spcPts val="1149"/>
              </a:lnSpc>
              <a:spcBef>
                <a:spcPts val="249"/>
              </a:spcBef>
            </a:pPr>
            <a:r>
              <a:rPr sz="1400" spc="-12" dirty="0">
                <a:solidFill>
                  <a:srgbClr val="363435"/>
                </a:solidFill>
                <a:latin typeface="Arial"/>
                <a:cs typeface="Arial"/>
              </a:rPr>
              <a:t>Tara has documented casino losses of $1,500.</a:t>
            </a:r>
            <a:endParaRPr sz="1400" dirty="0">
              <a:latin typeface="Arial"/>
              <a:cs typeface="Arial"/>
            </a:endParaRPr>
          </a:p>
          <a:p>
            <a:pPr marL="12700" marR="52615">
              <a:lnSpc>
                <a:spcPts val="1149"/>
              </a:lnSpc>
              <a:spcBef>
                <a:spcPts val="704"/>
              </a:spcBef>
            </a:pPr>
            <a:r>
              <a:rPr sz="1400" spc="-9" dirty="0">
                <a:solidFill>
                  <a:srgbClr val="363435"/>
                </a:solidFill>
                <a:latin typeface="Arial"/>
                <a:cs typeface="Arial"/>
              </a:rPr>
              <a:t>Their son, Chandler, is in his second year of college pursuing a bachelor’s degree in </a:t>
            </a:r>
            <a:endParaRPr sz="1400" dirty="0">
              <a:latin typeface="Arial"/>
              <a:cs typeface="Arial"/>
            </a:endParaRPr>
          </a:p>
          <a:p>
            <a:pPr marL="12700" marR="52615">
              <a:lnSpc>
                <a:spcPts val="1149"/>
              </a:lnSpc>
              <a:spcBef>
                <a:spcPts val="249"/>
              </a:spcBef>
            </a:pPr>
            <a:r>
              <a:rPr sz="1400" spc="-9" dirty="0">
                <a:solidFill>
                  <a:srgbClr val="363435"/>
                </a:solidFill>
                <a:latin typeface="Arial"/>
                <a:cs typeface="Arial"/>
              </a:rPr>
              <a:t>Logistics at a qualified educational institution. He received a scholarship and the </a:t>
            </a:r>
            <a:endParaRPr sz="1400" dirty="0">
              <a:latin typeface="Arial"/>
              <a:cs typeface="Arial"/>
            </a:endParaRPr>
          </a:p>
          <a:p>
            <a:pPr marL="12700" marR="52615">
              <a:lnSpc>
                <a:spcPts val="1149"/>
              </a:lnSpc>
              <a:spcBef>
                <a:spcPts val="249"/>
              </a:spcBef>
            </a:pPr>
            <a:r>
              <a:rPr sz="1400" spc="-6" dirty="0">
                <a:solidFill>
                  <a:srgbClr val="363435"/>
                </a:solidFill>
                <a:latin typeface="Arial"/>
                <a:cs typeface="Arial"/>
              </a:rPr>
              <a:t>terms require that it be used to pay tuition. Box 2 was not filled in and Box 7 was not </a:t>
            </a:r>
            <a:endParaRPr sz="1400" dirty="0">
              <a:latin typeface="Arial"/>
              <a:cs typeface="Arial"/>
            </a:endParaRPr>
          </a:p>
          <a:p>
            <a:pPr marL="12700" marR="52615">
              <a:lnSpc>
                <a:spcPts val="1149"/>
              </a:lnSpc>
              <a:spcBef>
                <a:spcPts val="249"/>
              </a:spcBef>
            </a:pPr>
            <a:r>
              <a:rPr sz="1400" spc="-11" dirty="0">
                <a:solidFill>
                  <a:srgbClr val="363435"/>
                </a:solidFill>
                <a:latin typeface="Arial"/>
                <a:cs typeface="Arial"/>
              </a:rPr>
              <a:t>checked on his Form 1098-T for the previous tax year . The Washingtons provided </a:t>
            </a:r>
            <a:endParaRPr sz="1400" dirty="0">
              <a:latin typeface="Arial"/>
              <a:cs typeface="Arial"/>
            </a:endParaRPr>
          </a:p>
          <a:p>
            <a:pPr marL="12700" marR="52615">
              <a:lnSpc>
                <a:spcPts val="1149"/>
              </a:lnSpc>
              <a:spcBef>
                <a:spcPts val="249"/>
              </a:spcBef>
            </a:pPr>
            <a:r>
              <a:rPr sz="1400" spc="-10" dirty="0">
                <a:solidFill>
                  <a:srgbClr val="363435"/>
                </a:solidFill>
                <a:latin typeface="Arial"/>
                <a:cs typeface="Arial"/>
              </a:rPr>
              <a:t>Form 1098-T and an account statement from the college that included additional </a:t>
            </a:r>
            <a:endParaRPr sz="1400" dirty="0">
              <a:latin typeface="Arial"/>
              <a:cs typeface="Arial"/>
            </a:endParaRPr>
          </a:p>
          <a:p>
            <a:pPr marL="12700" marR="52615">
              <a:lnSpc>
                <a:spcPts val="1149"/>
              </a:lnSpc>
              <a:spcBef>
                <a:spcPts val="249"/>
              </a:spcBef>
            </a:pPr>
            <a:r>
              <a:rPr sz="1400" spc="-10" dirty="0">
                <a:solidFill>
                  <a:srgbClr val="363435"/>
                </a:solidFill>
                <a:latin typeface="Arial"/>
                <a:cs typeface="Arial"/>
              </a:rPr>
              <a:t>expenses. The Washingtons paid $450 for books required for Chandler’s courses. </a:t>
            </a:r>
            <a:endParaRPr sz="1400" dirty="0">
              <a:latin typeface="Arial"/>
              <a:cs typeface="Arial"/>
            </a:endParaRPr>
          </a:p>
          <a:p>
            <a:pPr marL="12700" marR="52615">
              <a:lnSpc>
                <a:spcPts val="1149"/>
              </a:lnSpc>
              <a:spcBef>
                <a:spcPts val="249"/>
              </a:spcBef>
            </a:pPr>
            <a:r>
              <a:rPr sz="1400" spc="-9" dirty="0">
                <a:solidFill>
                  <a:srgbClr val="363435"/>
                </a:solidFill>
                <a:latin typeface="Arial"/>
                <a:cs typeface="Arial"/>
              </a:rPr>
              <a:t>This information is also included on the College statement of account .</a:t>
            </a:r>
            <a:endParaRPr sz="1400" dirty="0">
              <a:latin typeface="Arial"/>
              <a:cs typeface="Arial"/>
            </a:endParaRPr>
          </a:p>
          <a:p>
            <a:pPr marL="12700" marR="9205">
              <a:lnSpc>
                <a:spcPct val="95825"/>
              </a:lnSpc>
              <a:spcBef>
                <a:spcPts val="704"/>
              </a:spcBef>
            </a:pPr>
            <a:r>
              <a:rPr sz="1400" spc="-9" dirty="0">
                <a:solidFill>
                  <a:srgbClr val="363435"/>
                </a:solidFill>
                <a:latin typeface="Arial"/>
                <a:cs typeface="Arial"/>
              </a:rPr>
              <a:t>Chandler does not have a felony drug conviction .</a:t>
            </a:r>
            <a:endParaRPr sz="1400" dirty="0">
              <a:latin typeface="Arial"/>
              <a:cs typeface="Arial"/>
            </a:endParaRPr>
          </a:p>
          <a:p>
            <a:pPr marL="12700" marR="9205">
              <a:lnSpc>
                <a:spcPct val="95825"/>
              </a:lnSpc>
              <a:spcBef>
                <a:spcPts val="700"/>
              </a:spcBef>
            </a:pPr>
            <a:r>
              <a:rPr sz="1400" spc="0" dirty="0">
                <a:solidFill>
                  <a:srgbClr val="363435"/>
                </a:solidFill>
                <a:latin typeface="Arial"/>
                <a:cs typeface="Arial"/>
              </a:rPr>
              <a:t>The Washington’s received the third Economic Impact Payment (EIP3) in the</a:t>
            </a:r>
            <a:endParaRPr sz="1400" dirty="0">
              <a:latin typeface="Arial"/>
              <a:cs typeface="Arial"/>
            </a:endParaRPr>
          </a:p>
          <a:p>
            <a:pPr marL="12700" marR="9205">
              <a:lnSpc>
                <a:spcPct val="95825"/>
              </a:lnSpc>
              <a:spcBef>
                <a:spcPts val="250"/>
              </a:spcBef>
            </a:pPr>
            <a:r>
              <a:rPr sz="1400" dirty="0">
                <a:solidFill>
                  <a:srgbClr val="363435"/>
                </a:solidFill>
                <a:latin typeface="Arial"/>
                <a:cs typeface="Arial"/>
              </a:rPr>
              <a:t>amount of $4,200 in 2021.</a:t>
            </a:r>
            <a:endParaRPr sz="1400" dirty="0">
              <a:latin typeface="Arial"/>
              <a:cs typeface="Arial"/>
            </a:endParaRPr>
          </a:p>
          <a:p>
            <a:pPr marL="12700" marR="9205">
              <a:lnSpc>
                <a:spcPct val="95825"/>
              </a:lnSpc>
              <a:spcBef>
                <a:spcPts val="746"/>
              </a:spcBef>
            </a:pPr>
            <a:r>
              <a:rPr sz="1400" dirty="0">
                <a:solidFill>
                  <a:srgbClr val="363435"/>
                </a:solidFill>
                <a:latin typeface="Arial"/>
                <a:cs typeface="Arial"/>
              </a:rPr>
              <a:t>They are all U .S . citizens with valid Social Security numbers 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63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6F6DA-09F8-46EE-B02F-7F41B8F43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344165"/>
            <a:ext cx="6724650" cy="48279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7 Test (</a:t>
            </a:r>
            <a:r>
              <a:rPr lang="en-US" sz="3200" dirty="0" err="1"/>
              <a:t>pg</a:t>
            </a:r>
            <a:r>
              <a:rPr lang="en-US" sz="3200" dirty="0"/>
              <a:t> 90)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564EE-059A-49CF-91B4-1186C0C13641}"/>
              </a:ext>
            </a:extLst>
          </p:cNvPr>
          <p:cNvSpPr/>
          <p:nvPr/>
        </p:nvSpPr>
        <p:spPr>
          <a:xfrm>
            <a:off x="838200" y="2522183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5265E2-9C34-48BE-8DF8-2A22785D41B4}"/>
              </a:ext>
            </a:extLst>
          </p:cNvPr>
          <p:cNvSpPr/>
          <p:nvPr/>
        </p:nvSpPr>
        <p:spPr>
          <a:xfrm>
            <a:off x="838200" y="3886831"/>
            <a:ext cx="94956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866CD3-E295-436D-8458-50879109DB95}"/>
              </a:ext>
            </a:extLst>
          </p:cNvPr>
          <p:cNvSpPr/>
          <p:nvPr/>
        </p:nvSpPr>
        <p:spPr>
          <a:xfrm>
            <a:off x="838200" y="4857578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F04DCE-C620-4CBF-B45D-2A102C546FF3}"/>
              </a:ext>
            </a:extLst>
          </p:cNvPr>
          <p:cNvGrpSpPr/>
          <p:nvPr/>
        </p:nvGrpSpPr>
        <p:grpSpPr>
          <a:xfrm>
            <a:off x="5096552" y="1759339"/>
            <a:ext cx="2938176" cy="945406"/>
            <a:chOff x="5096552" y="1759339"/>
            <a:chExt cx="2938176" cy="9454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AE7E91-5D6F-4016-9E45-5812C9B55EF9}"/>
                </a:ext>
              </a:extLst>
            </p:cNvPr>
            <p:cNvSpPr txBox="1"/>
            <p:nvPr/>
          </p:nvSpPr>
          <p:spPr>
            <a:xfrm>
              <a:off x="5096552" y="1759339"/>
              <a:ext cx="196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hlinkClick r:id="rId3" action="ppaction://hlinksldjump"/>
                </a:rPr>
                <a:t>D-37, 1099-R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25EED3-8EDE-42DF-B3BF-72D7E59C2A1C}"/>
                </a:ext>
              </a:extLst>
            </p:cNvPr>
            <p:cNvSpPr txBox="1"/>
            <p:nvPr/>
          </p:nvSpPr>
          <p:spPr>
            <a:xfrm>
              <a:off x="5096552" y="2243080"/>
              <a:ext cx="2938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hlinkClick r:id="rId4" action="ppaction://hlinksldjump"/>
                </a:rPr>
                <a:t>(Worksheet in return)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2542B46-997C-4E89-9453-74B1C5D92887}"/>
              </a:ext>
            </a:extLst>
          </p:cNvPr>
          <p:cNvSpPr txBox="1"/>
          <p:nvPr/>
        </p:nvSpPr>
        <p:spPr>
          <a:xfrm>
            <a:off x="5096552" y="3646097"/>
            <a:ext cx="94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D-46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5C2672-4C28-408F-AA4F-5AC5649FBAB3}"/>
              </a:ext>
            </a:extLst>
          </p:cNvPr>
          <p:cNvSpPr txBox="1"/>
          <p:nvPr/>
        </p:nvSpPr>
        <p:spPr>
          <a:xfrm>
            <a:off x="3330992" y="4991870"/>
            <a:ext cx="423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D-1, W-2G, 1099-C, Interview</a:t>
            </a:r>
          </a:p>
        </p:txBody>
      </p:sp>
    </p:spTree>
    <p:extLst>
      <p:ext uri="{BB962C8B-B14F-4D97-AF65-F5344CB8AC3E}">
        <p14:creationId xmlns:p14="http://schemas.microsoft.com/office/powerpoint/2010/main" val="313981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7DA1D5-63C2-4FB7-A4A6-013FFCE5A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49" y="1256946"/>
            <a:ext cx="7626351" cy="4860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7 Test (</a:t>
            </a:r>
            <a:r>
              <a:rPr lang="en-US" sz="3200" dirty="0" err="1"/>
              <a:t>pg</a:t>
            </a:r>
            <a:r>
              <a:rPr lang="en-US" sz="3200" dirty="0"/>
              <a:t> 90)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564EE-059A-49CF-91B4-1186C0C13641}"/>
              </a:ext>
            </a:extLst>
          </p:cNvPr>
          <p:cNvSpPr/>
          <p:nvPr/>
        </p:nvSpPr>
        <p:spPr>
          <a:xfrm>
            <a:off x="850900" y="2157058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5265E2-9C34-48BE-8DF8-2A22785D41B4}"/>
              </a:ext>
            </a:extLst>
          </p:cNvPr>
          <p:cNvSpPr/>
          <p:nvPr/>
        </p:nvSpPr>
        <p:spPr>
          <a:xfrm>
            <a:off x="960314" y="4492453"/>
            <a:ext cx="2913186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BC97D-80CC-4E23-BFD8-17E155B9704D}"/>
              </a:ext>
            </a:extLst>
          </p:cNvPr>
          <p:cNvSpPr txBox="1"/>
          <p:nvPr/>
        </p:nvSpPr>
        <p:spPr>
          <a:xfrm>
            <a:off x="7015480" y="2967335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3655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F6D736-22E6-40B5-B359-F4C4672FD139}"/>
              </a:ext>
            </a:extLst>
          </p:cNvPr>
          <p:cNvSpPr txBox="1"/>
          <p:nvPr/>
        </p:nvSpPr>
        <p:spPr>
          <a:xfrm>
            <a:off x="6609080" y="2534883"/>
            <a:ext cx="120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26,450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27AE22-78C5-4E62-891C-BBA633081D15}"/>
              </a:ext>
            </a:extLst>
          </p:cNvPr>
          <p:cNvSpPr txBox="1"/>
          <p:nvPr/>
        </p:nvSpPr>
        <p:spPr>
          <a:xfrm>
            <a:off x="6453505" y="5582451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6669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FC7350-DAFB-4141-A7D1-FCC974B9E5C6}"/>
              </a:ext>
            </a:extLst>
          </p:cNvPr>
          <p:cNvSpPr txBox="1"/>
          <p:nvPr/>
        </p:nvSpPr>
        <p:spPr>
          <a:xfrm>
            <a:off x="5351384" y="1695393"/>
            <a:ext cx="94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E-4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9E6A19-4A4C-4C2B-BA63-2702193B13D1}"/>
              </a:ext>
            </a:extLst>
          </p:cNvPr>
          <p:cNvSpPr txBox="1"/>
          <p:nvPr/>
        </p:nvSpPr>
        <p:spPr>
          <a:xfrm>
            <a:off x="7662767" y="2522183"/>
            <a:ext cx="63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BBC06-DF3E-45FC-90CC-116B4386C346}"/>
              </a:ext>
            </a:extLst>
          </p:cNvPr>
          <p:cNvSpPr txBox="1"/>
          <p:nvPr/>
        </p:nvSpPr>
        <p:spPr>
          <a:xfrm>
            <a:off x="3941666" y="3825855"/>
            <a:ext cx="63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G-4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E4BF03-2D13-461C-B804-76F06F3E8013}"/>
              </a:ext>
            </a:extLst>
          </p:cNvPr>
          <p:cNvGrpSpPr/>
          <p:nvPr/>
        </p:nvGrpSpPr>
        <p:grpSpPr>
          <a:xfrm>
            <a:off x="6300953" y="2980365"/>
            <a:ext cx="2522856" cy="1307156"/>
            <a:chOff x="6300953" y="2980365"/>
            <a:chExt cx="2522856" cy="13071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F4898C-537E-4751-A11A-A6992EB787C0}"/>
                </a:ext>
              </a:extLst>
            </p:cNvPr>
            <p:cNvSpPr txBox="1"/>
            <p:nvPr/>
          </p:nvSpPr>
          <p:spPr>
            <a:xfrm>
              <a:off x="7900463" y="2980365"/>
              <a:ext cx="630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J-1</a:t>
              </a:r>
            </a:p>
          </p:txBody>
        </p:sp>
        <p:sp>
          <p:nvSpPr>
            <p:cNvPr id="17" name="TextBox 16">
              <a:hlinkClick r:id="rId3" action="ppaction://hlinksldjump"/>
              <a:extLst>
                <a:ext uri="{FF2B5EF4-FFF2-40B4-BE49-F238E27FC236}">
                  <a16:creationId xmlns:a16="http://schemas.microsoft.com/office/drawing/2014/main" id="{D39715B9-874F-4663-B758-54CE90B85CC4}"/>
                </a:ext>
              </a:extLst>
            </p:cNvPr>
            <p:cNvSpPr txBox="1"/>
            <p:nvPr/>
          </p:nvSpPr>
          <p:spPr>
            <a:xfrm>
              <a:off x="6300953" y="3825856"/>
              <a:ext cx="2522856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1098-T, Interview</a:t>
              </a:r>
            </a:p>
          </p:txBody>
        </p:sp>
        <p:sp>
          <p:nvSpPr>
            <p:cNvPr id="2" name="Arrow: Up 1">
              <a:extLst>
                <a:ext uri="{FF2B5EF4-FFF2-40B4-BE49-F238E27FC236}">
                  <a16:creationId xmlns:a16="http://schemas.microsoft.com/office/drawing/2014/main" id="{AE379CDF-FB5D-4CC5-A473-E16408356958}"/>
                </a:ext>
              </a:extLst>
            </p:cNvPr>
            <p:cNvSpPr/>
            <p:nvPr/>
          </p:nvSpPr>
          <p:spPr>
            <a:xfrm>
              <a:off x="8053530" y="3414080"/>
              <a:ext cx="390391" cy="415662"/>
            </a:xfrm>
            <a:prstGeom prst="up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26A214C-7361-4D32-AE88-85A87BFE87CA}"/>
              </a:ext>
            </a:extLst>
          </p:cNvPr>
          <p:cNvSpPr txBox="1"/>
          <p:nvPr/>
        </p:nvSpPr>
        <p:spPr>
          <a:xfrm>
            <a:off x="3941665" y="5953255"/>
            <a:ext cx="315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W-2, 1099-R, SSA-1099</a:t>
            </a:r>
          </a:p>
        </p:txBody>
      </p:sp>
    </p:spTree>
    <p:extLst>
      <p:ext uri="{BB962C8B-B14F-4D97-AF65-F5344CB8AC3E}">
        <p14:creationId xmlns:p14="http://schemas.microsoft.com/office/powerpoint/2010/main" val="2451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10" grpId="0"/>
      <p:bldP spid="11" grpId="0"/>
      <p:bldP spid="12" grpId="0"/>
      <p:bldP spid="13" grpId="0"/>
      <p:bldP spid="14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6926-F190-478A-B624-E08783C74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1210906"/>
            <a:ext cx="7594601" cy="4891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7 Retest (</a:t>
            </a:r>
            <a:r>
              <a:rPr lang="en-US" sz="3200" dirty="0" err="1"/>
              <a:t>pg</a:t>
            </a:r>
            <a:r>
              <a:rPr lang="en-US" sz="3200" dirty="0"/>
              <a:t> 117)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564EE-059A-49CF-91B4-1186C0C13641}"/>
              </a:ext>
            </a:extLst>
          </p:cNvPr>
          <p:cNvSpPr/>
          <p:nvPr/>
        </p:nvSpPr>
        <p:spPr>
          <a:xfrm>
            <a:off x="793749" y="2669117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5265E2-9C34-48BE-8DF8-2A22785D41B4}"/>
              </a:ext>
            </a:extLst>
          </p:cNvPr>
          <p:cNvSpPr/>
          <p:nvPr/>
        </p:nvSpPr>
        <p:spPr>
          <a:xfrm>
            <a:off x="819149" y="4917731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BC97D-80CC-4E23-BFD8-17E155B9704D}"/>
              </a:ext>
            </a:extLst>
          </p:cNvPr>
          <p:cNvSpPr txBox="1"/>
          <p:nvPr/>
        </p:nvSpPr>
        <p:spPr>
          <a:xfrm>
            <a:off x="4279899" y="1512362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17,937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F6D736-22E6-40B5-B359-F4C4672FD139}"/>
              </a:ext>
            </a:extLst>
          </p:cNvPr>
          <p:cNvSpPr txBox="1"/>
          <p:nvPr/>
        </p:nvSpPr>
        <p:spPr>
          <a:xfrm>
            <a:off x="6253480" y="1104017"/>
            <a:ext cx="120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18,035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27AE22-78C5-4E62-891C-BBA633081D15}"/>
              </a:ext>
            </a:extLst>
          </p:cNvPr>
          <p:cNvSpPr txBox="1"/>
          <p:nvPr/>
        </p:nvSpPr>
        <p:spPr>
          <a:xfrm>
            <a:off x="3117849" y="3400392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EEA63-C692-4030-A71C-0E6580357CB8}"/>
              </a:ext>
            </a:extLst>
          </p:cNvPr>
          <p:cNvSpPr txBox="1"/>
          <p:nvPr/>
        </p:nvSpPr>
        <p:spPr>
          <a:xfrm>
            <a:off x="4589461" y="2456377"/>
            <a:ext cx="238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D-53, Schedule 1</a:t>
            </a:r>
          </a:p>
        </p:txBody>
      </p:sp>
    </p:spTree>
    <p:extLst>
      <p:ext uri="{BB962C8B-B14F-4D97-AF65-F5344CB8AC3E}">
        <p14:creationId xmlns:p14="http://schemas.microsoft.com/office/powerpoint/2010/main" val="129815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D4C56-EEAC-4483-9EAA-D7E717740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37" y="1204654"/>
            <a:ext cx="6819492" cy="475164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7 Retest (</a:t>
            </a:r>
            <a:r>
              <a:rPr lang="en-US" sz="3200" dirty="0" err="1"/>
              <a:t>pg</a:t>
            </a:r>
            <a:r>
              <a:rPr lang="en-US" sz="3200" dirty="0"/>
              <a:t> 117)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564EE-059A-49CF-91B4-1186C0C13641}"/>
              </a:ext>
            </a:extLst>
          </p:cNvPr>
          <p:cNvSpPr/>
          <p:nvPr/>
        </p:nvSpPr>
        <p:spPr>
          <a:xfrm>
            <a:off x="838200" y="2484083"/>
            <a:ext cx="156844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5265E2-9C34-48BE-8DF8-2A22785D41B4}"/>
              </a:ext>
            </a:extLst>
          </p:cNvPr>
          <p:cNvSpPr/>
          <p:nvPr/>
        </p:nvSpPr>
        <p:spPr>
          <a:xfrm>
            <a:off x="808202" y="3546342"/>
            <a:ext cx="94956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866CD3-E295-436D-8458-50879109DB95}"/>
              </a:ext>
            </a:extLst>
          </p:cNvPr>
          <p:cNvSpPr/>
          <p:nvPr/>
        </p:nvSpPr>
        <p:spPr>
          <a:xfrm>
            <a:off x="838200" y="4545773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BEE19-2732-4FF5-B337-ADEF265F5243}"/>
              </a:ext>
            </a:extLst>
          </p:cNvPr>
          <p:cNvSpPr txBox="1"/>
          <p:nvPr/>
        </p:nvSpPr>
        <p:spPr>
          <a:xfrm>
            <a:off x="5096552" y="1517493"/>
            <a:ext cx="94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J-1</a:t>
            </a:r>
          </a:p>
        </p:txBody>
      </p:sp>
    </p:spTree>
    <p:extLst>
      <p:ext uri="{BB962C8B-B14F-4D97-AF65-F5344CB8AC3E}">
        <p14:creationId xmlns:p14="http://schemas.microsoft.com/office/powerpoint/2010/main" val="27614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Adv. Scenario 7 Questions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349249" y="1615549"/>
            <a:ext cx="3539260" cy="4656115"/>
          </a:xfrm>
        </p:spPr>
        <p:txBody>
          <a:bodyPr>
            <a:normAutofit/>
          </a:bodyPr>
          <a:lstStyle/>
          <a:p>
            <a:r>
              <a:rPr lang="en-US" dirty="0"/>
              <a:t>Test</a:t>
            </a:r>
          </a:p>
          <a:p>
            <a:pPr lvl="1"/>
            <a:r>
              <a:rPr lang="en-US" dirty="0"/>
              <a:t>Question 15 </a:t>
            </a:r>
          </a:p>
          <a:p>
            <a:pPr lvl="1"/>
            <a:r>
              <a:rPr lang="en-US" dirty="0"/>
              <a:t>Question 16 </a:t>
            </a:r>
          </a:p>
          <a:p>
            <a:pPr lvl="1"/>
            <a:r>
              <a:rPr lang="en-US" dirty="0"/>
              <a:t>Question 17 </a:t>
            </a:r>
          </a:p>
          <a:p>
            <a:pPr lvl="1"/>
            <a:r>
              <a:rPr lang="en-US" dirty="0"/>
              <a:t>Question 18 </a:t>
            </a:r>
          </a:p>
          <a:p>
            <a:pPr lvl="1"/>
            <a:r>
              <a:rPr lang="en-US" dirty="0"/>
              <a:t>Question 19 </a:t>
            </a:r>
          </a:p>
          <a:p>
            <a:pPr lvl="1"/>
            <a:r>
              <a:rPr lang="en-US" dirty="0"/>
              <a:t>Question 20 </a:t>
            </a:r>
          </a:p>
          <a:p>
            <a:pPr lvl="1"/>
            <a:r>
              <a:rPr lang="en-US" dirty="0"/>
              <a:t>Question 21</a:t>
            </a:r>
          </a:p>
          <a:p>
            <a:pPr lvl="1"/>
            <a:r>
              <a:rPr lang="en-US" dirty="0"/>
              <a:t>Question 22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7E0A360-A2DC-4312-826D-AF5652ACFF5F}"/>
              </a:ext>
            </a:extLst>
          </p:cNvPr>
          <p:cNvSpPr txBox="1">
            <a:spLocks/>
          </p:cNvSpPr>
          <p:nvPr/>
        </p:nvSpPr>
        <p:spPr>
          <a:xfrm>
            <a:off x="4288558" y="1615548"/>
            <a:ext cx="3539260" cy="465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Retest</a:t>
            </a:r>
          </a:p>
          <a:p>
            <a:pPr lvl="1"/>
            <a:r>
              <a:rPr lang="en-US" dirty="0"/>
              <a:t>Question 15 </a:t>
            </a:r>
          </a:p>
          <a:p>
            <a:pPr lvl="1"/>
            <a:r>
              <a:rPr lang="en-US" dirty="0"/>
              <a:t>Question 16 </a:t>
            </a:r>
          </a:p>
          <a:p>
            <a:pPr lvl="1"/>
            <a:r>
              <a:rPr lang="en-US" dirty="0"/>
              <a:t>Question 17 </a:t>
            </a:r>
          </a:p>
          <a:p>
            <a:pPr lvl="1"/>
            <a:r>
              <a:rPr lang="en-US" dirty="0"/>
              <a:t>Question 18</a:t>
            </a:r>
          </a:p>
          <a:p>
            <a:pPr lvl="1"/>
            <a:r>
              <a:rPr lang="en-US" dirty="0"/>
              <a:t>Question 19 </a:t>
            </a:r>
          </a:p>
          <a:p>
            <a:pPr lvl="1"/>
            <a:r>
              <a:rPr lang="en-US" dirty="0"/>
              <a:t>Question 20 </a:t>
            </a:r>
          </a:p>
          <a:p>
            <a:pPr lvl="1"/>
            <a:r>
              <a:rPr lang="en-US" dirty="0"/>
              <a:t>Question 21</a:t>
            </a:r>
          </a:p>
          <a:p>
            <a:pPr lvl="1"/>
            <a:r>
              <a:rPr lang="en-US" dirty="0"/>
              <a:t>Question 22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383D1-DE5E-45C7-B73E-04CC33CE760B}"/>
              </a:ext>
            </a:extLst>
          </p:cNvPr>
          <p:cNvSpPr txBox="1"/>
          <p:nvPr/>
        </p:nvSpPr>
        <p:spPr>
          <a:xfrm>
            <a:off x="2935406" y="2083616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FD386-355C-44BB-A0C7-C63E5668A25B}"/>
              </a:ext>
            </a:extLst>
          </p:cNvPr>
          <p:cNvSpPr txBox="1"/>
          <p:nvPr/>
        </p:nvSpPr>
        <p:spPr>
          <a:xfrm>
            <a:off x="2935406" y="2501282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7309A4-95CF-4696-8F89-D49D16DFDDF7}"/>
              </a:ext>
            </a:extLst>
          </p:cNvPr>
          <p:cNvSpPr txBox="1"/>
          <p:nvPr/>
        </p:nvSpPr>
        <p:spPr>
          <a:xfrm>
            <a:off x="6762024" y="2827193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A6E2E-8875-47A7-82FA-3325BFD57D70}"/>
              </a:ext>
            </a:extLst>
          </p:cNvPr>
          <p:cNvSpPr txBox="1"/>
          <p:nvPr/>
        </p:nvSpPr>
        <p:spPr>
          <a:xfrm>
            <a:off x="2935406" y="2855862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F1E228-36D2-4BC9-B983-54ADA4727DB8}"/>
              </a:ext>
            </a:extLst>
          </p:cNvPr>
          <p:cNvSpPr txBox="1"/>
          <p:nvPr/>
        </p:nvSpPr>
        <p:spPr>
          <a:xfrm>
            <a:off x="6762024" y="2039617"/>
            <a:ext cx="118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$18,035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D6C2E-C0EF-4F33-BD46-D3D0C82695B0}"/>
              </a:ext>
            </a:extLst>
          </p:cNvPr>
          <p:cNvSpPr txBox="1"/>
          <p:nvPr/>
        </p:nvSpPr>
        <p:spPr>
          <a:xfrm>
            <a:off x="6762024" y="3614769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98652C-4CD6-4AC0-8298-FBEA2D8BE270}"/>
              </a:ext>
            </a:extLst>
          </p:cNvPr>
          <p:cNvSpPr txBox="1"/>
          <p:nvPr/>
        </p:nvSpPr>
        <p:spPr>
          <a:xfrm>
            <a:off x="2935406" y="3628108"/>
            <a:ext cx="123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$26,450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A7D245-E9FA-4D76-935C-1A732D9F7DBE}"/>
              </a:ext>
            </a:extLst>
          </p:cNvPr>
          <p:cNvSpPr txBox="1"/>
          <p:nvPr/>
        </p:nvSpPr>
        <p:spPr>
          <a:xfrm>
            <a:off x="2935406" y="3241985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A40D77-3A80-4FF0-A0A3-A6E5AAFD9EEF}"/>
              </a:ext>
            </a:extLst>
          </p:cNvPr>
          <p:cNvSpPr txBox="1"/>
          <p:nvPr/>
        </p:nvSpPr>
        <p:spPr>
          <a:xfrm>
            <a:off x="6762024" y="3220981"/>
            <a:ext cx="1065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$250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286EBA-6227-4041-90F7-349AC2EDE5C8}"/>
              </a:ext>
            </a:extLst>
          </p:cNvPr>
          <p:cNvSpPr txBox="1"/>
          <p:nvPr/>
        </p:nvSpPr>
        <p:spPr>
          <a:xfrm>
            <a:off x="6762024" y="2433405"/>
            <a:ext cx="118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$17,937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2297B3-1793-42DB-B42B-FAEB4DCD7CD9}"/>
              </a:ext>
            </a:extLst>
          </p:cNvPr>
          <p:cNvSpPr txBox="1"/>
          <p:nvPr/>
        </p:nvSpPr>
        <p:spPr>
          <a:xfrm>
            <a:off x="6762024" y="4402345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115B29-7A6D-4C51-8AE8-4DC55143C528}"/>
              </a:ext>
            </a:extLst>
          </p:cNvPr>
          <p:cNvSpPr txBox="1"/>
          <p:nvPr/>
        </p:nvSpPr>
        <p:spPr>
          <a:xfrm>
            <a:off x="2935406" y="4400354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0564C3-96AD-43DF-9A1F-718474ACBC0F}"/>
              </a:ext>
            </a:extLst>
          </p:cNvPr>
          <p:cNvSpPr txBox="1"/>
          <p:nvPr/>
        </p:nvSpPr>
        <p:spPr>
          <a:xfrm>
            <a:off x="2935406" y="4014231"/>
            <a:ext cx="953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$3655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C43E1F-815F-407C-B8B6-6C8C42431D83}"/>
              </a:ext>
            </a:extLst>
          </p:cNvPr>
          <p:cNvSpPr txBox="1"/>
          <p:nvPr/>
        </p:nvSpPr>
        <p:spPr>
          <a:xfrm>
            <a:off x="6762024" y="4008557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1FB29D-515B-4BE9-9614-916420B7F3D3}"/>
              </a:ext>
            </a:extLst>
          </p:cNvPr>
          <p:cNvSpPr txBox="1"/>
          <p:nvPr/>
        </p:nvSpPr>
        <p:spPr>
          <a:xfrm>
            <a:off x="2929149" y="4768498"/>
            <a:ext cx="963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$6669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7F78DF-7BC4-4F75-B22A-35420CC260FA}"/>
              </a:ext>
            </a:extLst>
          </p:cNvPr>
          <p:cNvSpPr txBox="1"/>
          <p:nvPr/>
        </p:nvSpPr>
        <p:spPr>
          <a:xfrm>
            <a:off x="6758281" y="4796133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73611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Scenario 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Cynthia Simon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11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8 Interview Notes (</a:t>
            </a:r>
            <a:r>
              <a:rPr lang="en-US" sz="3200" dirty="0" err="1"/>
              <a:t>pg</a:t>
            </a:r>
            <a:r>
              <a:rPr lang="en-US" sz="3200" dirty="0"/>
              <a:t> 91)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E1EB4-755C-4381-85D8-3BFF853B8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364495"/>
            <a:ext cx="7610528" cy="477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2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8 Interview Notes (</a:t>
            </a:r>
            <a:r>
              <a:rPr lang="en-US" sz="3200" dirty="0" err="1"/>
              <a:t>pg</a:t>
            </a:r>
            <a:r>
              <a:rPr lang="en-US" sz="3200" dirty="0"/>
              <a:t> 91)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892D0-F060-463E-A6BD-987BF94C6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02" y="1173206"/>
            <a:ext cx="7071924" cy="4178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8E2D7F-30CE-4D8F-9BB2-54945869E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02" y="5256222"/>
            <a:ext cx="7071925" cy="160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249" y="1280161"/>
            <a:ext cx="8480426" cy="5441316"/>
          </a:xfrm>
        </p:spPr>
        <p:txBody>
          <a:bodyPr>
            <a:normAutofit/>
          </a:bodyPr>
          <a:lstStyle/>
          <a:p>
            <a:r>
              <a:rPr lang="en-US" dirty="0"/>
              <a:t>Any Questions from Last Week?</a:t>
            </a:r>
          </a:p>
          <a:p>
            <a:r>
              <a:rPr lang="en-US" dirty="0"/>
              <a:t>Tax Regulation Changes</a:t>
            </a:r>
          </a:p>
          <a:p>
            <a:r>
              <a:rPr lang="en-US" dirty="0"/>
              <a:t>Advanced Scenarios 7-9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129" y="493136"/>
            <a:ext cx="8354546" cy="666798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B45D7-44E4-4A1F-AC36-4C0DEADEB2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24" y="6054726"/>
            <a:ext cx="1657985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026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630554-6E04-4A36-A3CB-62FD58724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65" y="1304569"/>
            <a:ext cx="7578740" cy="47814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8 Test (</a:t>
            </a:r>
            <a:r>
              <a:rPr lang="en-US" sz="3200" dirty="0" err="1"/>
              <a:t>pg</a:t>
            </a:r>
            <a:r>
              <a:rPr lang="en-US" sz="3200" dirty="0"/>
              <a:t> 103)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564EE-059A-49CF-91B4-1186C0C13641}"/>
              </a:ext>
            </a:extLst>
          </p:cNvPr>
          <p:cNvSpPr/>
          <p:nvPr/>
        </p:nvSpPr>
        <p:spPr>
          <a:xfrm>
            <a:off x="853190" y="2417253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866CD3-E295-436D-8458-50879109DB95}"/>
              </a:ext>
            </a:extLst>
          </p:cNvPr>
          <p:cNvSpPr/>
          <p:nvPr/>
        </p:nvSpPr>
        <p:spPr>
          <a:xfrm>
            <a:off x="874828" y="4615055"/>
            <a:ext cx="1313737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16046A-4FC2-4933-B594-8725D153E198}"/>
              </a:ext>
            </a:extLst>
          </p:cNvPr>
          <p:cNvSpPr txBox="1"/>
          <p:nvPr/>
        </p:nvSpPr>
        <p:spPr>
          <a:xfrm>
            <a:off x="3371850" y="5583411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6D0FA-B81C-4204-A126-8D57EDB44AE4}"/>
              </a:ext>
            </a:extLst>
          </p:cNvPr>
          <p:cNvSpPr txBox="1"/>
          <p:nvPr/>
        </p:nvSpPr>
        <p:spPr>
          <a:xfrm>
            <a:off x="2788067" y="1817297"/>
            <a:ext cx="1079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hlinkClick r:id="rId3" action="ppaction://hlinksldjump"/>
              </a:rPr>
              <a:t>1099-B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54B1FF-DF07-4F5F-A60E-870B62571695}"/>
              </a:ext>
            </a:extLst>
          </p:cNvPr>
          <p:cNvSpPr txBox="1"/>
          <p:nvPr/>
        </p:nvSpPr>
        <p:spPr>
          <a:xfrm>
            <a:off x="3161177" y="3527310"/>
            <a:ext cx="495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D-20</a:t>
            </a:r>
            <a:r>
              <a:rPr lang="en-US" sz="2400" b="1" dirty="0">
                <a:solidFill>
                  <a:srgbClr val="FF0000"/>
                </a:solidFill>
                <a:hlinkClick r:id="rId4" action="ppaction://hlinksldjump"/>
              </a:rPr>
              <a:t>, Schedule C instructions line 24B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0629A6-43C6-4AA1-9769-4CCB074EE438}"/>
              </a:ext>
            </a:extLst>
          </p:cNvPr>
          <p:cNvSpPr txBox="1"/>
          <p:nvPr/>
        </p:nvSpPr>
        <p:spPr>
          <a:xfrm>
            <a:off x="5639391" y="5624341"/>
            <a:ext cx="94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E-11</a:t>
            </a:r>
          </a:p>
        </p:txBody>
      </p:sp>
    </p:spTree>
    <p:extLst>
      <p:ext uri="{BB962C8B-B14F-4D97-AF65-F5344CB8AC3E}">
        <p14:creationId xmlns:p14="http://schemas.microsoft.com/office/powerpoint/2010/main" val="129078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0" grpId="0"/>
      <p:bldP spid="8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C892DA-2CF2-4B80-BE1C-95D09D1C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24" y="1228200"/>
            <a:ext cx="6714266" cy="54420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8 Test (</a:t>
            </a:r>
            <a:r>
              <a:rPr lang="en-US" sz="3200" dirty="0" err="1"/>
              <a:t>pg</a:t>
            </a:r>
            <a:r>
              <a:rPr lang="en-US" sz="3200" dirty="0"/>
              <a:t> 103)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564EE-059A-49CF-91B4-1186C0C13641}"/>
              </a:ext>
            </a:extLst>
          </p:cNvPr>
          <p:cNvSpPr/>
          <p:nvPr/>
        </p:nvSpPr>
        <p:spPr>
          <a:xfrm>
            <a:off x="853190" y="2417253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866CD3-E295-436D-8458-50879109DB95}"/>
              </a:ext>
            </a:extLst>
          </p:cNvPr>
          <p:cNvSpPr/>
          <p:nvPr/>
        </p:nvSpPr>
        <p:spPr>
          <a:xfrm>
            <a:off x="874828" y="6288085"/>
            <a:ext cx="1798496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16046A-4FC2-4933-B594-8725D153E198}"/>
              </a:ext>
            </a:extLst>
          </p:cNvPr>
          <p:cNvSpPr txBox="1"/>
          <p:nvPr/>
        </p:nvSpPr>
        <p:spPr>
          <a:xfrm>
            <a:off x="5320571" y="2997315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2CE972-2DB7-4F32-BBD2-C21D3B769230}"/>
              </a:ext>
            </a:extLst>
          </p:cNvPr>
          <p:cNvSpPr/>
          <p:nvPr/>
        </p:nvSpPr>
        <p:spPr>
          <a:xfrm>
            <a:off x="793230" y="4352669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D03EC-BC06-4209-8B0B-FF4CAEC611D8}"/>
              </a:ext>
            </a:extLst>
          </p:cNvPr>
          <p:cNvSpPr txBox="1"/>
          <p:nvPr/>
        </p:nvSpPr>
        <p:spPr>
          <a:xfrm>
            <a:off x="4167929" y="1707675"/>
            <a:ext cx="203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1095-A, Col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909F4-538D-44D6-B55E-42C836299968}"/>
              </a:ext>
            </a:extLst>
          </p:cNvPr>
          <p:cNvSpPr txBox="1"/>
          <p:nvPr/>
        </p:nvSpPr>
        <p:spPr>
          <a:xfrm>
            <a:off x="6520721" y="2923063"/>
            <a:ext cx="244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J-4/5, Form 8863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F3F73F-1C40-45FE-AFE7-0F0A4EC17460}"/>
              </a:ext>
            </a:extLst>
          </p:cNvPr>
          <p:cNvSpPr txBox="1"/>
          <p:nvPr/>
        </p:nvSpPr>
        <p:spPr>
          <a:xfrm>
            <a:off x="4167929" y="3891004"/>
            <a:ext cx="94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H-4/5</a:t>
            </a:r>
          </a:p>
        </p:txBody>
      </p:sp>
    </p:spTree>
    <p:extLst>
      <p:ext uri="{BB962C8B-B14F-4D97-AF65-F5344CB8AC3E}">
        <p14:creationId xmlns:p14="http://schemas.microsoft.com/office/powerpoint/2010/main" val="90597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0" grpId="0"/>
      <p:bldP spid="11" grpId="0" animBg="1"/>
      <p:bldP spid="9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28A706-7A66-4FC8-9F9D-947A21276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83" y="1304072"/>
            <a:ext cx="8090429" cy="47080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8 Retest (</a:t>
            </a:r>
            <a:r>
              <a:rPr lang="en-US" sz="3200" dirty="0" err="1"/>
              <a:t>pg</a:t>
            </a:r>
            <a:r>
              <a:rPr lang="en-US" sz="3200" dirty="0"/>
              <a:t> 118)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564EE-059A-49CF-91B4-1186C0C13641}"/>
              </a:ext>
            </a:extLst>
          </p:cNvPr>
          <p:cNvSpPr/>
          <p:nvPr/>
        </p:nvSpPr>
        <p:spPr>
          <a:xfrm>
            <a:off x="793749" y="2549197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5265E2-9C34-48BE-8DF8-2A22785D41B4}"/>
              </a:ext>
            </a:extLst>
          </p:cNvPr>
          <p:cNvSpPr/>
          <p:nvPr/>
        </p:nvSpPr>
        <p:spPr>
          <a:xfrm>
            <a:off x="793749" y="4038154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BC97D-80CC-4E23-BFD8-17E155B9704D}"/>
              </a:ext>
            </a:extLst>
          </p:cNvPr>
          <p:cNvSpPr txBox="1"/>
          <p:nvPr/>
        </p:nvSpPr>
        <p:spPr>
          <a:xfrm>
            <a:off x="6678326" y="1189914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27AE22-78C5-4E62-891C-BBA633081D15}"/>
              </a:ext>
            </a:extLst>
          </p:cNvPr>
          <p:cNvSpPr txBox="1"/>
          <p:nvPr/>
        </p:nvSpPr>
        <p:spPr>
          <a:xfrm>
            <a:off x="1573862" y="5491757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1800</a:t>
            </a:r>
          </a:p>
        </p:txBody>
      </p:sp>
    </p:spTree>
    <p:extLst>
      <p:ext uri="{BB962C8B-B14F-4D97-AF65-F5344CB8AC3E}">
        <p14:creationId xmlns:p14="http://schemas.microsoft.com/office/powerpoint/2010/main" val="12487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0DC4D9-61C2-4682-9457-495E271F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23" y="1304198"/>
            <a:ext cx="7960980" cy="39385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8 Retest (</a:t>
            </a:r>
            <a:r>
              <a:rPr lang="en-US" sz="3200" dirty="0" err="1"/>
              <a:t>pg</a:t>
            </a:r>
            <a:r>
              <a:rPr lang="en-US" sz="3200" dirty="0"/>
              <a:t> 118)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564EE-059A-49CF-91B4-1186C0C13641}"/>
              </a:ext>
            </a:extLst>
          </p:cNvPr>
          <p:cNvSpPr/>
          <p:nvPr/>
        </p:nvSpPr>
        <p:spPr>
          <a:xfrm>
            <a:off x="973546" y="1671637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5265E2-9C34-48BE-8DF8-2A22785D41B4}"/>
              </a:ext>
            </a:extLst>
          </p:cNvPr>
          <p:cNvSpPr/>
          <p:nvPr/>
        </p:nvSpPr>
        <p:spPr>
          <a:xfrm>
            <a:off x="973546" y="3174890"/>
            <a:ext cx="94956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866CD3-E295-436D-8458-50879109DB95}"/>
              </a:ext>
            </a:extLst>
          </p:cNvPr>
          <p:cNvSpPr/>
          <p:nvPr/>
        </p:nvSpPr>
        <p:spPr>
          <a:xfrm>
            <a:off x="928140" y="4440843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EB3A45-EEB1-40BC-BE19-1FEE8FE46E80}"/>
              </a:ext>
            </a:extLst>
          </p:cNvPr>
          <p:cNvSpPr txBox="1"/>
          <p:nvPr/>
        </p:nvSpPr>
        <p:spPr>
          <a:xfrm>
            <a:off x="3147831" y="1675124"/>
            <a:ext cx="94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J-4/5</a:t>
            </a:r>
          </a:p>
        </p:txBody>
      </p:sp>
    </p:spTree>
    <p:extLst>
      <p:ext uri="{BB962C8B-B14F-4D97-AF65-F5344CB8AC3E}">
        <p14:creationId xmlns:p14="http://schemas.microsoft.com/office/powerpoint/2010/main" val="4077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Adv. Scenario 8 Questions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349249" y="1615549"/>
            <a:ext cx="3539260" cy="4656115"/>
          </a:xfrm>
        </p:spPr>
        <p:txBody>
          <a:bodyPr>
            <a:normAutofit/>
          </a:bodyPr>
          <a:lstStyle/>
          <a:p>
            <a:r>
              <a:rPr lang="en-US" dirty="0"/>
              <a:t>Test</a:t>
            </a:r>
          </a:p>
          <a:p>
            <a:pPr lvl="1"/>
            <a:r>
              <a:rPr lang="en-US" dirty="0"/>
              <a:t>Question 23 </a:t>
            </a:r>
          </a:p>
          <a:p>
            <a:pPr lvl="1"/>
            <a:r>
              <a:rPr lang="en-US" dirty="0"/>
              <a:t>Question 24 </a:t>
            </a:r>
          </a:p>
          <a:p>
            <a:pPr lvl="1"/>
            <a:r>
              <a:rPr lang="en-US" dirty="0"/>
              <a:t>Question 25 </a:t>
            </a:r>
          </a:p>
          <a:p>
            <a:pPr lvl="1"/>
            <a:r>
              <a:rPr lang="en-US" dirty="0"/>
              <a:t>Question 26 </a:t>
            </a:r>
          </a:p>
          <a:p>
            <a:pPr lvl="1"/>
            <a:r>
              <a:rPr lang="en-US" dirty="0"/>
              <a:t>Question 27 </a:t>
            </a:r>
          </a:p>
          <a:p>
            <a:pPr lvl="1"/>
            <a:r>
              <a:rPr lang="en-US" dirty="0"/>
              <a:t>Question 28 </a:t>
            </a:r>
          </a:p>
          <a:p>
            <a:pPr lvl="1"/>
            <a:r>
              <a:rPr lang="en-US" dirty="0"/>
              <a:t>Question 29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7E0A360-A2DC-4312-826D-AF5652ACFF5F}"/>
              </a:ext>
            </a:extLst>
          </p:cNvPr>
          <p:cNvSpPr txBox="1">
            <a:spLocks/>
          </p:cNvSpPr>
          <p:nvPr/>
        </p:nvSpPr>
        <p:spPr>
          <a:xfrm>
            <a:off x="4288558" y="1615548"/>
            <a:ext cx="3539260" cy="465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Retest</a:t>
            </a:r>
          </a:p>
          <a:p>
            <a:pPr lvl="1"/>
            <a:r>
              <a:rPr lang="en-US" dirty="0"/>
              <a:t>Question 23 </a:t>
            </a:r>
          </a:p>
          <a:p>
            <a:pPr lvl="1"/>
            <a:r>
              <a:rPr lang="en-US" dirty="0"/>
              <a:t>Question 24 </a:t>
            </a:r>
          </a:p>
          <a:p>
            <a:pPr lvl="1"/>
            <a:r>
              <a:rPr lang="en-US" dirty="0"/>
              <a:t>Question 25 </a:t>
            </a:r>
          </a:p>
          <a:p>
            <a:pPr lvl="1"/>
            <a:r>
              <a:rPr lang="en-US" dirty="0"/>
              <a:t>Question 26 </a:t>
            </a:r>
          </a:p>
          <a:p>
            <a:pPr lvl="1"/>
            <a:r>
              <a:rPr lang="en-US" dirty="0"/>
              <a:t>Question 27 </a:t>
            </a:r>
          </a:p>
          <a:p>
            <a:pPr lvl="1"/>
            <a:r>
              <a:rPr lang="en-US" dirty="0"/>
              <a:t>Question 28 </a:t>
            </a:r>
          </a:p>
          <a:p>
            <a:pPr lvl="1"/>
            <a:r>
              <a:rPr lang="en-US" dirty="0"/>
              <a:t>Question 29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383D1-DE5E-45C7-B73E-04CC33CE760B}"/>
              </a:ext>
            </a:extLst>
          </p:cNvPr>
          <p:cNvSpPr txBox="1"/>
          <p:nvPr/>
        </p:nvSpPr>
        <p:spPr>
          <a:xfrm>
            <a:off x="2929149" y="2054834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FD386-355C-44BB-A0C7-C63E5668A25B}"/>
              </a:ext>
            </a:extLst>
          </p:cNvPr>
          <p:cNvSpPr txBox="1"/>
          <p:nvPr/>
        </p:nvSpPr>
        <p:spPr>
          <a:xfrm>
            <a:off x="2935406" y="2501282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7309A4-95CF-4696-8F89-D49D16DFDDF7}"/>
              </a:ext>
            </a:extLst>
          </p:cNvPr>
          <p:cNvSpPr txBox="1"/>
          <p:nvPr/>
        </p:nvSpPr>
        <p:spPr>
          <a:xfrm>
            <a:off x="6762024" y="2827193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A6E2E-8875-47A7-82FA-3325BFD57D70}"/>
              </a:ext>
            </a:extLst>
          </p:cNvPr>
          <p:cNvSpPr txBox="1"/>
          <p:nvPr/>
        </p:nvSpPr>
        <p:spPr>
          <a:xfrm>
            <a:off x="2925406" y="4420465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F1E228-36D2-4BC9-B983-54ADA4727DB8}"/>
              </a:ext>
            </a:extLst>
          </p:cNvPr>
          <p:cNvSpPr txBox="1"/>
          <p:nvPr/>
        </p:nvSpPr>
        <p:spPr>
          <a:xfrm>
            <a:off x="6762024" y="2039617"/>
            <a:ext cx="118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$650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D6C2E-C0EF-4F33-BD46-D3D0C82695B0}"/>
              </a:ext>
            </a:extLst>
          </p:cNvPr>
          <p:cNvSpPr txBox="1"/>
          <p:nvPr/>
        </p:nvSpPr>
        <p:spPr>
          <a:xfrm>
            <a:off x="6762024" y="3614769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98652C-4CD6-4AC0-8298-FBEA2D8BE270}"/>
              </a:ext>
            </a:extLst>
          </p:cNvPr>
          <p:cNvSpPr txBox="1"/>
          <p:nvPr/>
        </p:nvSpPr>
        <p:spPr>
          <a:xfrm>
            <a:off x="2890436" y="3628108"/>
            <a:ext cx="123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$400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A7D245-E9FA-4D76-935C-1A732D9F7DBE}"/>
              </a:ext>
            </a:extLst>
          </p:cNvPr>
          <p:cNvSpPr txBox="1"/>
          <p:nvPr/>
        </p:nvSpPr>
        <p:spPr>
          <a:xfrm>
            <a:off x="2935406" y="3241985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A40D77-3A80-4FF0-A0A3-A6E5AAFD9EEF}"/>
              </a:ext>
            </a:extLst>
          </p:cNvPr>
          <p:cNvSpPr txBox="1"/>
          <p:nvPr/>
        </p:nvSpPr>
        <p:spPr>
          <a:xfrm>
            <a:off x="6762024" y="3220981"/>
            <a:ext cx="1065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$1800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2297B3-1793-42DB-B42B-FAEB4DCD7CD9}"/>
              </a:ext>
            </a:extLst>
          </p:cNvPr>
          <p:cNvSpPr txBox="1"/>
          <p:nvPr/>
        </p:nvSpPr>
        <p:spPr>
          <a:xfrm>
            <a:off x="6762024" y="4402345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115B29-7A6D-4C51-8AE8-4DC55143C528}"/>
              </a:ext>
            </a:extLst>
          </p:cNvPr>
          <p:cNvSpPr txBox="1"/>
          <p:nvPr/>
        </p:nvSpPr>
        <p:spPr>
          <a:xfrm>
            <a:off x="2935406" y="4027249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0564C3-96AD-43DF-9A1F-718474ACBC0F}"/>
              </a:ext>
            </a:extLst>
          </p:cNvPr>
          <p:cNvSpPr txBox="1"/>
          <p:nvPr/>
        </p:nvSpPr>
        <p:spPr>
          <a:xfrm>
            <a:off x="2812729" y="2861719"/>
            <a:ext cx="953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$2500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C43E1F-815F-407C-B8B6-6C8C42431D83}"/>
              </a:ext>
            </a:extLst>
          </p:cNvPr>
          <p:cNvSpPr txBox="1"/>
          <p:nvPr/>
        </p:nvSpPr>
        <p:spPr>
          <a:xfrm>
            <a:off x="6762024" y="4008557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7F78DF-7BC4-4F75-B22A-35420CC260FA}"/>
              </a:ext>
            </a:extLst>
          </p:cNvPr>
          <p:cNvSpPr txBox="1"/>
          <p:nvPr/>
        </p:nvSpPr>
        <p:spPr>
          <a:xfrm>
            <a:off x="6781229" y="2467344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59156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Scenario 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Richard Cook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83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9 Interview Notes (</a:t>
            </a:r>
            <a:r>
              <a:rPr lang="en-US" sz="3200" dirty="0" err="1"/>
              <a:t>pg</a:t>
            </a:r>
            <a:r>
              <a:rPr lang="en-US" sz="3200" dirty="0"/>
              <a:t> 104)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4478B-64AE-49C1-9323-143D5A352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7" y="1391742"/>
            <a:ext cx="8360247" cy="342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06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28FCE4-38B1-46EC-80AA-B0F158BC9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8" y="1352039"/>
            <a:ext cx="7557971" cy="487731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9 Test (</a:t>
            </a:r>
            <a:r>
              <a:rPr lang="en-US" sz="3200" dirty="0" err="1"/>
              <a:t>pg</a:t>
            </a:r>
            <a:r>
              <a:rPr lang="en-US" sz="3200" dirty="0"/>
              <a:t> 110)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564EE-059A-49CF-91B4-1186C0C13641}"/>
              </a:ext>
            </a:extLst>
          </p:cNvPr>
          <p:cNvSpPr/>
          <p:nvPr/>
        </p:nvSpPr>
        <p:spPr>
          <a:xfrm>
            <a:off x="707852" y="2599815"/>
            <a:ext cx="2545014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866CD3-E295-436D-8458-50879109DB95}"/>
              </a:ext>
            </a:extLst>
          </p:cNvPr>
          <p:cNvSpPr/>
          <p:nvPr/>
        </p:nvSpPr>
        <p:spPr>
          <a:xfrm>
            <a:off x="739918" y="5444086"/>
            <a:ext cx="1853382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16046A-4FC2-4933-B594-8725D153E198}"/>
              </a:ext>
            </a:extLst>
          </p:cNvPr>
          <p:cNvSpPr txBox="1"/>
          <p:nvPr/>
        </p:nvSpPr>
        <p:spPr>
          <a:xfrm>
            <a:off x="6219981" y="3429000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41,580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A4FA7-4AA2-4282-91B8-A68F7E83FA9B}"/>
              </a:ext>
            </a:extLst>
          </p:cNvPr>
          <p:cNvSpPr txBox="1"/>
          <p:nvPr/>
        </p:nvSpPr>
        <p:spPr>
          <a:xfrm>
            <a:off x="4871700" y="1787317"/>
            <a:ext cx="94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B-8/9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45C4E-7D1F-4341-8B0D-9E0089F63BB5}"/>
              </a:ext>
            </a:extLst>
          </p:cNvPr>
          <p:cNvSpPr txBox="1"/>
          <p:nvPr/>
        </p:nvSpPr>
        <p:spPr>
          <a:xfrm>
            <a:off x="5346484" y="4642486"/>
            <a:ext cx="156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G-2/3, G10</a:t>
            </a:r>
          </a:p>
        </p:txBody>
      </p:sp>
    </p:spTree>
    <p:extLst>
      <p:ext uri="{BB962C8B-B14F-4D97-AF65-F5344CB8AC3E}">
        <p14:creationId xmlns:p14="http://schemas.microsoft.com/office/powerpoint/2010/main" val="281296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0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3150FB-8979-4559-8B08-6F3268BDF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241706"/>
            <a:ext cx="8418234" cy="40198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9 Test (</a:t>
            </a:r>
            <a:r>
              <a:rPr lang="en-US" sz="3200" dirty="0" err="1"/>
              <a:t>pg</a:t>
            </a:r>
            <a:r>
              <a:rPr lang="en-US" sz="3200" dirty="0"/>
              <a:t> 110)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564EE-059A-49CF-91B4-1186C0C13641}"/>
              </a:ext>
            </a:extLst>
          </p:cNvPr>
          <p:cNvSpPr/>
          <p:nvPr/>
        </p:nvSpPr>
        <p:spPr>
          <a:xfrm>
            <a:off x="715174" y="3158559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16046A-4FC2-4933-B594-8725D153E198}"/>
              </a:ext>
            </a:extLst>
          </p:cNvPr>
          <p:cNvSpPr txBox="1"/>
          <p:nvPr/>
        </p:nvSpPr>
        <p:spPr>
          <a:xfrm>
            <a:off x="7464164" y="1149059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2CE972-2DB7-4F32-BBD2-C21D3B769230}"/>
              </a:ext>
            </a:extLst>
          </p:cNvPr>
          <p:cNvSpPr/>
          <p:nvPr/>
        </p:nvSpPr>
        <p:spPr>
          <a:xfrm>
            <a:off x="733270" y="4787379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3E29F-0CD0-4E4A-800E-DB6A65C1C649}"/>
              </a:ext>
            </a:extLst>
          </p:cNvPr>
          <p:cNvSpPr txBox="1"/>
          <p:nvPr/>
        </p:nvSpPr>
        <p:spPr>
          <a:xfrm>
            <a:off x="4572000" y="4508276"/>
            <a:ext cx="94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G-10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B1CBD2-D04F-4C3D-9BE3-5A8AA9A99D42}"/>
              </a:ext>
            </a:extLst>
          </p:cNvPr>
          <p:cNvSpPr txBox="1"/>
          <p:nvPr/>
        </p:nvSpPr>
        <p:spPr>
          <a:xfrm>
            <a:off x="4375958" y="2730361"/>
            <a:ext cx="94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9845C6-8CE4-4725-99E7-7890D2CAEF2B}"/>
              </a:ext>
            </a:extLst>
          </p:cNvPr>
          <p:cNvSpPr txBox="1"/>
          <p:nvPr/>
        </p:nvSpPr>
        <p:spPr>
          <a:xfrm>
            <a:off x="4920599" y="1436596"/>
            <a:ext cx="2378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hlinkClick r:id="rId3" action="ppaction://hlinksldjump"/>
              </a:rPr>
              <a:t>G-15,Form 8880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0" grpId="0"/>
      <p:bldP spid="11" grpId="0" animBg="1"/>
      <p:bldP spid="8" grpId="0"/>
      <p:bldP spid="9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A9BEFC-35CE-49E2-A8CF-04CD589D6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8" y="1279831"/>
            <a:ext cx="7956481" cy="47911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9 Retest (</a:t>
            </a:r>
            <a:r>
              <a:rPr lang="en-US" sz="3200" dirty="0" err="1"/>
              <a:t>pg</a:t>
            </a:r>
            <a:r>
              <a:rPr lang="en-US" sz="3200" dirty="0"/>
              <a:t> 119 – first one)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564EE-059A-49CF-91B4-1186C0C13641}"/>
              </a:ext>
            </a:extLst>
          </p:cNvPr>
          <p:cNvSpPr/>
          <p:nvPr/>
        </p:nvSpPr>
        <p:spPr>
          <a:xfrm>
            <a:off x="688817" y="1694758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5265E2-9C34-48BE-8DF8-2A22785D41B4}"/>
              </a:ext>
            </a:extLst>
          </p:cNvPr>
          <p:cNvSpPr/>
          <p:nvPr/>
        </p:nvSpPr>
        <p:spPr>
          <a:xfrm>
            <a:off x="748331" y="3365724"/>
            <a:ext cx="1320313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A5227C-31ED-4D54-ABC8-E15A50E27CFA}"/>
              </a:ext>
            </a:extLst>
          </p:cNvPr>
          <p:cNvSpPr/>
          <p:nvPr/>
        </p:nvSpPr>
        <p:spPr>
          <a:xfrm>
            <a:off x="687809" y="5305666"/>
            <a:ext cx="1199387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Changes for TY 2021</a:t>
            </a:r>
          </a:p>
        </p:txBody>
      </p:sp>
    </p:spTree>
    <p:extLst>
      <p:ext uri="{BB962C8B-B14F-4D97-AF65-F5344CB8AC3E}">
        <p14:creationId xmlns:p14="http://schemas.microsoft.com/office/powerpoint/2010/main" val="4282995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793FB1-0AB0-4EB3-83A2-4EA4046AF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9" y="1236776"/>
            <a:ext cx="8725789" cy="47442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9 Retest (</a:t>
            </a:r>
            <a:r>
              <a:rPr lang="en-US" sz="3200" dirty="0" err="1"/>
              <a:t>pg</a:t>
            </a:r>
            <a:r>
              <a:rPr lang="en-US" sz="3200" dirty="0"/>
              <a:t> 119 – first one)</a:t>
            </a:r>
            <a:br>
              <a:rPr lang="en-US" sz="3000" dirty="0"/>
            </a:br>
            <a:br>
              <a:rPr lang="en-US" sz="3000" dirty="0"/>
            </a:br>
            <a:endParaRPr lang="en-US" sz="3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564EE-059A-49CF-91B4-1186C0C13641}"/>
              </a:ext>
            </a:extLst>
          </p:cNvPr>
          <p:cNvSpPr/>
          <p:nvPr/>
        </p:nvSpPr>
        <p:spPr>
          <a:xfrm>
            <a:off x="623166" y="2061519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5265E2-9C34-48BE-8DF8-2A22785D41B4}"/>
              </a:ext>
            </a:extLst>
          </p:cNvPr>
          <p:cNvSpPr/>
          <p:nvPr/>
        </p:nvSpPr>
        <p:spPr>
          <a:xfrm>
            <a:off x="642640" y="3651215"/>
            <a:ext cx="1058985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866CD3-E295-436D-8458-50879109DB95}"/>
              </a:ext>
            </a:extLst>
          </p:cNvPr>
          <p:cNvSpPr/>
          <p:nvPr/>
        </p:nvSpPr>
        <p:spPr>
          <a:xfrm>
            <a:off x="617912" y="5013378"/>
            <a:ext cx="1168399" cy="365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67D4F-13BE-47F2-87DB-78DDECA6BFB8}"/>
              </a:ext>
            </a:extLst>
          </p:cNvPr>
          <p:cNvSpPr txBox="1"/>
          <p:nvPr/>
        </p:nvSpPr>
        <p:spPr>
          <a:xfrm>
            <a:off x="4622203" y="1618331"/>
            <a:ext cx="2378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G-15,Form 8880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71D06-CC0C-4221-A3FC-C04BB6245794}"/>
              </a:ext>
            </a:extLst>
          </p:cNvPr>
          <p:cNvSpPr txBox="1"/>
          <p:nvPr/>
        </p:nvSpPr>
        <p:spPr>
          <a:xfrm>
            <a:off x="4114677" y="3651215"/>
            <a:ext cx="94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I-1</a:t>
            </a:r>
          </a:p>
        </p:txBody>
      </p:sp>
    </p:spTree>
    <p:extLst>
      <p:ext uri="{BB962C8B-B14F-4D97-AF65-F5344CB8AC3E}">
        <p14:creationId xmlns:p14="http://schemas.microsoft.com/office/powerpoint/2010/main" val="1064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Adv. Scenario 9 Questions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349249" y="1615549"/>
            <a:ext cx="3539260" cy="4656115"/>
          </a:xfrm>
        </p:spPr>
        <p:txBody>
          <a:bodyPr>
            <a:normAutofit/>
          </a:bodyPr>
          <a:lstStyle/>
          <a:p>
            <a:r>
              <a:rPr lang="en-US" dirty="0"/>
              <a:t>Test</a:t>
            </a:r>
          </a:p>
          <a:p>
            <a:pPr lvl="1"/>
            <a:r>
              <a:rPr lang="en-US" dirty="0"/>
              <a:t>Question 30 </a:t>
            </a:r>
          </a:p>
          <a:p>
            <a:pPr lvl="1"/>
            <a:r>
              <a:rPr lang="en-US" dirty="0"/>
              <a:t>Question 31 </a:t>
            </a:r>
          </a:p>
          <a:p>
            <a:pPr lvl="1"/>
            <a:r>
              <a:rPr lang="en-US" dirty="0"/>
              <a:t>Question 32 </a:t>
            </a:r>
          </a:p>
          <a:p>
            <a:pPr lvl="1"/>
            <a:r>
              <a:rPr lang="en-US" dirty="0"/>
              <a:t>Question 33 </a:t>
            </a:r>
          </a:p>
          <a:p>
            <a:pPr lvl="1"/>
            <a:r>
              <a:rPr lang="en-US" dirty="0"/>
              <a:t>Question 34 </a:t>
            </a:r>
          </a:p>
          <a:p>
            <a:pPr lvl="1"/>
            <a:r>
              <a:rPr lang="en-US" dirty="0"/>
              <a:t>Question 35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383D1-DE5E-45C7-B73E-04CC33CE760B}"/>
              </a:ext>
            </a:extLst>
          </p:cNvPr>
          <p:cNvSpPr txBox="1"/>
          <p:nvPr/>
        </p:nvSpPr>
        <p:spPr>
          <a:xfrm>
            <a:off x="2929149" y="2054834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FD386-355C-44BB-A0C7-C63E5668A25B}"/>
              </a:ext>
            </a:extLst>
          </p:cNvPr>
          <p:cNvSpPr txBox="1"/>
          <p:nvPr/>
        </p:nvSpPr>
        <p:spPr>
          <a:xfrm>
            <a:off x="2935406" y="2827681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7309A4-95CF-4696-8F89-D49D16DFDDF7}"/>
              </a:ext>
            </a:extLst>
          </p:cNvPr>
          <p:cNvSpPr txBox="1"/>
          <p:nvPr/>
        </p:nvSpPr>
        <p:spPr>
          <a:xfrm>
            <a:off x="6762024" y="2827193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A6E2E-8875-47A7-82FA-3325BFD57D70}"/>
              </a:ext>
            </a:extLst>
          </p:cNvPr>
          <p:cNvSpPr txBox="1"/>
          <p:nvPr/>
        </p:nvSpPr>
        <p:spPr>
          <a:xfrm>
            <a:off x="2935406" y="3985755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F1E228-36D2-4BC9-B983-54ADA4727DB8}"/>
              </a:ext>
            </a:extLst>
          </p:cNvPr>
          <p:cNvSpPr txBox="1"/>
          <p:nvPr/>
        </p:nvSpPr>
        <p:spPr>
          <a:xfrm>
            <a:off x="6762024" y="2039617"/>
            <a:ext cx="118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D6C2E-C0EF-4F33-BD46-D3D0C82695B0}"/>
              </a:ext>
            </a:extLst>
          </p:cNvPr>
          <p:cNvSpPr txBox="1"/>
          <p:nvPr/>
        </p:nvSpPr>
        <p:spPr>
          <a:xfrm>
            <a:off x="6762024" y="3225029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98652C-4CD6-4AC0-8298-FBEA2D8BE270}"/>
              </a:ext>
            </a:extLst>
          </p:cNvPr>
          <p:cNvSpPr txBox="1"/>
          <p:nvPr/>
        </p:nvSpPr>
        <p:spPr>
          <a:xfrm>
            <a:off x="2842506" y="3239387"/>
            <a:ext cx="123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$100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2297B3-1793-42DB-B42B-FAEB4DCD7CD9}"/>
              </a:ext>
            </a:extLst>
          </p:cNvPr>
          <p:cNvSpPr txBox="1"/>
          <p:nvPr/>
        </p:nvSpPr>
        <p:spPr>
          <a:xfrm>
            <a:off x="6762024" y="4012604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115B29-7A6D-4C51-8AE8-4DC55143C528}"/>
              </a:ext>
            </a:extLst>
          </p:cNvPr>
          <p:cNvSpPr txBox="1"/>
          <p:nvPr/>
        </p:nvSpPr>
        <p:spPr>
          <a:xfrm>
            <a:off x="2935406" y="3622516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0564C3-96AD-43DF-9A1F-718474ACBC0F}"/>
              </a:ext>
            </a:extLst>
          </p:cNvPr>
          <p:cNvSpPr txBox="1"/>
          <p:nvPr/>
        </p:nvSpPr>
        <p:spPr>
          <a:xfrm>
            <a:off x="2810977" y="2427468"/>
            <a:ext cx="1458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$41,580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C43E1F-815F-407C-B8B6-6C8C42431D83}"/>
              </a:ext>
            </a:extLst>
          </p:cNvPr>
          <p:cNvSpPr txBox="1"/>
          <p:nvPr/>
        </p:nvSpPr>
        <p:spPr>
          <a:xfrm>
            <a:off x="6762024" y="3618816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7F78DF-7BC4-4F75-B22A-35420CC260FA}"/>
              </a:ext>
            </a:extLst>
          </p:cNvPr>
          <p:cNvSpPr txBox="1"/>
          <p:nvPr/>
        </p:nvSpPr>
        <p:spPr>
          <a:xfrm>
            <a:off x="6781229" y="2467344"/>
            <a:ext cx="2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F016991B-5F20-4864-A440-7AD065E9EE44}"/>
              </a:ext>
            </a:extLst>
          </p:cNvPr>
          <p:cNvSpPr txBox="1">
            <a:spLocks/>
          </p:cNvSpPr>
          <p:nvPr/>
        </p:nvSpPr>
        <p:spPr>
          <a:xfrm>
            <a:off x="4193358" y="1615549"/>
            <a:ext cx="3539260" cy="465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Retest</a:t>
            </a:r>
          </a:p>
          <a:p>
            <a:pPr lvl="1"/>
            <a:r>
              <a:rPr lang="en-US" dirty="0"/>
              <a:t>Question 30 </a:t>
            </a:r>
          </a:p>
          <a:p>
            <a:pPr lvl="1"/>
            <a:r>
              <a:rPr lang="en-US" dirty="0"/>
              <a:t>Question 31 </a:t>
            </a:r>
          </a:p>
          <a:p>
            <a:pPr lvl="1"/>
            <a:r>
              <a:rPr lang="en-US" dirty="0"/>
              <a:t>Question 32 </a:t>
            </a:r>
          </a:p>
          <a:p>
            <a:pPr lvl="1"/>
            <a:r>
              <a:rPr lang="en-US" dirty="0"/>
              <a:t>Question 33 </a:t>
            </a:r>
          </a:p>
          <a:p>
            <a:pPr lvl="1"/>
            <a:r>
              <a:rPr lang="en-US" dirty="0"/>
              <a:t>Question 34 </a:t>
            </a:r>
          </a:p>
          <a:p>
            <a:pPr lvl="1"/>
            <a:r>
              <a:rPr lang="en-US" dirty="0"/>
              <a:t>Question 35 </a:t>
            </a:r>
          </a:p>
        </p:txBody>
      </p:sp>
    </p:spTree>
    <p:extLst>
      <p:ext uri="{BB962C8B-B14F-4D97-AF65-F5344CB8AC3E}">
        <p14:creationId xmlns:p14="http://schemas.microsoft.com/office/powerpoint/2010/main" val="2401849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00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07548-E874-4174-8309-8B686939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9" y="1540933"/>
            <a:ext cx="8480426" cy="4656115"/>
          </a:xfrm>
        </p:spPr>
        <p:txBody>
          <a:bodyPr>
            <a:normAutofit/>
          </a:bodyPr>
          <a:lstStyle/>
          <a:p>
            <a:r>
              <a:rPr lang="en-US" dirty="0"/>
              <a:t>Home-Brew scenarios and detail process discussions (ZOOM unless situation changes)</a:t>
            </a:r>
          </a:p>
          <a:p>
            <a:pPr lvl="1"/>
            <a:r>
              <a:rPr lang="en-US" dirty="0"/>
              <a:t>January 8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January 15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January 22</a:t>
            </a:r>
            <a:r>
              <a:rPr lang="en-US" baseline="30000" dirty="0"/>
              <a:t>nd</a:t>
            </a:r>
            <a:r>
              <a:rPr lang="en-US" dirty="0"/>
              <a:t>	</a:t>
            </a:r>
          </a:p>
          <a:p>
            <a:r>
              <a:rPr lang="en-US" dirty="0"/>
              <a:t>Greeter Training</a:t>
            </a:r>
          </a:p>
          <a:p>
            <a:pPr lvl="1"/>
            <a:r>
              <a:rPr lang="en-US" dirty="0"/>
              <a:t>January 4</a:t>
            </a:r>
            <a:r>
              <a:rPr lang="en-US" baseline="30000" dirty="0"/>
              <a:t>th</a:t>
            </a:r>
            <a:r>
              <a:rPr lang="en-US" dirty="0"/>
              <a:t> (ZOOM)</a:t>
            </a:r>
          </a:p>
          <a:p>
            <a:r>
              <a:rPr lang="en-US" dirty="0"/>
              <a:t>Details to come on site status and shift sign-ups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20706-20C5-4D43-87FB-B85986E5A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35767-1947-4FA0-ACDF-3EE24D09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Training</a:t>
            </a:r>
          </a:p>
        </p:txBody>
      </p:sp>
    </p:spTree>
    <p:extLst>
      <p:ext uri="{BB962C8B-B14F-4D97-AF65-F5344CB8AC3E}">
        <p14:creationId xmlns:p14="http://schemas.microsoft.com/office/powerpoint/2010/main" val="1119319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07548-E874-4174-8309-8B686939E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Taxslayer</a:t>
            </a:r>
            <a:r>
              <a:rPr lang="en-US" dirty="0"/>
              <a:t> “Springboard” – access to Practice Lab and eventually live </a:t>
            </a:r>
            <a:r>
              <a:rPr lang="en-US" dirty="0" err="1"/>
              <a:t>Taxslayer</a:t>
            </a:r>
            <a:endParaRPr lang="en-US" dirty="0"/>
          </a:p>
          <a:p>
            <a:pPr lvl="1"/>
            <a:r>
              <a:rPr lang="en-US" dirty="0"/>
              <a:t>Search on: </a:t>
            </a:r>
            <a:r>
              <a:rPr lang="en-US" dirty="0" err="1"/>
              <a:t>Taxslayer</a:t>
            </a:r>
            <a:r>
              <a:rPr lang="en-US" dirty="0"/>
              <a:t> Springboard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https://vita.taxslayerpro.com/</a:t>
            </a:r>
            <a:endParaRPr lang="en-US" dirty="0"/>
          </a:p>
          <a:p>
            <a:r>
              <a:rPr lang="en-US" dirty="0"/>
              <a:t>IRS Link-and-Learn for certification</a:t>
            </a:r>
          </a:p>
          <a:p>
            <a:pPr lvl="1"/>
            <a:r>
              <a:rPr lang="en-US" dirty="0"/>
              <a:t>Search on: Link and Learn Home</a:t>
            </a:r>
          </a:p>
          <a:p>
            <a:r>
              <a:rPr lang="en-US" dirty="0">
                <a:hlinkClick r:id="rId3"/>
              </a:rPr>
              <a:t>https://www.linklearncertification.com/d/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20706-20C5-4D43-87FB-B85986E5A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35767-1947-4FA0-ACDF-3EE24D09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Login links</a:t>
            </a:r>
          </a:p>
        </p:txBody>
      </p:sp>
    </p:spTree>
    <p:extLst>
      <p:ext uri="{BB962C8B-B14F-4D97-AF65-F5344CB8AC3E}">
        <p14:creationId xmlns:p14="http://schemas.microsoft.com/office/powerpoint/2010/main" val="2323013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07548-E874-4174-8309-8B686939E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Lab is a great place to try out the system if you are unable to attend a January training</a:t>
            </a:r>
          </a:p>
          <a:p>
            <a:r>
              <a:rPr lang="en-US" dirty="0"/>
              <a:t>Practice is important!!</a:t>
            </a:r>
          </a:p>
          <a:p>
            <a:r>
              <a:rPr lang="en-US" dirty="0"/>
              <a:t>Highly recommend using the system on your own before trying to complete with a real person starting around 1/24 (best guess)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20706-20C5-4D43-87FB-B85986E5A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35767-1947-4FA0-ACDF-3EE24D09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Practice Lab</a:t>
            </a:r>
          </a:p>
        </p:txBody>
      </p:sp>
    </p:spTree>
    <p:extLst>
      <p:ext uri="{BB962C8B-B14F-4D97-AF65-F5344CB8AC3E}">
        <p14:creationId xmlns:p14="http://schemas.microsoft.com/office/powerpoint/2010/main" val="540564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Taking the Test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you run into problems accessing the Practice Lab or Certification Site, let us know</a:t>
            </a:r>
          </a:p>
          <a:p>
            <a:r>
              <a:rPr lang="en-US" dirty="0"/>
              <a:t>Make sure to complete:</a:t>
            </a:r>
          </a:p>
          <a:p>
            <a:pPr lvl="1"/>
            <a:r>
              <a:rPr lang="en-US" dirty="0"/>
              <a:t>Volunteer Standards of Conduct</a:t>
            </a:r>
          </a:p>
          <a:p>
            <a:pPr lvl="1"/>
            <a:r>
              <a:rPr lang="en-US" dirty="0"/>
              <a:t>Intake/Interview and Quality Review</a:t>
            </a:r>
          </a:p>
          <a:p>
            <a:pPr lvl="1"/>
            <a:r>
              <a:rPr lang="en-US" dirty="0"/>
              <a:t>Advanced Certification</a:t>
            </a:r>
          </a:p>
          <a:p>
            <a:r>
              <a:rPr lang="en-US" dirty="0"/>
              <a:t>Once all three tests are completed and passed, print off and sign Form 13615</a:t>
            </a:r>
          </a:p>
          <a:p>
            <a:r>
              <a:rPr lang="en-US" dirty="0"/>
              <a:t>Return Form 13615 to Meredith either in person or via email </a:t>
            </a:r>
            <a:r>
              <a:rPr lang="en-US" dirty="0">
                <a:hlinkClick r:id="rId2"/>
              </a:rPr>
              <a:t>meredith.hershner@uweci.org</a:t>
            </a:r>
            <a:endParaRPr lang="en-US" dirty="0"/>
          </a:p>
          <a:p>
            <a:r>
              <a:rPr lang="en-US" dirty="0"/>
              <a:t>Certification target date is January 7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754050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07548-E874-4174-8309-8B686939E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did not get the link to order long-sleeve VITA T-shirts, let us know</a:t>
            </a:r>
          </a:p>
          <a:p>
            <a:r>
              <a:rPr lang="en-US"/>
              <a:t>These are provided </a:t>
            </a:r>
            <a:r>
              <a:rPr lang="en-US" dirty="0"/>
              <a:t>by the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20706-20C5-4D43-87FB-B85986E5A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35767-1947-4FA0-ACDF-3EE24D09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VITA Shirts</a:t>
            </a:r>
          </a:p>
        </p:txBody>
      </p:sp>
    </p:spTree>
    <p:extLst>
      <p:ext uri="{BB962C8B-B14F-4D97-AF65-F5344CB8AC3E}">
        <p14:creationId xmlns:p14="http://schemas.microsoft.com/office/powerpoint/2010/main" val="2685382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Questions?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 See you in January</a:t>
            </a:r>
          </a:p>
        </p:txBody>
      </p:sp>
    </p:spTree>
    <p:extLst>
      <p:ext uri="{BB962C8B-B14F-4D97-AF65-F5344CB8AC3E}">
        <p14:creationId xmlns:p14="http://schemas.microsoft.com/office/powerpoint/2010/main" val="2552182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Adv. Scenario 7 Additional Info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2A76C-D3DF-4005-9EA1-FBEBD9B6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185854"/>
            <a:ext cx="8376616" cy="4885162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31110500-FC96-444B-83F6-3736DC79757F}"/>
              </a:ext>
            </a:extLst>
          </p:cNvPr>
          <p:cNvSpPr/>
          <p:nvPr/>
        </p:nvSpPr>
        <p:spPr>
          <a:xfrm>
            <a:off x="5729557" y="4458596"/>
            <a:ext cx="1630613" cy="3651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2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For TY 2021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331787" y="1266613"/>
            <a:ext cx="8480426" cy="52713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Recent Tax law changes related to Certification</a:t>
            </a:r>
          </a:p>
          <a:p>
            <a:pPr lvl="1"/>
            <a:r>
              <a:rPr lang="en-US" dirty="0"/>
              <a:t>For HSA reimbursement, OTC items now qualify</a:t>
            </a:r>
          </a:p>
          <a:p>
            <a:pPr lvl="1"/>
            <a:r>
              <a:rPr lang="en-US" dirty="0"/>
              <a:t>Just for 2021, Child/Dependent Care Credit is refundable</a:t>
            </a:r>
          </a:p>
          <a:p>
            <a:pPr lvl="1"/>
            <a:r>
              <a:rPr lang="en-US" dirty="0"/>
              <a:t>EIC age limits changed (appears to be just for 2021)</a:t>
            </a:r>
          </a:p>
          <a:p>
            <a:r>
              <a:rPr lang="en-US" dirty="0">
                <a:solidFill>
                  <a:schemeClr val="tx1"/>
                </a:solidFill>
              </a:rPr>
              <a:t>Update on EIC (EITC) not in IRS pubs yet:</a:t>
            </a:r>
            <a:endParaRPr lang="en-US" sz="2000" dirty="0">
              <a:solidFill>
                <a:srgbClr val="F57814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sz="1600" dirty="0">
                <a:solidFill>
                  <a:srgbClr val="00B050"/>
                </a:solidFill>
                <a:hlinkClick r:id="rId3"/>
              </a:rPr>
              <a:t>https://support.taxslayerpro.com/hc/en-us/articles/4402545759898-2021-Earned-Income-Tax-Credit-s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Publication 4491 (pages iv-x) has summary of Tax Changes</a:t>
            </a:r>
          </a:p>
          <a:p>
            <a:r>
              <a:rPr lang="en-US" dirty="0">
                <a:solidFill>
                  <a:schemeClr val="tx1"/>
                </a:solidFill>
              </a:rPr>
              <a:t>Much more detail will be covered in January</a:t>
            </a:r>
          </a:p>
        </p:txBody>
      </p:sp>
    </p:spTree>
    <p:extLst>
      <p:ext uri="{BB962C8B-B14F-4D97-AF65-F5344CB8AC3E}">
        <p14:creationId xmlns:p14="http://schemas.microsoft.com/office/powerpoint/2010/main" val="935182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640C22-D08A-4C77-A595-ABE4DC86A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8" y="1233173"/>
            <a:ext cx="7235775" cy="30484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7 Additional Info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31110500-FC96-444B-83F6-3736DC79757F}"/>
              </a:ext>
            </a:extLst>
          </p:cNvPr>
          <p:cNvSpPr/>
          <p:nvPr/>
        </p:nvSpPr>
        <p:spPr>
          <a:xfrm>
            <a:off x="349250" y="3098703"/>
            <a:ext cx="1209728" cy="50868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5A3654-B8AC-4F1B-9C58-4B669A90A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84" y="4212002"/>
            <a:ext cx="6564731" cy="2497452"/>
          </a:xfrm>
          <a:prstGeom prst="rect">
            <a:avLst/>
          </a:prstGeom>
        </p:spPr>
      </p:pic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649EEB9C-4C28-4F19-81F4-A2F9E5CC647A}"/>
              </a:ext>
            </a:extLst>
          </p:cNvPr>
          <p:cNvSpPr/>
          <p:nvPr/>
        </p:nvSpPr>
        <p:spPr>
          <a:xfrm>
            <a:off x="349248" y="2008683"/>
            <a:ext cx="2057401" cy="63731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6E4320F2-86ED-43E9-B6D9-D0078BBF916B}"/>
              </a:ext>
            </a:extLst>
          </p:cNvPr>
          <p:cNvSpPr/>
          <p:nvPr/>
        </p:nvSpPr>
        <p:spPr>
          <a:xfrm>
            <a:off x="1377948" y="6139410"/>
            <a:ext cx="4543167" cy="12700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7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9D252E-8FC9-4B65-BBAB-3E0FE9588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41" y="1219199"/>
            <a:ext cx="7623204" cy="5010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7 Additional Info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31110500-FC96-444B-83F6-3736DC79757F}"/>
              </a:ext>
            </a:extLst>
          </p:cNvPr>
          <p:cNvSpPr/>
          <p:nvPr/>
        </p:nvSpPr>
        <p:spPr>
          <a:xfrm>
            <a:off x="5231567" y="2533339"/>
            <a:ext cx="1349115" cy="55463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6E4320F2-86ED-43E9-B6D9-D0078BBF916B}"/>
              </a:ext>
            </a:extLst>
          </p:cNvPr>
          <p:cNvSpPr/>
          <p:nvPr/>
        </p:nvSpPr>
        <p:spPr>
          <a:xfrm>
            <a:off x="5201587" y="3641470"/>
            <a:ext cx="1514007" cy="25037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649EEB9C-4C28-4F19-81F4-A2F9E5CC647A}"/>
              </a:ext>
            </a:extLst>
          </p:cNvPr>
          <p:cNvSpPr/>
          <p:nvPr/>
        </p:nvSpPr>
        <p:spPr>
          <a:xfrm>
            <a:off x="6307332" y="4577853"/>
            <a:ext cx="1630613" cy="3651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B68E3D20-6BAA-4DC3-9184-FDE70F413170}"/>
              </a:ext>
            </a:extLst>
          </p:cNvPr>
          <p:cNvSpPr/>
          <p:nvPr/>
        </p:nvSpPr>
        <p:spPr>
          <a:xfrm>
            <a:off x="5105807" y="1612008"/>
            <a:ext cx="1630613" cy="3651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0197F8-CC28-4B85-986C-561E34D3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64" y="1253583"/>
            <a:ext cx="8337210" cy="36781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7 Additional Info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31110500-FC96-444B-83F6-3736DC79757F}"/>
              </a:ext>
            </a:extLst>
          </p:cNvPr>
          <p:cNvSpPr/>
          <p:nvPr/>
        </p:nvSpPr>
        <p:spPr>
          <a:xfrm>
            <a:off x="4167266" y="1768839"/>
            <a:ext cx="1618937" cy="4883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6E4320F2-86ED-43E9-B6D9-D0078BBF916B}"/>
              </a:ext>
            </a:extLst>
          </p:cNvPr>
          <p:cNvSpPr/>
          <p:nvPr/>
        </p:nvSpPr>
        <p:spPr>
          <a:xfrm>
            <a:off x="5677745" y="3046774"/>
            <a:ext cx="1757376" cy="4883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0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BAED0A-7340-45E8-A4DF-C08DEAAD8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235735"/>
            <a:ext cx="8385015" cy="26766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8 Additional Info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31110500-FC96-444B-83F6-3736DC79757F}"/>
              </a:ext>
            </a:extLst>
          </p:cNvPr>
          <p:cNvSpPr/>
          <p:nvPr/>
        </p:nvSpPr>
        <p:spPr>
          <a:xfrm>
            <a:off x="434716" y="1706078"/>
            <a:ext cx="4377128" cy="48248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6E4320F2-86ED-43E9-B6D9-D0078BBF916B}"/>
              </a:ext>
            </a:extLst>
          </p:cNvPr>
          <p:cNvSpPr/>
          <p:nvPr/>
        </p:nvSpPr>
        <p:spPr>
          <a:xfrm>
            <a:off x="4928238" y="3097222"/>
            <a:ext cx="648104" cy="3651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24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16590-AC66-4182-B5F3-B48265584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83" y="1211862"/>
            <a:ext cx="3626606" cy="55081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8 Additional Info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31110500-FC96-444B-83F6-3736DC79757F}"/>
              </a:ext>
            </a:extLst>
          </p:cNvPr>
          <p:cNvSpPr/>
          <p:nvPr/>
        </p:nvSpPr>
        <p:spPr>
          <a:xfrm>
            <a:off x="810483" y="2188564"/>
            <a:ext cx="3761517" cy="71952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88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2883F3-FB82-4CED-991F-BEC25AA3F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57" y="1201703"/>
            <a:ext cx="7119938" cy="54550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Adv. Scenario 9 Additional Info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31110500-FC96-444B-83F6-3736DC79757F}"/>
              </a:ext>
            </a:extLst>
          </p:cNvPr>
          <p:cNvSpPr/>
          <p:nvPr/>
        </p:nvSpPr>
        <p:spPr>
          <a:xfrm>
            <a:off x="644582" y="3123835"/>
            <a:ext cx="5917589" cy="21897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6E4320F2-86ED-43E9-B6D9-D0078BBF916B}"/>
              </a:ext>
            </a:extLst>
          </p:cNvPr>
          <p:cNvSpPr/>
          <p:nvPr/>
        </p:nvSpPr>
        <p:spPr>
          <a:xfrm>
            <a:off x="7131791" y="6291225"/>
            <a:ext cx="648104" cy="3651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1422BC36-BCC9-466D-8192-DAAD703345EC}"/>
              </a:ext>
            </a:extLst>
          </p:cNvPr>
          <p:cNvSpPr/>
          <p:nvPr/>
        </p:nvSpPr>
        <p:spPr>
          <a:xfrm>
            <a:off x="916904" y="5306708"/>
            <a:ext cx="4839320" cy="21897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Tax Training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7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Volunteer Testing For TY 2021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Tests</a:t>
            </a:r>
          </a:p>
          <a:p>
            <a:pPr lvl="1"/>
            <a:r>
              <a:rPr lang="en-US" dirty="0"/>
              <a:t>For Tax Preparers</a:t>
            </a:r>
          </a:p>
          <a:p>
            <a:pPr lvl="2"/>
            <a:r>
              <a:rPr lang="en-US" dirty="0"/>
              <a:t>Volunteer Standards of Conduct</a:t>
            </a:r>
          </a:p>
          <a:p>
            <a:pPr lvl="2"/>
            <a:r>
              <a:rPr lang="en-US" dirty="0"/>
              <a:t>Intake/Interview and Quality Review</a:t>
            </a:r>
          </a:p>
          <a:p>
            <a:pPr lvl="2"/>
            <a:r>
              <a:rPr lang="en-US" dirty="0"/>
              <a:t>Advanced Certification</a:t>
            </a:r>
          </a:p>
          <a:p>
            <a:pPr lvl="1"/>
            <a:r>
              <a:rPr lang="en-US" dirty="0"/>
              <a:t>For Site Coordinators</a:t>
            </a:r>
          </a:p>
          <a:p>
            <a:pPr lvl="2"/>
            <a:r>
              <a:rPr lang="en-US" dirty="0"/>
              <a:t>Volunteer Standards of Conduct</a:t>
            </a:r>
          </a:p>
          <a:p>
            <a:pPr lvl="2"/>
            <a:r>
              <a:rPr lang="en-US" dirty="0"/>
              <a:t>Intake/Interview and Quality Review</a:t>
            </a:r>
          </a:p>
          <a:p>
            <a:pPr lvl="2"/>
            <a:r>
              <a:rPr lang="en-US" dirty="0"/>
              <a:t>Advanced Certification </a:t>
            </a:r>
          </a:p>
          <a:p>
            <a:pPr lvl="2"/>
            <a:r>
              <a:rPr lang="en-US" dirty="0"/>
              <a:t>Site Coordinator Test</a:t>
            </a:r>
          </a:p>
        </p:txBody>
      </p:sp>
    </p:spTree>
    <p:extLst>
      <p:ext uri="{BB962C8B-B14F-4D97-AF65-F5344CB8AC3E}">
        <p14:creationId xmlns:p14="http://schemas.microsoft.com/office/powerpoint/2010/main" val="343412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Certification Training Overview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scenario notes</a:t>
            </a:r>
          </a:p>
          <a:p>
            <a:r>
              <a:rPr lang="en-US" dirty="0"/>
              <a:t>Figure out answers collectively or individually (depending on complexity and the need for </a:t>
            </a:r>
            <a:r>
              <a:rPr lang="en-US" dirty="0" err="1"/>
              <a:t>Taxslayer</a:t>
            </a:r>
            <a:r>
              <a:rPr lang="en-US" dirty="0"/>
              <a:t>)</a:t>
            </a:r>
          </a:p>
          <a:p>
            <a:r>
              <a:rPr lang="en-US" dirty="0"/>
              <a:t>Review key places to find relevant information</a:t>
            </a:r>
          </a:p>
          <a:p>
            <a:r>
              <a:rPr lang="en-US" dirty="0"/>
              <a:t>Walk through of scenario answers </a:t>
            </a:r>
          </a:p>
          <a:p>
            <a:r>
              <a:rPr lang="en-US" dirty="0"/>
              <a:t>Clarification/discussion about which answers are correct and why</a:t>
            </a:r>
          </a:p>
        </p:txBody>
      </p:sp>
    </p:spTree>
    <p:extLst>
      <p:ext uri="{BB962C8B-B14F-4D97-AF65-F5344CB8AC3E}">
        <p14:creationId xmlns:p14="http://schemas.microsoft.com/office/powerpoint/2010/main" val="61627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A81C5B-27FA-4938-9BAE-64B36940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235675"/>
            <a:ext cx="8515350" cy="51206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Pub 6744 – VITA/TCE Volunteer Assistor’s Test/Retest</a:t>
            </a:r>
          </a:p>
          <a:p>
            <a:pPr lvl="1"/>
            <a:r>
              <a:rPr lang="en-US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https://www.irs.gov/pub/irs-pdf/</a:t>
            </a:r>
            <a:r>
              <a:rPr lang="en-US" b="1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US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6744.pdf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r>
              <a:rPr lang="en-US" dirty="0">
                <a:solidFill>
                  <a:schemeClr val="accent3"/>
                </a:solidFill>
              </a:rPr>
              <a:t>Pub 4012 – VITA/TCE Volunteer Resource Guide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https://www.irs.gov/pub/irs-pdf/p4012.pdf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r>
              <a:rPr lang="en-US" dirty="0"/>
              <a:t>Pub 4491 – VITA/TCE Training Guide</a:t>
            </a:r>
          </a:p>
          <a:p>
            <a:pPr lvl="1"/>
            <a:r>
              <a:rPr lang="en-US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https://www.irs.gov/pub/irs-pdf/p4491.pdf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r>
              <a:rPr lang="en-US" dirty="0"/>
              <a:t>Pub 17 – Your Income Federal Tax</a:t>
            </a:r>
          </a:p>
          <a:p>
            <a:pPr lvl="1"/>
            <a:r>
              <a:rPr lang="en-US" dirty="0"/>
              <a:t>Additional coverage of tax law and how to prepare taxes</a:t>
            </a:r>
          </a:p>
          <a:p>
            <a:pPr lvl="1"/>
            <a:r>
              <a:rPr lang="en-US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https://www.irs.gov/pub/irs-pdf/p17.pdf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Pub 4961 – Volunteer Standards of Conduct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https://www.irs.gov/pub/irs-pdf/p4961.pdf</a:t>
            </a:r>
          </a:p>
          <a:p>
            <a:r>
              <a:rPr lang="en-US" dirty="0"/>
              <a:t>Pub 5101 – Intake Interview Quality Review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https://www.irs.gov/pub/irs-pdf/p5101.pdf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F12360-5CB6-4196-9BF4-F1416AF99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6DB52B-AD16-42DB-9403-846860C4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3" y="383659"/>
            <a:ext cx="8480426" cy="666798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Publications</a:t>
            </a:r>
          </a:p>
        </p:txBody>
      </p:sp>
    </p:spTree>
    <p:extLst>
      <p:ext uri="{BB962C8B-B14F-4D97-AF65-F5344CB8AC3E}">
        <p14:creationId xmlns:p14="http://schemas.microsoft.com/office/powerpoint/2010/main" val="220159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Advanced Certification Scenarios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err="1">
                <a:solidFill>
                  <a:schemeClr val="accent1"/>
                </a:solidFill>
              </a:rPr>
              <a:t>Requre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Taxslayer</a:t>
            </a:r>
            <a:r>
              <a:rPr lang="en-US" dirty="0">
                <a:solidFill>
                  <a:schemeClr val="accent1"/>
                </a:solidFill>
              </a:rPr>
              <a:t> Input)</a:t>
            </a:r>
          </a:p>
        </p:txBody>
      </p:sp>
    </p:spTree>
    <p:extLst>
      <p:ext uri="{BB962C8B-B14F-4D97-AF65-F5344CB8AC3E}">
        <p14:creationId xmlns:p14="http://schemas.microsoft.com/office/powerpoint/2010/main" val="3080654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Way 2017">
      <a:dk1>
        <a:sysClr val="windowText" lastClr="000000"/>
      </a:dk1>
      <a:lt1>
        <a:sysClr val="window" lastClr="FFFFFF"/>
      </a:lt1>
      <a:dk2>
        <a:srgbClr val="005191"/>
      </a:dk2>
      <a:lt2>
        <a:srgbClr val="75B1D9"/>
      </a:lt2>
      <a:accent1>
        <a:srgbClr val="005191"/>
      </a:accent1>
      <a:accent2>
        <a:srgbClr val="539ED0"/>
      </a:accent2>
      <a:accent3>
        <a:srgbClr val="F57814"/>
      </a:accent3>
      <a:accent4>
        <a:srgbClr val="FFB351"/>
      </a:accent4>
      <a:accent5>
        <a:srgbClr val="7C81B8"/>
      </a:accent5>
      <a:accent6>
        <a:srgbClr val="FF443B"/>
      </a:accent6>
      <a:hlink>
        <a:srgbClr val="F57814"/>
      </a:hlink>
      <a:folHlink>
        <a:srgbClr val="FF443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ECI-Generic-PowerPoint-Template" id="{47F96A85-D5D0-40F2-8EB6-874D71EE53C1}" vid="{25F155B4-F74E-4E08-BC0E-36ECDAC6D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UWECI-Generic-PowerPoint-Template</Template>
  <TotalTime>0</TotalTime>
  <Words>1451</Words>
  <Application>Microsoft Office PowerPoint</Application>
  <PresentationFormat>On-screen Show (4:3)</PresentationFormat>
  <Paragraphs>308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PowerPoint Presentation</vt:lpstr>
      <vt:lpstr>Agenda</vt:lpstr>
      <vt:lpstr>Changes for TY 2021</vt:lpstr>
      <vt:lpstr>Changes For TY 2021</vt:lpstr>
      <vt:lpstr>Tax Training Overview</vt:lpstr>
      <vt:lpstr>Volunteer Testing For TY 2021</vt:lpstr>
      <vt:lpstr>Certification Training Overview</vt:lpstr>
      <vt:lpstr>Training Publications</vt:lpstr>
      <vt:lpstr>Advanced Certification Scenarios</vt:lpstr>
      <vt:lpstr>Scenario 7</vt:lpstr>
      <vt:lpstr>Adv. Scenario 7 Interview Notes (pg 81) </vt:lpstr>
      <vt:lpstr>Adv. Scenario 7 Test (pg 90) </vt:lpstr>
      <vt:lpstr>Adv. Scenario 7 Test (pg 90) </vt:lpstr>
      <vt:lpstr>Adv. Scenario 7 Retest (pg 117) </vt:lpstr>
      <vt:lpstr>Adv. Scenario 7 Retest (pg 117) </vt:lpstr>
      <vt:lpstr>Adv. Scenario 7 Questions </vt:lpstr>
      <vt:lpstr>Scenario 8</vt:lpstr>
      <vt:lpstr>Adv. Scenario 8 Interview Notes (pg 91) </vt:lpstr>
      <vt:lpstr>Adv. Scenario 8 Interview Notes (pg 91) </vt:lpstr>
      <vt:lpstr>Adv. Scenario 8 Test (pg 103) </vt:lpstr>
      <vt:lpstr>Adv. Scenario 8 Test (pg 103) </vt:lpstr>
      <vt:lpstr>Adv. Scenario 8 Retest (pg 118) </vt:lpstr>
      <vt:lpstr>Adv. Scenario 8 Retest (pg 118) </vt:lpstr>
      <vt:lpstr>Adv. Scenario 8 Questions </vt:lpstr>
      <vt:lpstr>Scenario 9</vt:lpstr>
      <vt:lpstr>Adv. Scenario 9 Interview Notes (pg 104) </vt:lpstr>
      <vt:lpstr>Adv. Scenario 9 Test (pg 110) </vt:lpstr>
      <vt:lpstr>Adv. Scenario 9 Test (pg 110) </vt:lpstr>
      <vt:lpstr>Adv. Scenario 9 Retest (pg 119 – first one) </vt:lpstr>
      <vt:lpstr>Adv. Scenario 9 Retest (pg 119 – first one)  </vt:lpstr>
      <vt:lpstr>Adv. Scenario 9 Questions </vt:lpstr>
      <vt:lpstr>Next Steps</vt:lpstr>
      <vt:lpstr>Next Training</vt:lpstr>
      <vt:lpstr>Login links</vt:lpstr>
      <vt:lpstr>Practice Lab</vt:lpstr>
      <vt:lpstr>Taking the Test</vt:lpstr>
      <vt:lpstr>VITA Shirts</vt:lpstr>
      <vt:lpstr>Questions?  </vt:lpstr>
      <vt:lpstr>Adv. Scenario 7 Additional Info</vt:lpstr>
      <vt:lpstr>Adv. Scenario 7 Additional Info </vt:lpstr>
      <vt:lpstr>Adv. Scenario 7 Additional Info </vt:lpstr>
      <vt:lpstr>Adv. Scenario 7 Additional Info </vt:lpstr>
      <vt:lpstr>Adv. Scenario 8 Additional Info </vt:lpstr>
      <vt:lpstr>Adv. Scenario 8 Additional Info </vt:lpstr>
      <vt:lpstr>Adv. Scenario 9 Additional Info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2019-11-25T02:10:59Z</dcterms:created>
  <dcterms:modified xsi:type="dcterms:W3CDTF">2021-12-13T20:21:17Z</dcterms:modified>
</cp:coreProperties>
</file>