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46"/>
  </p:notesMasterIdLst>
  <p:handoutMasterIdLst>
    <p:handoutMasterId r:id="rId47"/>
  </p:handoutMasterIdLst>
  <p:sldIdLst>
    <p:sldId id="469" r:id="rId2"/>
    <p:sldId id="257" r:id="rId3"/>
    <p:sldId id="264" r:id="rId4"/>
    <p:sldId id="522" r:id="rId5"/>
    <p:sldId id="523" r:id="rId6"/>
    <p:sldId id="524" r:id="rId7"/>
    <p:sldId id="472" r:id="rId8"/>
    <p:sldId id="546" r:id="rId9"/>
    <p:sldId id="519" r:id="rId10"/>
    <p:sldId id="265" r:id="rId11"/>
    <p:sldId id="307" r:id="rId12"/>
    <p:sldId id="499" r:id="rId13"/>
    <p:sldId id="497" r:id="rId14"/>
    <p:sldId id="550" r:id="rId15"/>
    <p:sldId id="500" r:id="rId16"/>
    <p:sldId id="502" r:id="rId17"/>
    <p:sldId id="551" r:id="rId18"/>
    <p:sldId id="361" r:id="rId19"/>
    <p:sldId id="503" r:id="rId20"/>
    <p:sldId id="549" r:id="rId21"/>
    <p:sldId id="548" r:id="rId22"/>
    <p:sldId id="504" r:id="rId23"/>
    <p:sldId id="505" r:id="rId24"/>
    <p:sldId id="506" r:id="rId25"/>
    <p:sldId id="508" r:id="rId26"/>
    <p:sldId id="552" r:id="rId27"/>
    <p:sldId id="510" r:id="rId28"/>
    <p:sldId id="511" r:id="rId29"/>
    <p:sldId id="512" r:id="rId30"/>
    <p:sldId id="553" r:id="rId31"/>
    <p:sldId id="514" r:id="rId32"/>
    <p:sldId id="516" r:id="rId33"/>
    <p:sldId id="295" r:id="rId34"/>
    <p:sldId id="440" r:id="rId35"/>
    <p:sldId id="442" r:id="rId36"/>
    <p:sldId id="441" r:id="rId37"/>
    <p:sldId id="443" r:id="rId38"/>
    <p:sldId id="300" r:id="rId39"/>
    <p:sldId id="554" r:id="rId40"/>
    <p:sldId id="555" r:id="rId41"/>
    <p:sldId id="556" r:id="rId42"/>
    <p:sldId id="397" r:id="rId43"/>
    <p:sldId id="467" r:id="rId44"/>
    <p:sldId id="465" r:id="rId4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ED0"/>
    <a:srgbClr val="EA7200"/>
    <a:srgbClr val="005191"/>
    <a:srgbClr val="F57814"/>
    <a:srgbClr val="FBB43E"/>
    <a:srgbClr val="FFB351"/>
    <a:srgbClr val="649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81"/>
  </p:normalViewPr>
  <p:slideViewPr>
    <p:cSldViewPr snapToGrid="0" snapToObjects="1">
      <p:cViewPr varScale="1">
        <p:scale>
          <a:sx n="62" d="100"/>
          <a:sy n="62" d="100"/>
        </p:scale>
        <p:origin x="141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8E10100-14E3-D647-84FF-F8CB4A92EEE3}" type="datetimeFigureOut">
              <a:rPr lang="en-US" smtClean="0"/>
              <a:pPr/>
              <a:t>12/10/2022</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27404484-2D14-8147-A2DC-EBF549FB1979}" type="slidenum">
              <a:rPr lang="en-US" smtClean="0"/>
              <a:pPr/>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DBCEA2A-B16D-F446-9BF6-799BE5083711}" type="datetimeFigureOut">
              <a:rPr lang="en-US" smtClean="0"/>
              <a:pPr/>
              <a:t>12/10/2022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AC2BE64-911F-3D4B-A781-15E4A6542559}" type="slidenum">
              <a:rPr lang="en-US" smtClean="0"/>
              <a:pPr/>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pPr/>
              <a:t>1</a:t>
            </a:fld>
            <a:endParaRPr lang="en-US"/>
          </a:p>
        </p:txBody>
      </p:sp>
    </p:spTree>
    <p:extLst>
      <p:ext uri="{BB962C8B-B14F-4D97-AF65-F5344CB8AC3E}">
        <p14:creationId xmlns:p14="http://schemas.microsoft.com/office/powerpoint/2010/main" val="179692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2</a:t>
            </a:fld>
            <a:endParaRPr lang="en-US"/>
          </a:p>
        </p:txBody>
      </p:sp>
    </p:spTree>
    <p:extLst>
      <p:ext uri="{BB962C8B-B14F-4D97-AF65-F5344CB8AC3E}">
        <p14:creationId xmlns:p14="http://schemas.microsoft.com/office/powerpoint/2010/main" val="164254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12</a:t>
            </a:fld>
            <a:endParaRPr lang="en-US"/>
          </a:p>
        </p:txBody>
      </p:sp>
    </p:spTree>
    <p:extLst>
      <p:ext uri="{BB962C8B-B14F-4D97-AF65-F5344CB8AC3E}">
        <p14:creationId xmlns:p14="http://schemas.microsoft.com/office/powerpoint/2010/main" val="147262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13</a:t>
            </a:fld>
            <a:endParaRPr lang="en-US"/>
          </a:p>
        </p:txBody>
      </p:sp>
    </p:spTree>
    <p:extLst>
      <p:ext uri="{BB962C8B-B14F-4D97-AF65-F5344CB8AC3E}">
        <p14:creationId xmlns:p14="http://schemas.microsoft.com/office/powerpoint/2010/main" val="34157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16</a:t>
            </a:fld>
            <a:endParaRPr lang="en-US"/>
          </a:p>
        </p:txBody>
      </p:sp>
    </p:spTree>
    <p:extLst>
      <p:ext uri="{BB962C8B-B14F-4D97-AF65-F5344CB8AC3E}">
        <p14:creationId xmlns:p14="http://schemas.microsoft.com/office/powerpoint/2010/main" val="302778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pPr/>
              <a:t>42</a:t>
            </a:fld>
            <a:endParaRPr lang="en-US"/>
          </a:p>
        </p:txBody>
      </p:sp>
    </p:spTree>
    <p:extLst>
      <p:ext uri="{BB962C8B-B14F-4D97-AF65-F5344CB8AC3E}">
        <p14:creationId xmlns:p14="http://schemas.microsoft.com/office/powerpoint/2010/main" val="2752916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8000" y="5353776"/>
            <a:ext cx="6784412" cy="610323"/>
          </a:xfrm>
        </p:spPr>
        <p:txBody>
          <a:bodyPr>
            <a:normAutofit/>
          </a:bodyPr>
          <a:lstStyle>
            <a:lvl1pPr marL="0" indent="0" algn="l">
              <a:buNone/>
              <a:defRPr sz="3600" b="1">
                <a:solidFill>
                  <a:srgbClr val="005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p:txBody>
      </p:sp>
      <p:sp>
        <p:nvSpPr>
          <p:cNvPr id="21" name="Text Placeholder 20"/>
          <p:cNvSpPr>
            <a:spLocks noGrp="1"/>
          </p:cNvSpPr>
          <p:nvPr>
            <p:ph type="body" sz="quarter" idx="11"/>
          </p:nvPr>
        </p:nvSpPr>
        <p:spPr>
          <a:xfrm>
            <a:off x="508461" y="6052999"/>
            <a:ext cx="6783880" cy="489675"/>
          </a:xfrm>
        </p:spPr>
        <p:txBody>
          <a:bodyPr>
            <a:normAutofit/>
          </a:bodyPr>
          <a:lstStyle>
            <a:lvl1pPr marL="0" indent="0">
              <a:buNone/>
              <a:defRPr sz="1800">
                <a:solidFill>
                  <a:srgbClr val="539ED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7" name="Picture 16"/>
          <p:cNvPicPr>
            <a:picLocks noChangeAspect="1"/>
          </p:cNvPicPr>
          <p:nvPr userDrawn="1"/>
        </p:nvPicPr>
        <p:blipFill>
          <a:blip r:embed="rId2"/>
          <a:stretch>
            <a:fillRect/>
          </a:stretch>
        </p:blipFill>
        <p:spPr>
          <a:xfrm>
            <a:off x="7620000" y="5638800"/>
            <a:ext cx="1243052" cy="896075"/>
          </a:xfrm>
          <a:prstGeom prst="rect">
            <a:avLst/>
          </a:prstGeom>
        </p:spPr>
      </p:pic>
      <p:sp>
        <p:nvSpPr>
          <p:cNvPr id="10" name="Picture Placeholder 18"/>
          <p:cNvSpPr>
            <a:spLocks noGrp="1"/>
          </p:cNvSpPr>
          <p:nvPr>
            <p:ph type="pic" sz="quarter" idx="10"/>
          </p:nvPr>
        </p:nvSpPr>
        <p:spPr>
          <a:xfrm>
            <a:off x="0" y="0"/>
            <a:ext cx="9144000" cy="4919133"/>
          </a:xfrm>
          <a:solidFill>
            <a:schemeClr val="tx2">
              <a:lumMod val="20000"/>
              <a:lumOff val="80000"/>
            </a:schemeClr>
          </a:solidFill>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rot="5400000">
            <a:off x="-1371600" y="1371600"/>
            <a:ext cx="6857999" cy="4114800"/>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5" name="Content Placeholder 3"/>
          <p:cNvSpPr>
            <a:spLocks noGrp="1"/>
          </p:cNvSpPr>
          <p:nvPr>
            <p:ph sz="half" idx="2"/>
          </p:nvPr>
        </p:nvSpPr>
        <p:spPr>
          <a:xfrm>
            <a:off x="4349750" y="1371601"/>
            <a:ext cx="4479924" cy="4572000"/>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349749" y="493136"/>
            <a:ext cx="4479925" cy="666798"/>
          </a:xfrm>
        </p:spPr>
        <p:txBody>
          <a:bodyPr anchor="t"/>
          <a:lstStyle>
            <a:lvl1pPr>
              <a:defRPr>
                <a:solidFill>
                  <a:srgbClr val="005191"/>
                </a:solidFill>
              </a:defRPr>
            </a:lvl1pPr>
          </a:lstStyle>
          <a:p>
            <a:r>
              <a:rPr lang="en-US" dirty="0"/>
              <a:t>Title</a:t>
            </a:r>
          </a:p>
        </p:txBody>
      </p:sp>
      <p:cxnSp>
        <p:nvCxnSpPr>
          <p:cNvPr id="7" name="Straight Connector 6"/>
          <p:cNvCxnSpPr/>
          <p:nvPr userDrawn="1"/>
        </p:nvCxnSpPr>
        <p:spPr>
          <a:xfrm>
            <a:off x="4349750" y="1159933"/>
            <a:ext cx="4403725"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989863"/>
            <a:ext cx="8166100"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349249" y="493136"/>
            <a:ext cx="8404226" cy="717596"/>
          </a:xfrm>
        </p:spPr>
        <p:txBody>
          <a:bodyPr anchor="t"/>
          <a:lstStyle>
            <a:lvl1pPr>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flipV="1">
            <a:off x="349249" y="1210731"/>
            <a:ext cx="8404226"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361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362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25"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7" name="Straight Connector 26"/>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50" y="1955800"/>
            <a:ext cx="8153400" cy="3492500"/>
          </a:xfrm>
          <a:solidFill>
            <a:schemeClr val="bg2"/>
          </a:solidFill>
        </p:spPr>
        <p:txBody>
          <a:bodyPr anchor="ctr"/>
          <a:lstStyle>
            <a:lvl1pPr algn="ctr">
              <a:defRPr/>
            </a:lvl1pPr>
          </a:lstStyle>
          <a:p>
            <a:r>
              <a:rPr lang="en-US"/>
              <a:t>Click icon to add chart</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422401"/>
            <a:ext cx="8480426" cy="4622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7" name="Straight Connector 16"/>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04775" y="509089"/>
            <a:ext cx="9686925" cy="2962244"/>
          </a:xfrm>
          <a:prstGeom prst="rect">
            <a:avLst/>
          </a:prstGeom>
        </p:spPr>
      </p:pic>
      <p:pic>
        <p:nvPicPr>
          <p:cNvPr id="5" name="Picture 4"/>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sp>
        <p:nvSpPr>
          <p:cNvPr id="2" name="Title 1"/>
          <p:cNvSpPr>
            <a:spLocks noGrp="1"/>
          </p:cNvSpPr>
          <p:nvPr>
            <p:ph type="title" hasCustomPrompt="1"/>
          </p:nvPr>
        </p:nvSpPr>
        <p:spPr>
          <a:xfrm>
            <a:off x="525916" y="2157549"/>
            <a:ext cx="8370434" cy="2337434"/>
          </a:xfrm>
        </p:spPr>
        <p:txBody>
          <a:bodyPr anchor="b">
            <a:normAutofit/>
          </a:bodyPr>
          <a:lstStyle>
            <a:lvl1pPr>
              <a:defRPr sz="4800" baseline="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043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3"/>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89484"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894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6090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609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7995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995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388533"/>
            <a:ext cx="8480426" cy="4656115"/>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lgn="l">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49249"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349750"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8"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1" name="Straight Connector 20"/>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380067"/>
            <a:ext cx="8166100" cy="4664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5"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6" name="Straight Connector 15"/>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49" y="1405467"/>
            <a:ext cx="8467725" cy="3492500"/>
          </a:xfrm>
          <a:solidFill>
            <a:schemeClr val="bg2"/>
          </a:solidFill>
        </p:spPr>
        <p:txBody>
          <a:bodyPr anchor="ctr"/>
          <a:lstStyle>
            <a:lvl1pPr algn="ctr">
              <a:defRPr/>
            </a:lvl1pPr>
          </a:lstStyle>
          <a:p>
            <a:r>
              <a:rPr lang="en-US"/>
              <a:t>Click icon to add chart</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361949" y="5054601"/>
            <a:ext cx="8467725" cy="1023915"/>
          </a:xfrm>
        </p:spPr>
        <p:txBody>
          <a:bodyPr/>
          <a:lstStyle/>
          <a:p>
            <a:pPr lvl="0"/>
            <a:r>
              <a:rPr lang="en-US"/>
              <a:t>Click to edit Master text styles</a:t>
            </a:r>
          </a:p>
          <a:p>
            <a:pPr lvl="1"/>
            <a:r>
              <a:rPr lang="en-US"/>
              <a:t>Second level</a:t>
            </a:r>
          </a:p>
        </p:txBody>
      </p: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50874"/>
          </a:xfrm>
          <a:prstGeom prst="rect">
            <a:avLst/>
          </a:prstGeom>
        </p:spPr>
        <p:txBody>
          <a:bodyPr vert="horz" lIns="91440" tIns="45720" rIns="91440" bIns="45720" rtlCol="0" anchor="t">
            <a:normAutofit/>
          </a:bodyPr>
          <a:lstStyle/>
          <a:p>
            <a:r>
              <a:rPr lang="en-US" dirty="0"/>
              <a:t>Edit Master Title</a:t>
            </a:r>
          </a:p>
        </p:txBody>
      </p:sp>
      <p:sp>
        <p:nvSpPr>
          <p:cNvPr id="3" name="Text Placeholder 2"/>
          <p:cNvSpPr>
            <a:spLocks noGrp="1"/>
          </p:cNvSpPr>
          <p:nvPr>
            <p:ph type="body" idx="1"/>
          </p:nvPr>
        </p:nvSpPr>
        <p:spPr>
          <a:xfrm>
            <a:off x="628650" y="1236134"/>
            <a:ext cx="7886700" cy="464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68" r:id="rId4"/>
    <p:sldLayoutId id="2147483670" r:id="rId5"/>
    <p:sldLayoutId id="2147483650" r:id="rId6"/>
    <p:sldLayoutId id="2147483661" r:id="rId7"/>
    <p:sldLayoutId id="2147483662" r:id="rId8"/>
    <p:sldLayoutId id="2147483667" r:id="rId9"/>
    <p:sldLayoutId id="2147483665" r:id="rId10"/>
    <p:sldLayoutId id="2147483673" r:id="rId11"/>
    <p:sldLayoutId id="2147483660" r:id="rId12"/>
    <p:sldLayoutId id="2147483663" r:id="rId13"/>
    <p:sldLayoutId id="2147483666" r:id="rId14"/>
    <p:sldLayoutId id="2147483664" r:id="rId15"/>
    <p:sldLayoutId id="2147483672" r:id="rId16"/>
    <p:sldLayoutId id="2147483671" r:id="rId17"/>
  </p:sldLayoutIdLst>
  <p:hf hdr="0" ftr="0" dt="0"/>
  <p:txStyles>
    <p:titleStyle>
      <a:lvl1pPr algn="l" defTabSz="914400" rtl="0" eaLnBrk="1" latinLnBrk="0" hangingPunct="1">
        <a:lnSpc>
          <a:spcPct val="90000"/>
        </a:lnSpc>
        <a:spcBef>
          <a:spcPct val="0"/>
        </a:spcBef>
        <a:buNone/>
        <a:defRPr sz="4400" b="1" i="0" kern="1200">
          <a:solidFill>
            <a:srgbClr val="00519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linklearncertification.com/d/" TargetMode="External"/><Relationship Id="rId2" Type="http://schemas.openxmlformats.org/officeDocument/2006/relationships/hyperlink" Target="https://vita.taxslayerpro.com/"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mailto:meredith.hershner@uweci.org"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irs.gov/pub/irs-pdf/p4012.pdf" TargetMode="External"/><Relationship Id="rId2" Type="http://schemas.openxmlformats.org/officeDocument/2006/relationships/hyperlink" Target="https://www.irs.gov/pub/irs-pdf/f6744.pdf" TargetMode="External"/><Relationship Id="rId1" Type="http://schemas.openxmlformats.org/officeDocument/2006/relationships/slideLayout" Target="../slideLayouts/slideLayout6.xml"/><Relationship Id="rId5" Type="http://schemas.openxmlformats.org/officeDocument/2006/relationships/hyperlink" Target="https://www.irs.gov/pub/irs-pdf/p17.pdf" TargetMode="External"/><Relationship Id="rId4" Type="http://schemas.openxmlformats.org/officeDocument/2006/relationships/hyperlink" Target="https://www.irs.gov/pub/irs-pdf/p4491.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64313" y="5353776"/>
            <a:ext cx="7377704" cy="610323"/>
          </a:xfrm>
        </p:spPr>
        <p:txBody>
          <a:bodyPr>
            <a:normAutofit fontScale="92500"/>
          </a:bodyPr>
          <a:lstStyle/>
          <a:p>
            <a:r>
              <a:rPr lang="en-US" dirty="0"/>
              <a:t>Tax Preparer Training – Session 2</a:t>
            </a:r>
          </a:p>
        </p:txBody>
      </p:sp>
      <p:sp>
        <p:nvSpPr>
          <p:cNvPr id="10" name="Text Placeholder 9"/>
          <p:cNvSpPr>
            <a:spLocks noGrp="1"/>
          </p:cNvSpPr>
          <p:nvPr>
            <p:ph type="body" sz="quarter" idx="11"/>
          </p:nvPr>
        </p:nvSpPr>
        <p:spPr>
          <a:xfrm>
            <a:off x="458586" y="6052999"/>
            <a:ext cx="6783880" cy="489675"/>
          </a:xfrm>
        </p:spPr>
        <p:txBody>
          <a:bodyPr/>
          <a:lstStyle/>
          <a:p>
            <a:r>
              <a:rPr lang="en-US" dirty="0"/>
              <a:t>Tax Year 2022				Dec. 7, 2022</a:t>
            </a:r>
          </a:p>
        </p:txBody>
      </p:sp>
      <p:pic>
        <p:nvPicPr>
          <p:cNvPr id="14" name="Picture Placeholder 13" descr="A picture containing traffic, sitting, lit, light&#10;&#10;Description automatically generated">
            <a:extLst>
              <a:ext uri="{FF2B5EF4-FFF2-40B4-BE49-F238E27FC236}">
                <a16:creationId xmlns:a16="http://schemas.microsoft.com/office/drawing/2014/main" id="{E6405B2E-2898-4DC6-A03E-AEC3A3D3998E}"/>
              </a:ext>
            </a:extLst>
          </p:cNvPr>
          <p:cNvPicPr>
            <a:picLocks noGrp="1" noChangeAspect="1"/>
          </p:cNvPicPr>
          <p:nvPr>
            <p:ph type="pic" sz="quarter" idx="10"/>
          </p:nvPr>
        </p:nvPicPr>
        <p:blipFill rotWithShape="1">
          <a:blip r:embed="rId3"/>
          <a:srcRect l="1035" t="-14360" r="1035" b="-16778"/>
          <a:stretch/>
        </p:blipFill>
        <p:spPr>
          <a:xfrm>
            <a:off x="0" y="0"/>
            <a:ext cx="9144000" cy="4919663"/>
          </a:xfrm>
        </p:spPr>
      </p:pic>
    </p:spTree>
    <p:extLst>
      <p:ext uri="{BB962C8B-B14F-4D97-AF65-F5344CB8AC3E}">
        <p14:creationId xmlns:p14="http://schemas.microsoft.com/office/powerpoint/2010/main" val="63230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1</a:t>
            </a:r>
          </a:p>
        </p:txBody>
      </p:sp>
      <p:sp>
        <p:nvSpPr>
          <p:cNvPr id="3" name="Text Placeholder 2"/>
          <p:cNvSpPr>
            <a:spLocks noGrp="1"/>
          </p:cNvSpPr>
          <p:nvPr>
            <p:ph type="body" idx="1"/>
          </p:nvPr>
        </p:nvSpPr>
        <p:spPr>
          <a:xfrm>
            <a:off x="525916" y="4494985"/>
            <a:ext cx="5811822" cy="854782"/>
          </a:xfrm>
        </p:spPr>
        <p:txBody>
          <a:bodyPr/>
          <a:lstStyle/>
          <a:p>
            <a:r>
              <a:rPr lang="en-US" dirty="0"/>
              <a:t>Chris Spalding</a:t>
            </a:r>
          </a:p>
        </p:txBody>
      </p:sp>
    </p:spTree>
    <p:extLst>
      <p:ext uri="{BB962C8B-B14F-4D97-AF65-F5344CB8AC3E}">
        <p14:creationId xmlns:p14="http://schemas.microsoft.com/office/powerpoint/2010/main" val="49733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11</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a:t>Adv. Scenario 1 Interview Notes</a:t>
            </a:r>
            <a:endParaRPr lang="en-US" dirty="0"/>
          </a:p>
        </p:txBody>
      </p:sp>
      <p:sp>
        <p:nvSpPr>
          <p:cNvPr id="5" name="Content Placeholder 1">
            <a:extLst>
              <a:ext uri="{FF2B5EF4-FFF2-40B4-BE49-F238E27FC236}">
                <a16:creationId xmlns:a16="http://schemas.microsoft.com/office/drawing/2014/main" id="{D7101C07-596E-43E6-8F5F-1AC5FC9BC25B}"/>
              </a:ext>
            </a:extLst>
          </p:cNvPr>
          <p:cNvSpPr txBox="1">
            <a:spLocks/>
          </p:cNvSpPr>
          <p:nvPr/>
        </p:nvSpPr>
        <p:spPr>
          <a:xfrm>
            <a:off x="882870" y="571762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68</a:t>
            </a:r>
          </a:p>
        </p:txBody>
      </p:sp>
      <p:pic>
        <p:nvPicPr>
          <p:cNvPr id="4" name="Picture 3">
            <a:extLst>
              <a:ext uri="{FF2B5EF4-FFF2-40B4-BE49-F238E27FC236}">
                <a16:creationId xmlns:a16="http://schemas.microsoft.com/office/drawing/2014/main" id="{79BDF193-404F-7A06-D932-877D007916BC}"/>
              </a:ext>
            </a:extLst>
          </p:cNvPr>
          <p:cNvPicPr>
            <a:picLocks noChangeAspect="1"/>
          </p:cNvPicPr>
          <p:nvPr/>
        </p:nvPicPr>
        <p:blipFill>
          <a:blip r:embed="rId2"/>
          <a:stretch>
            <a:fillRect/>
          </a:stretch>
        </p:blipFill>
        <p:spPr>
          <a:xfrm>
            <a:off x="349249" y="1344158"/>
            <a:ext cx="8254821" cy="2352675"/>
          </a:xfrm>
          <a:prstGeom prst="rect">
            <a:avLst/>
          </a:prstGeom>
        </p:spPr>
      </p:pic>
    </p:spTree>
    <p:extLst>
      <p:ext uri="{BB962C8B-B14F-4D97-AF65-F5344CB8AC3E}">
        <p14:creationId xmlns:p14="http://schemas.microsoft.com/office/powerpoint/2010/main" val="710891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8D50158-A81E-D02C-A31B-EE7E4A709AA6}"/>
              </a:ext>
            </a:extLst>
          </p:cNvPr>
          <p:cNvPicPr>
            <a:picLocks noChangeAspect="1"/>
          </p:cNvPicPr>
          <p:nvPr/>
        </p:nvPicPr>
        <p:blipFill>
          <a:blip r:embed="rId3"/>
          <a:stretch>
            <a:fillRect/>
          </a:stretch>
        </p:blipFill>
        <p:spPr>
          <a:xfrm>
            <a:off x="349249" y="1405873"/>
            <a:ext cx="8571816" cy="4046254"/>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12</a:t>
            </a:fld>
            <a:endParaRPr lang="en-US"/>
          </a:p>
        </p:txBody>
      </p:sp>
      <p:sp>
        <p:nvSpPr>
          <p:cNvPr id="3" name="Title 2"/>
          <p:cNvSpPr>
            <a:spLocks noGrp="1"/>
          </p:cNvSpPr>
          <p:nvPr>
            <p:ph type="title"/>
          </p:nvPr>
        </p:nvSpPr>
        <p:spPr>
          <a:xfrm>
            <a:off x="349249" y="493136"/>
            <a:ext cx="8480426" cy="666798"/>
          </a:xfrm>
        </p:spPr>
        <p:txBody>
          <a:bodyPr anchor="t">
            <a:normAutofit/>
          </a:bodyPr>
          <a:lstStyle/>
          <a:p>
            <a:r>
              <a:rPr lang="en-US" sz="4100" dirty="0"/>
              <a:t>Adv. Scenario 1: Questions</a:t>
            </a:r>
          </a:p>
        </p:txBody>
      </p:sp>
      <p:sp>
        <p:nvSpPr>
          <p:cNvPr id="10" name="Rectangle 9">
            <a:extLst>
              <a:ext uri="{FF2B5EF4-FFF2-40B4-BE49-F238E27FC236}">
                <a16:creationId xmlns:a16="http://schemas.microsoft.com/office/drawing/2014/main" id="{75A6600C-C850-4784-BDC8-A894F7F3FA0C}"/>
              </a:ext>
            </a:extLst>
          </p:cNvPr>
          <p:cNvSpPr/>
          <p:nvPr/>
        </p:nvSpPr>
        <p:spPr>
          <a:xfrm>
            <a:off x="569951" y="3080705"/>
            <a:ext cx="2180427"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2A75ED-CD99-4C6E-BD5F-F43E854E291E}"/>
              </a:ext>
            </a:extLst>
          </p:cNvPr>
          <p:cNvSpPr/>
          <p:nvPr/>
        </p:nvSpPr>
        <p:spPr>
          <a:xfrm>
            <a:off x="569951" y="4067083"/>
            <a:ext cx="105877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8E6002-D3EC-436E-A7EA-2BC59BF78455}"/>
              </a:ext>
            </a:extLst>
          </p:cNvPr>
          <p:cNvSpPr txBox="1"/>
          <p:nvPr/>
        </p:nvSpPr>
        <p:spPr>
          <a:xfrm>
            <a:off x="4892480" y="2180038"/>
            <a:ext cx="1200150" cy="461665"/>
          </a:xfrm>
          <a:prstGeom prst="rect">
            <a:avLst/>
          </a:prstGeom>
          <a:noFill/>
        </p:spPr>
        <p:txBody>
          <a:bodyPr wrap="square" rtlCol="0">
            <a:spAutoFit/>
          </a:bodyPr>
          <a:lstStyle/>
          <a:p>
            <a:r>
              <a:rPr lang="en-US" sz="2400" b="1" dirty="0">
                <a:solidFill>
                  <a:srgbClr val="FF0000"/>
                </a:solidFill>
              </a:rPr>
              <a:t>B-10</a:t>
            </a:r>
          </a:p>
        </p:txBody>
      </p:sp>
      <p:sp>
        <p:nvSpPr>
          <p:cNvPr id="16" name="TextBox 15">
            <a:extLst>
              <a:ext uri="{FF2B5EF4-FFF2-40B4-BE49-F238E27FC236}">
                <a16:creationId xmlns:a16="http://schemas.microsoft.com/office/drawing/2014/main" id="{3E2D5DEE-F314-4DA9-9AB5-7AD31FD12470}"/>
              </a:ext>
            </a:extLst>
          </p:cNvPr>
          <p:cNvSpPr txBox="1"/>
          <p:nvPr/>
        </p:nvSpPr>
        <p:spPr>
          <a:xfrm>
            <a:off x="5364854" y="3970543"/>
            <a:ext cx="1200150" cy="461665"/>
          </a:xfrm>
          <a:prstGeom prst="rect">
            <a:avLst/>
          </a:prstGeom>
          <a:noFill/>
        </p:spPr>
        <p:txBody>
          <a:bodyPr wrap="square" rtlCol="0">
            <a:spAutoFit/>
          </a:bodyPr>
          <a:lstStyle/>
          <a:p>
            <a:r>
              <a:rPr lang="en-US" sz="2400" b="1" dirty="0">
                <a:solidFill>
                  <a:srgbClr val="FF0000"/>
                </a:solidFill>
              </a:rPr>
              <a:t>I-3/4</a:t>
            </a:r>
          </a:p>
        </p:txBody>
      </p:sp>
      <p:sp>
        <p:nvSpPr>
          <p:cNvPr id="17" name="TextBox 16">
            <a:extLst>
              <a:ext uri="{FF2B5EF4-FFF2-40B4-BE49-F238E27FC236}">
                <a16:creationId xmlns:a16="http://schemas.microsoft.com/office/drawing/2014/main" id="{1FF1281D-BBD0-4C93-9E73-417C2B678B86}"/>
              </a:ext>
            </a:extLst>
          </p:cNvPr>
          <p:cNvSpPr txBox="1"/>
          <p:nvPr/>
        </p:nvSpPr>
        <p:spPr>
          <a:xfrm>
            <a:off x="5492555" y="5332041"/>
            <a:ext cx="931377" cy="461665"/>
          </a:xfrm>
          <a:prstGeom prst="rect">
            <a:avLst/>
          </a:prstGeom>
          <a:noFill/>
        </p:spPr>
        <p:txBody>
          <a:bodyPr wrap="square" rtlCol="0">
            <a:spAutoFit/>
          </a:bodyPr>
          <a:lstStyle/>
          <a:p>
            <a:r>
              <a:rPr lang="en-US" sz="2400" b="1" dirty="0">
                <a:solidFill>
                  <a:srgbClr val="FF0000"/>
                </a:solidFill>
              </a:rPr>
              <a:t>D-1</a:t>
            </a:r>
          </a:p>
        </p:txBody>
      </p:sp>
      <p:sp>
        <p:nvSpPr>
          <p:cNvPr id="23" name="TextBox 22">
            <a:extLst>
              <a:ext uri="{FF2B5EF4-FFF2-40B4-BE49-F238E27FC236}">
                <a16:creationId xmlns:a16="http://schemas.microsoft.com/office/drawing/2014/main" id="{C1829E2D-6136-64E3-B4C5-4AF1D87A159B}"/>
              </a:ext>
            </a:extLst>
          </p:cNvPr>
          <p:cNvSpPr txBox="1"/>
          <p:nvPr/>
        </p:nvSpPr>
        <p:spPr>
          <a:xfrm>
            <a:off x="6691585" y="4870376"/>
            <a:ext cx="1200150" cy="461665"/>
          </a:xfrm>
          <a:prstGeom prst="rect">
            <a:avLst/>
          </a:prstGeom>
          <a:noFill/>
        </p:spPr>
        <p:txBody>
          <a:bodyPr wrap="square" rtlCol="0">
            <a:spAutoFit/>
          </a:bodyPr>
          <a:lstStyle/>
          <a:p>
            <a:r>
              <a:rPr lang="en-US" sz="2400" b="1" dirty="0">
                <a:solidFill>
                  <a:srgbClr val="FF0000"/>
                </a:solidFill>
              </a:rPr>
              <a:t>$1,800</a:t>
            </a:r>
          </a:p>
        </p:txBody>
      </p:sp>
    </p:spTree>
    <p:extLst>
      <p:ext uri="{BB962C8B-B14F-4D97-AF65-F5344CB8AC3E}">
        <p14:creationId xmlns:p14="http://schemas.microsoft.com/office/powerpoint/2010/main" val="331007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5C3907-30A0-C562-2AC5-E12378B4E562}"/>
              </a:ext>
            </a:extLst>
          </p:cNvPr>
          <p:cNvPicPr>
            <a:picLocks noChangeAspect="1"/>
          </p:cNvPicPr>
          <p:nvPr/>
        </p:nvPicPr>
        <p:blipFill>
          <a:blip r:embed="rId3"/>
          <a:stretch>
            <a:fillRect/>
          </a:stretch>
        </p:blipFill>
        <p:spPr>
          <a:xfrm>
            <a:off x="635265" y="1209160"/>
            <a:ext cx="7338942" cy="5028265"/>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13</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1: Retest Questions</a:t>
            </a:r>
          </a:p>
        </p:txBody>
      </p:sp>
      <p:sp>
        <p:nvSpPr>
          <p:cNvPr id="14" name="Content Placeholder 6">
            <a:extLst>
              <a:ext uri="{FF2B5EF4-FFF2-40B4-BE49-F238E27FC236}">
                <a16:creationId xmlns:a16="http://schemas.microsoft.com/office/drawing/2014/main" id="{AA32B06F-F4B1-4070-B0BD-A09F762EB73D}"/>
              </a:ext>
            </a:extLst>
          </p:cNvPr>
          <p:cNvSpPr>
            <a:spLocks noGrp="1"/>
          </p:cNvSpPr>
          <p:nvPr>
            <p:ph sz="half" idx="1"/>
          </p:nvPr>
        </p:nvSpPr>
        <p:spPr>
          <a:xfrm>
            <a:off x="3521537" y="5946035"/>
            <a:ext cx="3846786" cy="523489"/>
          </a:xfrm>
        </p:spPr>
        <p:txBody>
          <a:bodyPr>
            <a:normAutofit/>
          </a:bodyPr>
          <a:lstStyle/>
          <a:p>
            <a:pPr marL="0" indent="0">
              <a:buNone/>
            </a:pPr>
            <a:r>
              <a:rPr lang="en-US" sz="2000" dirty="0"/>
              <a:t>Retest Pub 6744 Pg 103</a:t>
            </a:r>
          </a:p>
        </p:txBody>
      </p:sp>
      <p:sp>
        <p:nvSpPr>
          <p:cNvPr id="9" name="Rectangle 8">
            <a:extLst>
              <a:ext uri="{FF2B5EF4-FFF2-40B4-BE49-F238E27FC236}">
                <a16:creationId xmlns:a16="http://schemas.microsoft.com/office/drawing/2014/main" id="{22D1FEF5-A959-4436-B573-C417BC64FBFC}"/>
              </a:ext>
            </a:extLst>
          </p:cNvPr>
          <p:cNvSpPr/>
          <p:nvPr/>
        </p:nvSpPr>
        <p:spPr>
          <a:xfrm>
            <a:off x="1059810" y="2263352"/>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AA050-995C-49BE-81D6-9DCA27ADB7A1}"/>
              </a:ext>
            </a:extLst>
          </p:cNvPr>
          <p:cNvSpPr/>
          <p:nvPr/>
        </p:nvSpPr>
        <p:spPr>
          <a:xfrm>
            <a:off x="1059810" y="3561498"/>
            <a:ext cx="133051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FEA50AB-B497-484F-B42B-FC9B6212E59F}"/>
              </a:ext>
            </a:extLst>
          </p:cNvPr>
          <p:cNvSpPr txBox="1"/>
          <p:nvPr/>
        </p:nvSpPr>
        <p:spPr>
          <a:xfrm>
            <a:off x="4092380" y="1714204"/>
            <a:ext cx="1200150" cy="461665"/>
          </a:xfrm>
          <a:prstGeom prst="rect">
            <a:avLst/>
          </a:prstGeom>
          <a:noFill/>
        </p:spPr>
        <p:txBody>
          <a:bodyPr wrap="square" rtlCol="0">
            <a:spAutoFit/>
          </a:bodyPr>
          <a:lstStyle/>
          <a:p>
            <a:r>
              <a:rPr lang="en-US" sz="2400" b="1" dirty="0">
                <a:solidFill>
                  <a:srgbClr val="FF0000"/>
                </a:solidFill>
              </a:rPr>
              <a:t>B-10</a:t>
            </a:r>
          </a:p>
        </p:txBody>
      </p:sp>
      <p:sp>
        <p:nvSpPr>
          <p:cNvPr id="16" name="TextBox 15">
            <a:extLst>
              <a:ext uri="{FF2B5EF4-FFF2-40B4-BE49-F238E27FC236}">
                <a16:creationId xmlns:a16="http://schemas.microsoft.com/office/drawing/2014/main" id="{E5686D12-AB45-4A57-A759-DA89DBED046F}"/>
              </a:ext>
            </a:extLst>
          </p:cNvPr>
          <p:cNvSpPr txBox="1"/>
          <p:nvPr/>
        </p:nvSpPr>
        <p:spPr>
          <a:xfrm>
            <a:off x="4244780" y="3429000"/>
            <a:ext cx="1200150" cy="461665"/>
          </a:xfrm>
          <a:prstGeom prst="rect">
            <a:avLst/>
          </a:prstGeom>
          <a:noFill/>
        </p:spPr>
        <p:txBody>
          <a:bodyPr wrap="square" rtlCol="0">
            <a:spAutoFit/>
          </a:bodyPr>
          <a:lstStyle/>
          <a:p>
            <a:r>
              <a:rPr lang="en-US" sz="2400" b="1" dirty="0">
                <a:solidFill>
                  <a:srgbClr val="FF0000"/>
                </a:solidFill>
              </a:rPr>
              <a:t>I-3/4</a:t>
            </a:r>
          </a:p>
        </p:txBody>
      </p:sp>
      <p:sp>
        <p:nvSpPr>
          <p:cNvPr id="17" name="TextBox 16">
            <a:extLst>
              <a:ext uri="{FF2B5EF4-FFF2-40B4-BE49-F238E27FC236}">
                <a16:creationId xmlns:a16="http://schemas.microsoft.com/office/drawing/2014/main" id="{9A3551B6-E589-4C96-8923-E6022AF5D093}"/>
              </a:ext>
            </a:extLst>
          </p:cNvPr>
          <p:cNvSpPr txBox="1"/>
          <p:nvPr/>
        </p:nvSpPr>
        <p:spPr>
          <a:xfrm>
            <a:off x="4123080" y="5142180"/>
            <a:ext cx="1169450" cy="461665"/>
          </a:xfrm>
          <a:prstGeom prst="rect">
            <a:avLst/>
          </a:prstGeom>
          <a:noFill/>
        </p:spPr>
        <p:txBody>
          <a:bodyPr wrap="square" rtlCol="0">
            <a:spAutoFit/>
          </a:bodyPr>
          <a:lstStyle/>
          <a:p>
            <a:r>
              <a:rPr lang="en-US" sz="2400" b="1" dirty="0">
                <a:solidFill>
                  <a:srgbClr val="FF0000"/>
                </a:solidFill>
              </a:rPr>
              <a:t>D-1</a:t>
            </a:r>
          </a:p>
        </p:txBody>
      </p:sp>
      <p:sp>
        <p:nvSpPr>
          <p:cNvPr id="15" name="Rectangle 14">
            <a:extLst>
              <a:ext uri="{FF2B5EF4-FFF2-40B4-BE49-F238E27FC236}">
                <a16:creationId xmlns:a16="http://schemas.microsoft.com/office/drawing/2014/main" id="{C48A5357-5FD5-4F36-8C7F-785519DBCE94}"/>
              </a:ext>
            </a:extLst>
          </p:cNvPr>
          <p:cNvSpPr/>
          <p:nvPr/>
        </p:nvSpPr>
        <p:spPr>
          <a:xfrm>
            <a:off x="1092474" y="5267386"/>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8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2</a:t>
            </a:r>
          </a:p>
        </p:txBody>
      </p:sp>
      <p:sp>
        <p:nvSpPr>
          <p:cNvPr id="3" name="Text Placeholder 2"/>
          <p:cNvSpPr>
            <a:spLocks noGrp="1"/>
          </p:cNvSpPr>
          <p:nvPr>
            <p:ph type="body" idx="1"/>
          </p:nvPr>
        </p:nvSpPr>
        <p:spPr>
          <a:xfrm>
            <a:off x="525916" y="4494985"/>
            <a:ext cx="5811822" cy="854782"/>
          </a:xfrm>
        </p:spPr>
        <p:txBody>
          <a:bodyPr/>
          <a:lstStyle/>
          <a:p>
            <a:r>
              <a:rPr lang="en-US" dirty="0"/>
              <a:t>Adam and Lisa Garcia</a:t>
            </a:r>
          </a:p>
        </p:txBody>
      </p:sp>
    </p:spTree>
    <p:extLst>
      <p:ext uri="{BB962C8B-B14F-4D97-AF65-F5344CB8AC3E}">
        <p14:creationId xmlns:p14="http://schemas.microsoft.com/office/powerpoint/2010/main" val="426785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3FE707-73EE-97C6-92C9-F5336E1F38E7}"/>
              </a:ext>
            </a:extLst>
          </p:cNvPr>
          <p:cNvPicPr>
            <a:picLocks noChangeAspect="1"/>
          </p:cNvPicPr>
          <p:nvPr/>
        </p:nvPicPr>
        <p:blipFill>
          <a:blip r:embed="rId2"/>
          <a:stretch>
            <a:fillRect/>
          </a:stretch>
        </p:blipFill>
        <p:spPr>
          <a:xfrm>
            <a:off x="231933" y="3707026"/>
            <a:ext cx="7381875" cy="260985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15</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2 Interview Notes</a:t>
            </a:r>
          </a:p>
        </p:txBody>
      </p:sp>
      <p:pic>
        <p:nvPicPr>
          <p:cNvPr id="7" name="Picture 6">
            <a:extLst>
              <a:ext uri="{FF2B5EF4-FFF2-40B4-BE49-F238E27FC236}">
                <a16:creationId xmlns:a16="http://schemas.microsoft.com/office/drawing/2014/main" id="{D86ABE8C-B5FB-E1D3-BCF6-BF944F9BF713}"/>
              </a:ext>
            </a:extLst>
          </p:cNvPr>
          <p:cNvPicPr>
            <a:picLocks noChangeAspect="1"/>
          </p:cNvPicPr>
          <p:nvPr/>
        </p:nvPicPr>
        <p:blipFill>
          <a:blip r:embed="rId3"/>
          <a:stretch>
            <a:fillRect/>
          </a:stretch>
        </p:blipFill>
        <p:spPr>
          <a:xfrm>
            <a:off x="349249" y="1209816"/>
            <a:ext cx="7945665" cy="2585097"/>
          </a:xfrm>
          <a:prstGeom prst="rect">
            <a:avLst/>
          </a:prstGeom>
        </p:spPr>
      </p:pic>
      <p:sp>
        <p:nvSpPr>
          <p:cNvPr id="8" name="Content Placeholder 1">
            <a:extLst>
              <a:ext uri="{FF2B5EF4-FFF2-40B4-BE49-F238E27FC236}">
                <a16:creationId xmlns:a16="http://schemas.microsoft.com/office/drawing/2014/main" id="{BD9C3653-321C-43C1-C05E-825CB8B34515}"/>
              </a:ext>
            </a:extLst>
          </p:cNvPr>
          <p:cNvSpPr txBox="1">
            <a:spLocks/>
          </p:cNvSpPr>
          <p:nvPr/>
        </p:nvSpPr>
        <p:spPr>
          <a:xfrm>
            <a:off x="855656" y="6251416"/>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69</a:t>
            </a:r>
          </a:p>
        </p:txBody>
      </p:sp>
      <p:sp>
        <p:nvSpPr>
          <p:cNvPr id="11" name="Rectangle 10">
            <a:extLst>
              <a:ext uri="{FF2B5EF4-FFF2-40B4-BE49-F238E27FC236}">
                <a16:creationId xmlns:a16="http://schemas.microsoft.com/office/drawing/2014/main" id="{D10958CF-0383-692A-3C62-772DD8390276}"/>
              </a:ext>
            </a:extLst>
          </p:cNvPr>
          <p:cNvSpPr/>
          <p:nvPr/>
        </p:nvSpPr>
        <p:spPr>
          <a:xfrm>
            <a:off x="458856" y="4078112"/>
            <a:ext cx="1188720"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C2E398-B93E-151A-061D-DCACC98CCE49}"/>
              </a:ext>
            </a:extLst>
          </p:cNvPr>
          <p:cNvSpPr/>
          <p:nvPr/>
        </p:nvSpPr>
        <p:spPr>
          <a:xfrm>
            <a:off x="504203" y="6029864"/>
            <a:ext cx="1025989"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6C2412E-ADD0-B682-D519-17F2B1FE5692}"/>
              </a:ext>
            </a:extLst>
          </p:cNvPr>
          <p:cNvSpPr txBox="1"/>
          <p:nvPr/>
        </p:nvSpPr>
        <p:spPr>
          <a:xfrm>
            <a:off x="3034582" y="5737284"/>
            <a:ext cx="1200150" cy="461665"/>
          </a:xfrm>
          <a:prstGeom prst="rect">
            <a:avLst/>
          </a:prstGeom>
          <a:noFill/>
        </p:spPr>
        <p:txBody>
          <a:bodyPr wrap="square" rtlCol="0">
            <a:spAutoFit/>
          </a:bodyPr>
          <a:lstStyle/>
          <a:p>
            <a:r>
              <a:rPr lang="en-US" sz="2400" b="1" dirty="0">
                <a:solidFill>
                  <a:srgbClr val="FF0000"/>
                </a:solidFill>
              </a:rPr>
              <a:t>G-10</a:t>
            </a:r>
          </a:p>
        </p:txBody>
      </p:sp>
      <p:sp>
        <p:nvSpPr>
          <p:cNvPr id="14" name="TextBox 13">
            <a:extLst>
              <a:ext uri="{FF2B5EF4-FFF2-40B4-BE49-F238E27FC236}">
                <a16:creationId xmlns:a16="http://schemas.microsoft.com/office/drawing/2014/main" id="{A7E7DA3C-D429-5943-B8C7-84B3409BFE83}"/>
              </a:ext>
            </a:extLst>
          </p:cNvPr>
          <p:cNvSpPr txBox="1"/>
          <p:nvPr/>
        </p:nvSpPr>
        <p:spPr>
          <a:xfrm>
            <a:off x="3322795" y="4039701"/>
            <a:ext cx="1200150" cy="461665"/>
          </a:xfrm>
          <a:prstGeom prst="rect">
            <a:avLst/>
          </a:prstGeom>
          <a:noFill/>
        </p:spPr>
        <p:txBody>
          <a:bodyPr wrap="square" rtlCol="0">
            <a:spAutoFit/>
          </a:bodyPr>
          <a:lstStyle/>
          <a:p>
            <a:r>
              <a:rPr lang="en-US" sz="2400" b="1" dirty="0">
                <a:solidFill>
                  <a:srgbClr val="FF0000"/>
                </a:solidFill>
              </a:rPr>
              <a:t>G-2</a:t>
            </a:r>
          </a:p>
        </p:txBody>
      </p:sp>
      <p:sp>
        <p:nvSpPr>
          <p:cNvPr id="15" name="TextBox 14">
            <a:extLst>
              <a:ext uri="{FF2B5EF4-FFF2-40B4-BE49-F238E27FC236}">
                <a16:creationId xmlns:a16="http://schemas.microsoft.com/office/drawing/2014/main" id="{564CB6ED-24D1-2DCA-4E4D-C17895D204EE}"/>
              </a:ext>
            </a:extLst>
          </p:cNvPr>
          <p:cNvSpPr txBox="1"/>
          <p:nvPr/>
        </p:nvSpPr>
        <p:spPr>
          <a:xfrm>
            <a:off x="3322794" y="4467471"/>
            <a:ext cx="4972120" cy="830997"/>
          </a:xfrm>
          <a:prstGeom prst="rect">
            <a:avLst/>
          </a:prstGeom>
          <a:noFill/>
        </p:spPr>
        <p:txBody>
          <a:bodyPr wrap="square" rtlCol="0">
            <a:spAutoFit/>
          </a:bodyPr>
          <a:lstStyle/>
          <a:p>
            <a:r>
              <a:rPr lang="en-US" sz="2400" b="1" dirty="0">
                <a:solidFill>
                  <a:srgbClr val="FF0000"/>
                </a:solidFill>
              </a:rPr>
              <a:t>G-3: Assuming no additional tax credit, need form 8812 calculations</a:t>
            </a:r>
          </a:p>
        </p:txBody>
      </p:sp>
    </p:spTree>
    <p:extLst>
      <p:ext uri="{BB962C8B-B14F-4D97-AF65-F5344CB8AC3E}">
        <p14:creationId xmlns:p14="http://schemas.microsoft.com/office/powerpoint/2010/main" val="27098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A7A298-AD92-2EC7-548B-C3401FBB9F74}"/>
              </a:ext>
            </a:extLst>
          </p:cNvPr>
          <p:cNvPicPr>
            <a:picLocks noChangeAspect="1"/>
          </p:cNvPicPr>
          <p:nvPr/>
        </p:nvPicPr>
        <p:blipFill>
          <a:blip r:embed="rId3"/>
          <a:stretch>
            <a:fillRect/>
          </a:stretch>
        </p:blipFill>
        <p:spPr>
          <a:xfrm>
            <a:off x="320147" y="1336416"/>
            <a:ext cx="8503705" cy="2596551"/>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16</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2: Retest Questions</a:t>
            </a:r>
          </a:p>
        </p:txBody>
      </p:sp>
      <p:sp>
        <p:nvSpPr>
          <p:cNvPr id="8" name="Rectangle 7">
            <a:extLst>
              <a:ext uri="{FF2B5EF4-FFF2-40B4-BE49-F238E27FC236}">
                <a16:creationId xmlns:a16="http://schemas.microsoft.com/office/drawing/2014/main" id="{60024529-41CA-4443-84A7-8B54956C8A3A}"/>
              </a:ext>
            </a:extLst>
          </p:cNvPr>
          <p:cNvSpPr/>
          <p:nvPr/>
        </p:nvSpPr>
        <p:spPr>
          <a:xfrm>
            <a:off x="590625" y="2033363"/>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2627E6-7AFE-466A-AAB2-8BFDF980CA04}"/>
              </a:ext>
            </a:extLst>
          </p:cNvPr>
          <p:cNvSpPr txBox="1"/>
          <p:nvPr/>
        </p:nvSpPr>
        <p:spPr>
          <a:xfrm>
            <a:off x="4101448" y="1679128"/>
            <a:ext cx="1200150" cy="461665"/>
          </a:xfrm>
          <a:prstGeom prst="rect">
            <a:avLst/>
          </a:prstGeom>
          <a:noFill/>
        </p:spPr>
        <p:txBody>
          <a:bodyPr wrap="square" rtlCol="0">
            <a:spAutoFit/>
          </a:bodyPr>
          <a:lstStyle/>
          <a:p>
            <a:r>
              <a:rPr lang="en-US" sz="2400" b="1" dirty="0">
                <a:solidFill>
                  <a:srgbClr val="FF0000"/>
                </a:solidFill>
              </a:rPr>
              <a:t>G-2</a:t>
            </a:r>
          </a:p>
        </p:txBody>
      </p:sp>
      <p:sp>
        <p:nvSpPr>
          <p:cNvPr id="10" name="TextBox 9">
            <a:extLst>
              <a:ext uri="{FF2B5EF4-FFF2-40B4-BE49-F238E27FC236}">
                <a16:creationId xmlns:a16="http://schemas.microsoft.com/office/drawing/2014/main" id="{76DACA62-D995-45F1-B9C0-ED1AE34038AC}"/>
              </a:ext>
            </a:extLst>
          </p:cNvPr>
          <p:cNvSpPr txBox="1"/>
          <p:nvPr/>
        </p:nvSpPr>
        <p:spPr>
          <a:xfrm>
            <a:off x="4041839" y="3426780"/>
            <a:ext cx="1200150" cy="461665"/>
          </a:xfrm>
          <a:prstGeom prst="rect">
            <a:avLst/>
          </a:prstGeom>
          <a:noFill/>
        </p:spPr>
        <p:txBody>
          <a:bodyPr wrap="square" rtlCol="0">
            <a:spAutoFit/>
          </a:bodyPr>
          <a:lstStyle/>
          <a:p>
            <a:r>
              <a:rPr lang="en-US" sz="2400" b="1" dirty="0">
                <a:solidFill>
                  <a:srgbClr val="FF0000"/>
                </a:solidFill>
              </a:rPr>
              <a:t>G-10</a:t>
            </a:r>
          </a:p>
        </p:txBody>
      </p:sp>
      <p:sp>
        <p:nvSpPr>
          <p:cNvPr id="13" name="Rectangle 12">
            <a:extLst>
              <a:ext uri="{FF2B5EF4-FFF2-40B4-BE49-F238E27FC236}">
                <a16:creationId xmlns:a16="http://schemas.microsoft.com/office/drawing/2014/main" id="{5CA2AE03-E931-2741-536C-CDF745BDE06A}"/>
              </a:ext>
            </a:extLst>
          </p:cNvPr>
          <p:cNvSpPr/>
          <p:nvPr/>
        </p:nvSpPr>
        <p:spPr>
          <a:xfrm>
            <a:off x="590625" y="3535184"/>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6">
            <a:extLst>
              <a:ext uri="{FF2B5EF4-FFF2-40B4-BE49-F238E27FC236}">
                <a16:creationId xmlns:a16="http://schemas.microsoft.com/office/drawing/2014/main" id="{7274DEAA-5935-785E-5666-1B11AE6E355A}"/>
              </a:ext>
            </a:extLst>
          </p:cNvPr>
          <p:cNvSpPr>
            <a:spLocks noGrp="1"/>
          </p:cNvSpPr>
          <p:nvPr>
            <p:ph sz="half" idx="1"/>
          </p:nvPr>
        </p:nvSpPr>
        <p:spPr>
          <a:xfrm>
            <a:off x="2406649" y="5521584"/>
            <a:ext cx="3846786" cy="523489"/>
          </a:xfrm>
        </p:spPr>
        <p:txBody>
          <a:bodyPr>
            <a:normAutofit/>
          </a:bodyPr>
          <a:lstStyle/>
          <a:p>
            <a:pPr marL="0" indent="0">
              <a:buNone/>
            </a:pPr>
            <a:r>
              <a:rPr lang="en-US" sz="2000" dirty="0"/>
              <a:t>Retest Pub 6744 Pg 104</a:t>
            </a:r>
          </a:p>
        </p:txBody>
      </p:sp>
    </p:spTree>
    <p:extLst>
      <p:ext uri="{BB962C8B-B14F-4D97-AF65-F5344CB8AC3E}">
        <p14:creationId xmlns:p14="http://schemas.microsoft.com/office/powerpoint/2010/main" val="4554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3</a:t>
            </a:r>
          </a:p>
        </p:txBody>
      </p:sp>
      <p:sp>
        <p:nvSpPr>
          <p:cNvPr id="3" name="Text Placeholder 2"/>
          <p:cNvSpPr>
            <a:spLocks noGrp="1"/>
          </p:cNvSpPr>
          <p:nvPr>
            <p:ph type="body" idx="1"/>
          </p:nvPr>
        </p:nvSpPr>
        <p:spPr>
          <a:xfrm>
            <a:off x="525916" y="4494985"/>
            <a:ext cx="5811822" cy="854782"/>
          </a:xfrm>
        </p:spPr>
        <p:txBody>
          <a:bodyPr/>
          <a:lstStyle/>
          <a:p>
            <a:r>
              <a:rPr lang="en-US" dirty="0"/>
              <a:t>Jenny Smith</a:t>
            </a:r>
          </a:p>
        </p:txBody>
      </p:sp>
    </p:spTree>
    <p:extLst>
      <p:ext uri="{BB962C8B-B14F-4D97-AF65-F5344CB8AC3E}">
        <p14:creationId xmlns:p14="http://schemas.microsoft.com/office/powerpoint/2010/main" val="4095895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26B491-5873-0550-747A-C689B8537231}"/>
              </a:ext>
            </a:extLst>
          </p:cNvPr>
          <p:cNvPicPr>
            <a:picLocks noChangeAspect="1"/>
          </p:cNvPicPr>
          <p:nvPr/>
        </p:nvPicPr>
        <p:blipFill>
          <a:blip r:embed="rId2"/>
          <a:stretch>
            <a:fillRect/>
          </a:stretch>
        </p:blipFill>
        <p:spPr>
          <a:xfrm>
            <a:off x="569436" y="1244724"/>
            <a:ext cx="8260240" cy="464705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18</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Interview Notes</a:t>
            </a:r>
          </a:p>
        </p:txBody>
      </p:sp>
      <p:sp>
        <p:nvSpPr>
          <p:cNvPr id="5" name="Content Placeholder 1">
            <a:extLst>
              <a:ext uri="{FF2B5EF4-FFF2-40B4-BE49-F238E27FC236}">
                <a16:creationId xmlns:a16="http://schemas.microsoft.com/office/drawing/2014/main" id="{541B98CD-7312-8EE2-9C5F-28C6FDA897B6}"/>
              </a:ext>
            </a:extLst>
          </p:cNvPr>
          <p:cNvSpPr txBox="1">
            <a:spLocks/>
          </p:cNvSpPr>
          <p:nvPr/>
        </p:nvSpPr>
        <p:spPr>
          <a:xfrm>
            <a:off x="774011" y="605546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70</a:t>
            </a:r>
          </a:p>
        </p:txBody>
      </p:sp>
    </p:spTree>
    <p:extLst>
      <p:ext uri="{BB962C8B-B14F-4D97-AF65-F5344CB8AC3E}">
        <p14:creationId xmlns:p14="http://schemas.microsoft.com/office/powerpoint/2010/main" val="3872428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8C56BF-348A-3E9F-A64C-7965B4393C08}"/>
              </a:ext>
            </a:extLst>
          </p:cNvPr>
          <p:cNvPicPr>
            <a:picLocks noChangeAspect="1"/>
          </p:cNvPicPr>
          <p:nvPr/>
        </p:nvPicPr>
        <p:blipFill>
          <a:blip r:embed="rId2"/>
          <a:stretch>
            <a:fillRect/>
          </a:stretch>
        </p:blipFill>
        <p:spPr>
          <a:xfrm>
            <a:off x="349248" y="1181099"/>
            <a:ext cx="8141609" cy="490784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19</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Questions</a:t>
            </a:r>
          </a:p>
        </p:txBody>
      </p:sp>
      <p:sp>
        <p:nvSpPr>
          <p:cNvPr id="11" name="TextBox 10">
            <a:extLst>
              <a:ext uri="{FF2B5EF4-FFF2-40B4-BE49-F238E27FC236}">
                <a16:creationId xmlns:a16="http://schemas.microsoft.com/office/drawing/2014/main" id="{C2F30706-2E8B-4E77-BF49-68EC19E16CFC}"/>
              </a:ext>
            </a:extLst>
          </p:cNvPr>
          <p:cNvSpPr txBox="1"/>
          <p:nvPr/>
        </p:nvSpPr>
        <p:spPr>
          <a:xfrm>
            <a:off x="4240922" y="1879423"/>
            <a:ext cx="2205597" cy="461665"/>
          </a:xfrm>
          <a:prstGeom prst="rect">
            <a:avLst/>
          </a:prstGeom>
          <a:noFill/>
        </p:spPr>
        <p:txBody>
          <a:bodyPr wrap="square" rtlCol="0">
            <a:spAutoFit/>
          </a:bodyPr>
          <a:lstStyle/>
          <a:p>
            <a:r>
              <a:rPr lang="en-US" sz="2400" b="1" dirty="0">
                <a:solidFill>
                  <a:srgbClr val="FF0000"/>
                </a:solidFill>
              </a:rPr>
              <a:t>E-7, form 8889</a:t>
            </a:r>
          </a:p>
        </p:txBody>
      </p:sp>
    </p:spTree>
    <p:extLst>
      <p:ext uri="{BB962C8B-B14F-4D97-AF65-F5344CB8AC3E}">
        <p14:creationId xmlns:p14="http://schemas.microsoft.com/office/powerpoint/2010/main" val="1762134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80161"/>
            <a:ext cx="8480426" cy="5441316"/>
          </a:xfrm>
        </p:spPr>
        <p:txBody>
          <a:bodyPr>
            <a:normAutofit/>
          </a:bodyPr>
          <a:lstStyle/>
          <a:p>
            <a:r>
              <a:rPr lang="en-US" dirty="0"/>
              <a:t>Overview Reminder</a:t>
            </a:r>
          </a:p>
          <a:p>
            <a:r>
              <a:rPr lang="en-US" dirty="0"/>
              <a:t>Advanced Certification Scenarios 1-6</a:t>
            </a:r>
          </a:p>
          <a:p>
            <a:r>
              <a:rPr lang="en-US" dirty="0"/>
              <a:t>Out-of-Scope</a:t>
            </a:r>
          </a:p>
          <a:p>
            <a:r>
              <a:rPr lang="en-US" dirty="0"/>
              <a:t>Next Steps and Updates from Meredith</a:t>
            </a:r>
          </a:p>
          <a:p>
            <a:r>
              <a:rPr lang="en-US" dirty="0"/>
              <a:t>(we’ll take a 15 minute break somewhere)</a:t>
            </a:r>
          </a:p>
          <a:p>
            <a:pPr marL="0" indent="0">
              <a:buNone/>
            </a:pPr>
            <a:endParaRPr lang="en-US" dirty="0"/>
          </a:p>
        </p:txBody>
      </p:sp>
      <p:sp>
        <p:nvSpPr>
          <p:cNvPr id="6" name="Slide Number Placeholder 5"/>
          <p:cNvSpPr>
            <a:spLocks noGrp="1"/>
          </p:cNvSpPr>
          <p:nvPr>
            <p:ph type="sldNum" sz="quarter" idx="4"/>
          </p:nvPr>
        </p:nvSpPr>
        <p:spPr/>
        <p:txBody>
          <a:bodyPr/>
          <a:lstStyle/>
          <a:p>
            <a:fld id="{BBB69291-A384-1346-A27A-D0A1C91B6C32}" type="slidenum">
              <a:rPr lang="en-US" smtClean="0"/>
              <a:pPr/>
              <a:t>2</a:t>
            </a:fld>
            <a:endParaRPr lang="en-US"/>
          </a:p>
        </p:txBody>
      </p:sp>
      <p:sp>
        <p:nvSpPr>
          <p:cNvPr id="3" name="Title 2"/>
          <p:cNvSpPr>
            <a:spLocks noGrp="1"/>
          </p:cNvSpPr>
          <p:nvPr>
            <p:ph type="title"/>
          </p:nvPr>
        </p:nvSpPr>
        <p:spPr>
          <a:xfrm>
            <a:off x="475129" y="493136"/>
            <a:ext cx="8354546" cy="666798"/>
          </a:xfrm>
        </p:spPr>
        <p:txBody>
          <a:bodyPr>
            <a:normAutofit fontScale="90000"/>
          </a:bodyPr>
          <a:lstStyle/>
          <a:p>
            <a:r>
              <a:rPr lang="en-US" dirty="0"/>
              <a:t>Agenda</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143802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ED7D0F-3BF2-EC2B-7FF2-6C0FCEFD45C4}"/>
              </a:ext>
            </a:extLst>
          </p:cNvPr>
          <p:cNvPicPr>
            <a:picLocks noChangeAspect="1"/>
          </p:cNvPicPr>
          <p:nvPr/>
        </p:nvPicPr>
        <p:blipFill>
          <a:blip r:embed="rId2"/>
          <a:stretch>
            <a:fillRect/>
          </a:stretch>
        </p:blipFill>
        <p:spPr>
          <a:xfrm>
            <a:off x="280035" y="1202056"/>
            <a:ext cx="8681737" cy="482318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20</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Questions</a:t>
            </a:r>
          </a:p>
        </p:txBody>
      </p:sp>
      <p:sp>
        <p:nvSpPr>
          <p:cNvPr id="9" name="Rectangle 8">
            <a:extLst>
              <a:ext uri="{FF2B5EF4-FFF2-40B4-BE49-F238E27FC236}">
                <a16:creationId xmlns:a16="http://schemas.microsoft.com/office/drawing/2014/main" id="{D7CC45DA-A678-43C0-84D4-094F126811E5}"/>
              </a:ext>
            </a:extLst>
          </p:cNvPr>
          <p:cNvSpPr/>
          <p:nvPr/>
        </p:nvSpPr>
        <p:spPr>
          <a:xfrm>
            <a:off x="740771" y="2063808"/>
            <a:ext cx="6590757" cy="52678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6E983B-75A2-4DE9-8E41-3E96D624E09B}"/>
              </a:ext>
            </a:extLst>
          </p:cNvPr>
          <p:cNvSpPr/>
          <p:nvPr/>
        </p:nvSpPr>
        <p:spPr>
          <a:xfrm>
            <a:off x="740408" y="4879141"/>
            <a:ext cx="3481072" cy="18054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C56E1C31-837C-5498-8DF0-62CAE39DA449}"/>
              </a:ext>
            </a:extLst>
          </p:cNvPr>
          <p:cNvSpPr>
            <a:spLocks noGrp="1"/>
          </p:cNvSpPr>
          <p:nvPr>
            <p:ph sz="half" idx="1"/>
          </p:nvPr>
        </p:nvSpPr>
        <p:spPr>
          <a:xfrm>
            <a:off x="1818821" y="6116302"/>
            <a:ext cx="3846786" cy="523489"/>
          </a:xfrm>
        </p:spPr>
        <p:txBody>
          <a:bodyPr>
            <a:normAutofit/>
          </a:bodyPr>
          <a:lstStyle/>
          <a:p>
            <a:pPr marL="0" indent="0">
              <a:buNone/>
            </a:pPr>
            <a:r>
              <a:rPr lang="en-US" sz="2000" dirty="0"/>
              <a:t>Form 8889</a:t>
            </a:r>
          </a:p>
        </p:txBody>
      </p:sp>
    </p:spTree>
    <p:extLst>
      <p:ext uri="{BB962C8B-B14F-4D97-AF65-F5344CB8AC3E}">
        <p14:creationId xmlns:p14="http://schemas.microsoft.com/office/powerpoint/2010/main" val="389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7D6371-BC75-FAD7-AEB6-E3907F5D1E0A}"/>
              </a:ext>
            </a:extLst>
          </p:cNvPr>
          <p:cNvPicPr>
            <a:picLocks noChangeAspect="1"/>
          </p:cNvPicPr>
          <p:nvPr/>
        </p:nvPicPr>
        <p:blipFill>
          <a:blip r:embed="rId2"/>
          <a:stretch>
            <a:fillRect/>
          </a:stretch>
        </p:blipFill>
        <p:spPr>
          <a:xfrm>
            <a:off x="365578" y="1225109"/>
            <a:ext cx="8020740" cy="483498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21</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Questions</a:t>
            </a:r>
          </a:p>
        </p:txBody>
      </p:sp>
      <p:sp>
        <p:nvSpPr>
          <p:cNvPr id="9" name="Rectangle 8">
            <a:extLst>
              <a:ext uri="{FF2B5EF4-FFF2-40B4-BE49-F238E27FC236}">
                <a16:creationId xmlns:a16="http://schemas.microsoft.com/office/drawing/2014/main" id="{D7CC45DA-A678-43C0-84D4-094F126811E5}"/>
              </a:ext>
            </a:extLst>
          </p:cNvPr>
          <p:cNvSpPr/>
          <p:nvPr/>
        </p:nvSpPr>
        <p:spPr>
          <a:xfrm>
            <a:off x="605789" y="2445011"/>
            <a:ext cx="180085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6E983B-75A2-4DE9-8E41-3E96D624E09B}"/>
              </a:ext>
            </a:extLst>
          </p:cNvPr>
          <p:cNvSpPr/>
          <p:nvPr/>
        </p:nvSpPr>
        <p:spPr>
          <a:xfrm>
            <a:off x="475193" y="5375979"/>
            <a:ext cx="149606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F30706-2E8B-4E77-BF49-68EC19E16CFC}"/>
              </a:ext>
            </a:extLst>
          </p:cNvPr>
          <p:cNvSpPr txBox="1"/>
          <p:nvPr/>
        </p:nvSpPr>
        <p:spPr>
          <a:xfrm>
            <a:off x="3371411" y="1962617"/>
            <a:ext cx="2144637" cy="461665"/>
          </a:xfrm>
          <a:prstGeom prst="rect">
            <a:avLst/>
          </a:prstGeom>
          <a:noFill/>
        </p:spPr>
        <p:txBody>
          <a:bodyPr wrap="square" rtlCol="0">
            <a:spAutoFit/>
          </a:bodyPr>
          <a:lstStyle/>
          <a:p>
            <a:r>
              <a:rPr lang="en-US" sz="2400" b="1" dirty="0">
                <a:solidFill>
                  <a:srgbClr val="FF0000"/>
                </a:solidFill>
              </a:rPr>
              <a:t>E-7, form 8889</a:t>
            </a:r>
          </a:p>
        </p:txBody>
      </p:sp>
      <p:sp>
        <p:nvSpPr>
          <p:cNvPr id="15" name="TextBox 14">
            <a:extLst>
              <a:ext uri="{FF2B5EF4-FFF2-40B4-BE49-F238E27FC236}">
                <a16:creationId xmlns:a16="http://schemas.microsoft.com/office/drawing/2014/main" id="{3F1D1178-3A3F-439B-B449-FCA0C61AD552}"/>
              </a:ext>
            </a:extLst>
          </p:cNvPr>
          <p:cNvSpPr txBox="1"/>
          <p:nvPr/>
        </p:nvSpPr>
        <p:spPr>
          <a:xfrm>
            <a:off x="3240798" y="3481760"/>
            <a:ext cx="1200150" cy="461665"/>
          </a:xfrm>
          <a:prstGeom prst="rect">
            <a:avLst/>
          </a:prstGeom>
          <a:noFill/>
        </p:spPr>
        <p:txBody>
          <a:bodyPr wrap="square" rtlCol="0">
            <a:spAutoFit/>
          </a:bodyPr>
          <a:lstStyle/>
          <a:p>
            <a:r>
              <a:rPr lang="en-US" sz="2400" b="1" dirty="0">
                <a:solidFill>
                  <a:srgbClr val="FF0000"/>
                </a:solidFill>
              </a:rPr>
              <a:t>E-7</a:t>
            </a:r>
          </a:p>
        </p:txBody>
      </p:sp>
      <p:sp>
        <p:nvSpPr>
          <p:cNvPr id="16" name="TextBox 15">
            <a:extLst>
              <a:ext uri="{FF2B5EF4-FFF2-40B4-BE49-F238E27FC236}">
                <a16:creationId xmlns:a16="http://schemas.microsoft.com/office/drawing/2014/main" id="{EE2B7D59-D2AE-42AF-B405-FDC9435AF94A}"/>
              </a:ext>
            </a:extLst>
          </p:cNvPr>
          <p:cNvSpPr txBox="1"/>
          <p:nvPr/>
        </p:nvSpPr>
        <p:spPr>
          <a:xfrm>
            <a:off x="3313058" y="4791118"/>
            <a:ext cx="1200150" cy="461665"/>
          </a:xfrm>
          <a:prstGeom prst="rect">
            <a:avLst/>
          </a:prstGeom>
          <a:noFill/>
        </p:spPr>
        <p:txBody>
          <a:bodyPr wrap="square" rtlCol="0">
            <a:spAutoFit/>
          </a:bodyPr>
          <a:lstStyle/>
          <a:p>
            <a:r>
              <a:rPr lang="en-US" sz="2400" b="1" dirty="0">
                <a:solidFill>
                  <a:srgbClr val="FF0000"/>
                </a:solidFill>
              </a:rPr>
              <a:t>E-9</a:t>
            </a:r>
          </a:p>
        </p:txBody>
      </p:sp>
      <p:sp>
        <p:nvSpPr>
          <p:cNvPr id="14" name="Content Placeholder 1">
            <a:extLst>
              <a:ext uri="{FF2B5EF4-FFF2-40B4-BE49-F238E27FC236}">
                <a16:creationId xmlns:a16="http://schemas.microsoft.com/office/drawing/2014/main" id="{35A3E949-8882-AB76-55D6-990A3A1E705E}"/>
              </a:ext>
            </a:extLst>
          </p:cNvPr>
          <p:cNvSpPr txBox="1">
            <a:spLocks/>
          </p:cNvSpPr>
          <p:nvPr/>
        </p:nvSpPr>
        <p:spPr>
          <a:xfrm>
            <a:off x="774011" y="605546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70</a:t>
            </a:r>
          </a:p>
        </p:txBody>
      </p:sp>
      <p:sp>
        <p:nvSpPr>
          <p:cNvPr id="17" name="Rectangle 16">
            <a:extLst>
              <a:ext uri="{FF2B5EF4-FFF2-40B4-BE49-F238E27FC236}">
                <a16:creationId xmlns:a16="http://schemas.microsoft.com/office/drawing/2014/main" id="{63003B9C-3A10-F11C-6038-229C5457B812}"/>
              </a:ext>
            </a:extLst>
          </p:cNvPr>
          <p:cNvSpPr/>
          <p:nvPr/>
        </p:nvSpPr>
        <p:spPr>
          <a:xfrm>
            <a:off x="458864" y="3562689"/>
            <a:ext cx="149606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0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D47846E-E812-51CE-D78C-6322D63DF508}"/>
              </a:ext>
            </a:extLst>
          </p:cNvPr>
          <p:cNvPicPr>
            <a:picLocks noChangeAspect="1"/>
          </p:cNvPicPr>
          <p:nvPr/>
        </p:nvPicPr>
        <p:blipFill>
          <a:blip r:embed="rId2"/>
          <a:stretch>
            <a:fillRect/>
          </a:stretch>
        </p:blipFill>
        <p:spPr>
          <a:xfrm>
            <a:off x="349248" y="1276477"/>
            <a:ext cx="8604309" cy="303426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22</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Retest Questions</a:t>
            </a:r>
          </a:p>
        </p:txBody>
      </p:sp>
      <p:sp>
        <p:nvSpPr>
          <p:cNvPr id="9" name="TextBox 8">
            <a:extLst>
              <a:ext uri="{FF2B5EF4-FFF2-40B4-BE49-F238E27FC236}">
                <a16:creationId xmlns:a16="http://schemas.microsoft.com/office/drawing/2014/main" id="{EC08641F-17A9-4AD3-ACB0-6FEFD8380656}"/>
              </a:ext>
            </a:extLst>
          </p:cNvPr>
          <p:cNvSpPr txBox="1"/>
          <p:nvPr/>
        </p:nvSpPr>
        <p:spPr>
          <a:xfrm>
            <a:off x="4589462" y="2394512"/>
            <a:ext cx="1200150" cy="461665"/>
          </a:xfrm>
          <a:prstGeom prst="rect">
            <a:avLst/>
          </a:prstGeom>
          <a:noFill/>
        </p:spPr>
        <p:txBody>
          <a:bodyPr wrap="square" rtlCol="0">
            <a:spAutoFit/>
          </a:bodyPr>
          <a:lstStyle/>
          <a:p>
            <a:r>
              <a:rPr lang="en-US" sz="2400" b="1" dirty="0">
                <a:solidFill>
                  <a:srgbClr val="FF0000"/>
                </a:solidFill>
              </a:rPr>
              <a:t>$1,000</a:t>
            </a:r>
          </a:p>
        </p:txBody>
      </p:sp>
      <p:sp>
        <p:nvSpPr>
          <p:cNvPr id="13" name="Rectangle 12">
            <a:extLst>
              <a:ext uri="{FF2B5EF4-FFF2-40B4-BE49-F238E27FC236}">
                <a16:creationId xmlns:a16="http://schemas.microsoft.com/office/drawing/2014/main" id="{ED0AF4E8-541F-4EE9-89CC-532B8260E53C}"/>
              </a:ext>
            </a:extLst>
          </p:cNvPr>
          <p:cNvSpPr/>
          <p:nvPr/>
        </p:nvSpPr>
        <p:spPr>
          <a:xfrm>
            <a:off x="497840" y="1623402"/>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5D154D-6F4C-4D7B-A502-6C76B7AD5B94}"/>
              </a:ext>
            </a:extLst>
          </p:cNvPr>
          <p:cNvSpPr/>
          <p:nvPr/>
        </p:nvSpPr>
        <p:spPr>
          <a:xfrm>
            <a:off x="527050" y="3851573"/>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812E8DF-E560-4AEA-B1CE-2E682B85BCA3}"/>
              </a:ext>
            </a:extLst>
          </p:cNvPr>
          <p:cNvSpPr txBox="1"/>
          <p:nvPr/>
        </p:nvSpPr>
        <p:spPr>
          <a:xfrm>
            <a:off x="3371850" y="1526862"/>
            <a:ext cx="1200150" cy="461665"/>
          </a:xfrm>
          <a:prstGeom prst="rect">
            <a:avLst/>
          </a:prstGeom>
          <a:noFill/>
        </p:spPr>
        <p:txBody>
          <a:bodyPr wrap="square" rtlCol="0">
            <a:spAutoFit/>
          </a:bodyPr>
          <a:lstStyle/>
          <a:p>
            <a:r>
              <a:rPr lang="en-US" sz="2400" b="1" dirty="0">
                <a:solidFill>
                  <a:srgbClr val="FF0000"/>
                </a:solidFill>
              </a:rPr>
              <a:t>E-7</a:t>
            </a:r>
          </a:p>
        </p:txBody>
      </p:sp>
      <p:sp>
        <p:nvSpPr>
          <p:cNvPr id="11" name="TextBox 10">
            <a:extLst>
              <a:ext uri="{FF2B5EF4-FFF2-40B4-BE49-F238E27FC236}">
                <a16:creationId xmlns:a16="http://schemas.microsoft.com/office/drawing/2014/main" id="{8A9B4766-E9B3-42E8-B9CD-73C3B7835876}"/>
              </a:ext>
            </a:extLst>
          </p:cNvPr>
          <p:cNvSpPr txBox="1"/>
          <p:nvPr/>
        </p:nvSpPr>
        <p:spPr>
          <a:xfrm>
            <a:off x="3423785" y="2707971"/>
            <a:ext cx="1200150" cy="461665"/>
          </a:xfrm>
          <a:prstGeom prst="rect">
            <a:avLst/>
          </a:prstGeom>
          <a:noFill/>
        </p:spPr>
        <p:txBody>
          <a:bodyPr wrap="square" rtlCol="0">
            <a:spAutoFit/>
          </a:bodyPr>
          <a:lstStyle/>
          <a:p>
            <a:r>
              <a:rPr lang="en-US" sz="2400" b="1" dirty="0">
                <a:solidFill>
                  <a:srgbClr val="FF0000"/>
                </a:solidFill>
              </a:rPr>
              <a:t>E-7</a:t>
            </a:r>
          </a:p>
        </p:txBody>
      </p:sp>
      <p:sp>
        <p:nvSpPr>
          <p:cNvPr id="12" name="TextBox 11">
            <a:extLst>
              <a:ext uri="{FF2B5EF4-FFF2-40B4-BE49-F238E27FC236}">
                <a16:creationId xmlns:a16="http://schemas.microsoft.com/office/drawing/2014/main" id="{06CC7DD4-5ED3-404E-A8A4-CB8365661520}"/>
              </a:ext>
            </a:extLst>
          </p:cNvPr>
          <p:cNvSpPr txBox="1"/>
          <p:nvPr/>
        </p:nvSpPr>
        <p:spPr>
          <a:xfrm>
            <a:off x="3451252" y="3688365"/>
            <a:ext cx="1200150" cy="461665"/>
          </a:xfrm>
          <a:prstGeom prst="rect">
            <a:avLst/>
          </a:prstGeom>
          <a:noFill/>
        </p:spPr>
        <p:txBody>
          <a:bodyPr wrap="square" rtlCol="0">
            <a:spAutoFit/>
          </a:bodyPr>
          <a:lstStyle/>
          <a:p>
            <a:r>
              <a:rPr lang="en-US" sz="2400" b="1" dirty="0">
                <a:solidFill>
                  <a:srgbClr val="FF0000"/>
                </a:solidFill>
              </a:rPr>
              <a:t>E-9</a:t>
            </a:r>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406649" y="5521584"/>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Pub 6744 Pg 105</a:t>
            </a:r>
          </a:p>
        </p:txBody>
      </p:sp>
    </p:spTree>
    <p:extLst>
      <p:ext uri="{BB962C8B-B14F-4D97-AF65-F5344CB8AC3E}">
        <p14:creationId xmlns:p14="http://schemas.microsoft.com/office/powerpoint/2010/main" val="121177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4</a:t>
            </a:r>
          </a:p>
        </p:txBody>
      </p:sp>
      <p:sp>
        <p:nvSpPr>
          <p:cNvPr id="3" name="Text Placeholder 2"/>
          <p:cNvSpPr>
            <a:spLocks noGrp="1"/>
          </p:cNvSpPr>
          <p:nvPr>
            <p:ph type="body" idx="1"/>
          </p:nvPr>
        </p:nvSpPr>
        <p:spPr/>
        <p:txBody>
          <a:bodyPr/>
          <a:lstStyle/>
          <a:p>
            <a:r>
              <a:rPr lang="en-US" dirty="0"/>
              <a:t>Alice Adams</a:t>
            </a:r>
          </a:p>
        </p:txBody>
      </p:sp>
    </p:spTree>
    <p:extLst>
      <p:ext uri="{BB962C8B-B14F-4D97-AF65-F5344CB8AC3E}">
        <p14:creationId xmlns:p14="http://schemas.microsoft.com/office/powerpoint/2010/main" val="1058235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24</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4 Interview Notes</a:t>
            </a:r>
          </a:p>
        </p:txBody>
      </p:sp>
      <p:pic>
        <p:nvPicPr>
          <p:cNvPr id="9" name="Picture 8">
            <a:extLst>
              <a:ext uri="{FF2B5EF4-FFF2-40B4-BE49-F238E27FC236}">
                <a16:creationId xmlns:a16="http://schemas.microsoft.com/office/drawing/2014/main" id="{E2BD6444-0B79-E1B1-3AFA-3BC81E7980BB}"/>
              </a:ext>
            </a:extLst>
          </p:cNvPr>
          <p:cNvPicPr>
            <a:picLocks noChangeAspect="1"/>
          </p:cNvPicPr>
          <p:nvPr/>
        </p:nvPicPr>
        <p:blipFill>
          <a:blip r:embed="rId2"/>
          <a:stretch>
            <a:fillRect/>
          </a:stretch>
        </p:blipFill>
        <p:spPr>
          <a:xfrm>
            <a:off x="349249" y="3503835"/>
            <a:ext cx="7524750" cy="2990850"/>
          </a:xfrm>
          <a:prstGeom prst="rect">
            <a:avLst/>
          </a:prstGeom>
        </p:spPr>
      </p:pic>
      <p:sp>
        <p:nvSpPr>
          <p:cNvPr id="10" name="Rectangle 9">
            <a:extLst>
              <a:ext uri="{FF2B5EF4-FFF2-40B4-BE49-F238E27FC236}">
                <a16:creationId xmlns:a16="http://schemas.microsoft.com/office/drawing/2014/main" id="{28095D1D-AC87-6F7B-2A5D-258A592BE781}"/>
              </a:ext>
            </a:extLst>
          </p:cNvPr>
          <p:cNvSpPr/>
          <p:nvPr/>
        </p:nvSpPr>
        <p:spPr>
          <a:xfrm>
            <a:off x="459038" y="4596282"/>
            <a:ext cx="3086099" cy="33494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4B5C8A-1D0C-6967-4616-296A86127724}"/>
              </a:ext>
            </a:extLst>
          </p:cNvPr>
          <p:cNvSpPr/>
          <p:nvPr/>
        </p:nvSpPr>
        <p:spPr>
          <a:xfrm>
            <a:off x="459038" y="6194876"/>
            <a:ext cx="1124833" cy="3202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B041626-6600-5E20-D19E-ADAED3062D1D}"/>
              </a:ext>
            </a:extLst>
          </p:cNvPr>
          <p:cNvSpPr txBox="1"/>
          <p:nvPr/>
        </p:nvSpPr>
        <p:spPr>
          <a:xfrm>
            <a:off x="2645229" y="5664898"/>
            <a:ext cx="4903332" cy="830997"/>
          </a:xfrm>
          <a:prstGeom prst="rect">
            <a:avLst/>
          </a:prstGeom>
          <a:noFill/>
        </p:spPr>
        <p:txBody>
          <a:bodyPr wrap="square" rtlCol="0">
            <a:spAutoFit/>
          </a:bodyPr>
          <a:lstStyle/>
          <a:p>
            <a:r>
              <a:rPr lang="en-US" sz="2400" b="1" dirty="0">
                <a:solidFill>
                  <a:srgbClr val="FF0000"/>
                </a:solidFill>
              </a:rPr>
              <a:t>Check B-10 flow for why she is MFS</a:t>
            </a:r>
          </a:p>
          <a:p>
            <a:r>
              <a:rPr lang="en-US" sz="2400" b="1" dirty="0">
                <a:solidFill>
                  <a:srgbClr val="FF0000"/>
                </a:solidFill>
              </a:rPr>
              <a:t>I-2/3, Footnote 4 on I-2</a:t>
            </a:r>
          </a:p>
        </p:txBody>
      </p:sp>
      <p:sp>
        <p:nvSpPr>
          <p:cNvPr id="13" name="TextBox 12">
            <a:extLst>
              <a:ext uri="{FF2B5EF4-FFF2-40B4-BE49-F238E27FC236}">
                <a16:creationId xmlns:a16="http://schemas.microsoft.com/office/drawing/2014/main" id="{0277E50B-F90E-5C5A-086A-D18DD5C7D7C1}"/>
              </a:ext>
            </a:extLst>
          </p:cNvPr>
          <p:cNvSpPr txBox="1"/>
          <p:nvPr/>
        </p:nvSpPr>
        <p:spPr>
          <a:xfrm>
            <a:off x="2788123" y="3903784"/>
            <a:ext cx="4760438" cy="461665"/>
          </a:xfrm>
          <a:prstGeom prst="rect">
            <a:avLst/>
          </a:prstGeom>
          <a:noFill/>
        </p:spPr>
        <p:txBody>
          <a:bodyPr wrap="square" rtlCol="0">
            <a:spAutoFit/>
          </a:bodyPr>
          <a:lstStyle/>
          <a:p>
            <a:r>
              <a:rPr lang="en-US" sz="2400" b="1" dirty="0">
                <a:solidFill>
                  <a:srgbClr val="FF0000"/>
                </a:solidFill>
              </a:rPr>
              <a:t>C-1/2 , Example on C-2</a:t>
            </a:r>
          </a:p>
        </p:txBody>
      </p:sp>
      <p:pic>
        <p:nvPicPr>
          <p:cNvPr id="17" name="Picture 16">
            <a:extLst>
              <a:ext uri="{FF2B5EF4-FFF2-40B4-BE49-F238E27FC236}">
                <a16:creationId xmlns:a16="http://schemas.microsoft.com/office/drawing/2014/main" id="{EE35820D-2F16-EE01-1D1D-F8F3EB7FED58}"/>
              </a:ext>
            </a:extLst>
          </p:cNvPr>
          <p:cNvPicPr>
            <a:picLocks noChangeAspect="1"/>
          </p:cNvPicPr>
          <p:nvPr/>
        </p:nvPicPr>
        <p:blipFill>
          <a:blip r:embed="rId3"/>
          <a:stretch>
            <a:fillRect/>
          </a:stretch>
        </p:blipFill>
        <p:spPr>
          <a:xfrm>
            <a:off x="349249" y="1258665"/>
            <a:ext cx="8206922" cy="2254086"/>
          </a:xfrm>
          <a:prstGeom prst="rect">
            <a:avLst/>
          </a:prstGeom>
        </p:spPr>
      </p:pic>
      <p:sp>
        <p:nvSpPr>
          <p:cNvPr id="18" name="Content Placeholder 1">
            <a:extLst>
              <a:ext uri="{FF2B5EF4-FFF2-40B4-BE49-F238E27FC236}">
                <a16:creationId xmlns:a16="http://schemas.microsoft.com/office/drawing/2014/main" id="{1934FAC9-EC75-74EB-6D9F-1896234C7EFD}"/>
              </a:ext>
            </a:extLst>
          </p:cNvPr>
          <p:cNvSpPr txBox="1">
            <a:spLocks/>
          </p:cNvSpPr>
          <p:nvPr/>
        </p:nvSpPr>
        <p:spPr>
          <a:xfrm>
            <a:off x="6035081" y="4134616"/>
            <a:ext cx="2736632" cy="88470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71</a:t>
            </a:r>
          </a:p>
        </p:txBody>
      </p:sp>
    </p:spTree>
    <p:extLst>
      <p:ext uri="{BB962C8B-B14F-4D97-AF65-F5344CB8AC3E}">
        <p14:creationId xmlns:p14="http://schemas.microsoft.com/office/powerpoint/2010/main" val="206783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3E2125-8C0C-167F-52BF-1B99DC6EDC30}"/>
              </a:ext>
            </a:extLst>
          </p:cNvPr>
          <p:cNvPicPr>
            <a:picLocks noChangeAspect="1"/>
          </p:cNvPicPr>
          <p:nvPr/>
        </p:nvPicPr>
        <p:blipFill>
          <a:blip r:embed="rId2"/>
          <a:stretch>
            <a:fillRect/>
          </a:stretch>
        </p:blipFill>
        <p:spPr>
          <a:xfrm>
            <a:off x="373537" y="1247288"/>
            <a:ext cx="8396925" cy="324130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25</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4 Retest Questions</a:t>
            </a:r>
          </a:p>
        </p:txBody>
      </p:sp>
      <p:sp>
        <p:nvSpPr>
          <p:cNvPr id="11" name="Rectangle 10">
            <a:extLst>
              <a:ext uri="{FF2B5EF4-FFF2-40B4-BE49-F238E27FC236}">
                <a16:creationId xmlns:a16="http://schemas.microsoft.com/office/drawing/2014/main" id="{470F1CB5-762E-4341-8456-D4C5C85313C0}"/>
              </a:ext>
            </a:extLst>
          </p:cNvPr>
          <p:cNvSpPr/>
          <p:nvPr/>
        </p:nvSpPr>
        <p:spPr>
          <a:xfrm>
            <a:off x="573132" y="1922196"/>
            <a:ext cx="139445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AF56D5-FF9B-4371-B076-637D297B8E2E}"/>
              </a:ext>
            </a:extLst>
          </p:cNvPr>
          <p:cNvSpPr/>
          <p:nvPr/>
        </p:nvSpPr>
        <p:spPr>
          <a:xfrm>
            <a:off x="573132" y="4123462"/>
            <a:ext cx="3886200" cy="365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BB8A2D-15B8-4173-A58D-D62B34ABC72F}"/>
              </a:ext>
            </a:extLst>
          </p:cNvPr>
          <p:cNvSpPr txBox="1"/>
          <p:nvPr/>
        </p:nvSpPr>
        <p:spPr>
          <a:xfrm>
            <a:off x="3135047" y="1748970"/>
            <a:ext cx="3187276" cy="461665"/>
          </a:xfrm>
          <a:prstGeom prst="rect">
            <a:avLst/>
          </a:prstGeom>
          <a:noFill/>
        </p:spPr>
        <p:txBody>
          <a:bodyPr wrap="square" rtlCol="0">
            <a:spAutoFit/>
          </a:bodyPr>
          <a:lstStyle/>
          <a:p>
            <a:r>
              <a:rPr lang="en-US" sz="2400" b="1" dirty="0">
                <a:solidFill>
                  <a:srgbClr val="FF0000"/>
                </a:solidFill>
              </a:rPr>
              <a:t>C-1/2 , Example on C-2</a:t>
            </a:r>
          </a:p>
        </p:txBody>
      </p:sp>
      <p:sp>
        <p:nvSpPr>
          <p:cNvPr id="9" name="TextBox 8">
            <a:extLst>
              <a:ext uri="{FF2B5EF4-FFF2-40B4-BE49-F238E27FC236}">
                <a16:creationId xmlns:a16="http://schemas.microsoft.com/office/drawing/2014/main" id="{D7E3DCFA-FA9A-4287-AB5B-2D2DD6477C87}"/>
              </a:ext>
            </a:extLst>
          </p:cNvPr>
          <p:cNvSpPr txBox="1"/>
          <p:nvPr/>
        </p:nvSpPr>
        <p:spPr>
          <a:xfrm>
            <a:off x="772596" y="4625940"/>
            <a:ext cx="7750918" cy="830997"/>
          </a:xfrm>
          <a:prstGeom prst="rect">
            <a:avLst/>
          </a:prstGeom>
          <a:noFill/>
        </p:spPr>
        <p:txBody>
          <a:bodyPr wrap="square" rtlCol="0">
            <a:spAutoFit/>
          </a:bodyPr>
          <a:lstStyle/>
          <a:p>
            <a:r>
              <a:rPr lang="en-US" sz="2400" b="1" dirty="0">
                <a:solidFill>
                  <a:srgbClr val="FF0000"/>
                </a:solidFill>
              </a:rPr>
              <a:t>Revisit: a) B-10 flow I-2, and I-2 Footnote 4;</a:t>
            </a:r>
          </a:p>
          <a:p>
            <a:r>
              <a:rPr lang="en-US" sz="2400" b="1" dirty="0">
                <a:solidFill>
                  <a:srgbClr val="FF0000"/>
                </a:solidFill>
              </a:rPr>
              <a:t>b) and c) I-2</a:t>
            </a:r>
          </a:p>
        </p:txBody>
      </p:sp>
      <p:sp>
        <p:nvSpPr>
          <p:cNvPr id="15" name="Content Placeholder 6">
            <a:extLst>
              <a:ext uri="{FF2B5EF4-FFF2-40B4-BE49-F238E27FC236}">
                <a16:creationId xmlns:a16="http://schemas.microsoft.com/office/drawing/2014/main" id="{9290E4FB-7304-82DD-6368-916A480EAED4}"/>
              </a:ext>
            </a:extLst>
          </p:cNvPr>
          <p:cNvSpPr txBox="1">
            <a:spLocks/>
          </p:cNvSpPr>
          <p:nvPr/>
        </p:nvSpPr>
        <p:spPr>
          <a:xfrm>
            <a:off x="2475537" y="6116302"/>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Pub 6744 Pg 106</a:t>
            </a:r>
          </a:p>
        </p:txBody>
      </p:sp>
    </p:spTree>
    <p:extLst>
      <p:ext uri="{BB962C8B-B14F-4D97-AF65-F5344CB8AC3E}">
        <p14:creationId xmlns:p14="http://schemas.microsoft.com/office/powerpoint/2010/main" val="251098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5</a:t>
            </a:r>
          </a:p>
        </p:txBody>
      </p:sp>
      <p:sp>
        <p:nvSpPr>
          <p:cNvPr id="3" name="Text Placeholder 2"/>
          <p:cNvSpPr>
            <a:spLocks noGrp="1"/>
          </p:cNvSpPr>
          <p:nvPr>
            <p:ph type="body" idx="1"/>
          </p:nvPr>
        </p:nvSpPr>
        <p:spPr>
          <a:xfrm>
            <a:off x="525916" y="4494985"/>
            <a:ext cx="5811822" cy="854782"/>
          </a:xfrm>
        </p:spPr>
        <p:txBody>
          <a:bodyPr/>
          <a:lstStyle/>
          <a:p>
            <a:r>
              <a:rPr lang="en-US" dirty="0"/>
              <a:t>Ellen Black</a:t>
            </a:r>
          </a:p>
        </p:txBody>
      </p:sp>
    </p:spTree>
    <p:extLst>
      <p:ext uri="{BB962C8B-B14F-4D97-AF65-F5344CB8AC3E}">
        <p14:creationId xmlns:p14="http://schemas.microsoft.com/office/powerpoint/2010/main" val="3273541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79FE31-EF2C-970D-B201-42E02FA00612}"/>
              </a:ext>
            </a:extLst>
          </p:cNvPr>
          <p:cNvPicPr>
            <a:picLocks noChangeAspect="1"/>
          </p:cNvPicPr>
          <p:nvPr/>
        </p:nvPicPr>
        <p:blipFill>
          <a:blip r:embed="rId2"/>
          <a:stretch>
            <a:fillRect/>
          </a:stretch>
        </p:blipFill>
        <p:spPr>
          <a:xfrm>
            <a:off x="710712" y="1212067"/>
            <a:ext cx="7649513" cy="486787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27</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5 Interview Notes</a:t>
            </a:r>
          </a:p>
        </p:txBody>
      </p:sp>
      <p:sp>
        <p:nvSpPr>
          <p:cNvPr id="8" name="Content Placeholder 1">
            <a:extLst>
              <a:ext uri="{FF2B5EF4-FFF2-40B4-BE49-F238E27FC236}">
                <a16:creationId xmlns:a16="http://schemas.microsoft.com/office/drawing/2014/main" id="{70A82FE0-2C6C-4373-A408-20701A73E8AE}"/>
              </a:ext>
            </a:extLst>
          </p:cNvPr>
          <p:cNvSpPr txBox="1">
            <a:spLocks/>
          </p:cNvSpPr>
          <p:nvPr/>
        </p:nvSpPr>
        <p:spPr>
          <a:xfrm>
            <a:off x="710712" y="6134637"/>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72</a:t>
            </a:r>
          </a:p>
        </p:txBody>
      </p:sp>
    </p:spTree>
    <p:extLst>
      <p:ext uri="{BB962C8B-B14F-4D97-AF65-F5344CB8AC3E}">
        <p14:creationId xmlns:p14="http://schemas.microsoft.com/office/powerpoint/2010/main" val="339007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A25142F-54C9-2EF4-BBBE-55C0AA7E58C9}"/>
              </a:ext>
            </a:extLst>
          </p:cNvPr>
          <p:cNvPicPr>
            <a:picLocks noChangeAspect="1"/>
          </p:cNvPicPr>
          <p:nvPr/>
        </p:nvPicPr>
        <p:blipFill>
          <a:blip r:embed="rId2"/>
          <a:stretch>
            <a:fillRect/>
          </a:stretch>
        </p:blipFill>
        <p:spPr>
          <a:xfrm>
            <a:off x="234316" y="1281685"/>
            <a:ext cx="8318023" cy="3046476"/>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28</a:t>
            </a:fld>
            <a:endParaRPr lang="en-US"/>
          </a:p>
        </p:txBody>
      </p:sp>
      <p:sp>
        <p:nvSpPr>
          <p:cNvPr id="3" name="Title 2"/>
          <p:cNvSpPr>
            <a:spLocks noGrp="1"/>
          </p:cNvSpPr>
          <p:nvPr>
            <p:ph type="title"/>
          </p:nvPr>
        </p:nvSpPr>
        <p:spPr>
          <a:xfrm>
            <a:off x="349249" y="430967"/>
            <a:ext cx="8480426" cy="666798"/>
          </a:xfrm>
        </p:spPr>
        <p:txBody>
          <a:bodyPr>
            <a:normAutofit fontScale="90000"/>
          </a:bodyPr>
          <a:lstStyle/>
          <a:p>
            <a:r>
              <a:rPr lang="en-US" dirty="0"/>
              <a:t>Adv. Scenario 5 Questions</a:t>
            </a:r>
          </a:p>
        </p:txBody>
      </p:sp>
      <p:sp>
        <p:nvSpPr>
          <p:cNvPr id="9" name="Rectangle 8">
            <a:extLst>
              <a:ext uri="{FF2B5EF4-FFF2-40B4-BE49-F238E27FC236}">
                <a16:creationId xmlns:a16="http://schemas.microsoft.com/office/drawing/2014/main" id="{5E3DA0B8-FE3E-4231-A324-69F1854CFAE0}"/>
              </a:ext>
            </a:extLst>
          </p:cNvPr>
          <p:cNvSpPr/>
          <p:nvPr/>
        </p:nvSpPr>
        <p:spPr>
          <a:xfrm>
            <a:off x="555169" y="2209730"/>
            <a:ext cx="1303019"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04403FA-E6A2-4D7B-9661-C3E1FCA63B76}"/>
              </a:ext>
            </a:extLst>
          </p:cNvPr>
          <p:cNvSpPr/>
          <p:nvPr/>
        </p:nvSpPr>
        <p:spPr>
          <a:xfrm>
            <a:off x="555169" y="3660658"/>
            <a:ext cx="148590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018B4D-85F7-4BFF-BD79-109D9294529C}"/>
              </a:ext>
            </a:extLst>
          </p:cNvPr>
          <p:cNvSpPr txBox="1"/>
          <p:nvPr/>
        </p:nvSpPr>
        <p:spPr>
          <a:xfrm>
            <a:off x="4214253" y="2033360"/>
            <a:ext cx="2398818" cy="461665"/>
          </a:xfrm>
          <a:prstGeom prst="rect">
            <a:avLst/>
          </a:prstGeom>
          <a:noFill/>
        </p:spPr>
        <p:txBody>
          <a:bodyPr wrap="square" rtlCol="0">
            <a:spAutoFit/>
          </a:bodyPr>
          <a:lstStyle/>
          <a:p>
            <a:r>
              <a:rPr lang="en-US" sz="2400" b="1" dirty="0">
                <a:solidFill>
                  <a:srgbClr val="FF0000"/>
                </a:solidFill>
              </a:rPr>
              <a:t>F-4, question 14</a:t>
            </a:r>
          </a:p>
        </p:txBody>
      </p:sp>
      <p:sp>
        <p:nvSpPr>
          <p:cNvPr id="12" name="TextBox 11">
            <a:extLst>
              <a:ext uri="{FF2B5EF4-FFF2-40B4-BE49-F238E27FC236}">
                <a16:creationId xmlns:a16="http://schemas.microsoft.com/office/drawing/2014/main" id="{1CF33C4A-9B82-4EFA-ACD2-1590F7F51993}"/>
              </a:ext>
            </a:extLst>
          </p:cNvPr>
          <p:cNvSpPr txBox="1"/>
          <p:nvPr/>
        </p:nvSpPr>
        <p:spPr>
          <a:xfrm>
            <a:off x="3772293" y="3430090"/>
            <a:ext cx="799707" cy="461665"/>
          </a:xfrm>
          <a:prstGeom prst="rect">
            <a:avLst/>
          </a:prstGeom>
          <a:noFill/>
        </p:spPr>
        <p:txBody>
          <a:bodyPr wrap="square" rtlCol="0">
            <a:spAutoFit/>
          </a:bodyPr>
          <a:lstStyle/>
          <a:p>
            <a:r>
              <a:rPr lang="en-US" sz="2400" b="1" dirty="0">
                <a:solidFill>
                  <a:srgbClr val="FF0000"/>
                </a:solidFill>
              </a:rPr>
              <a:t>F-12</a:t>
            </a:r>
          </a:p>
        </p:txBody>
      </p:sp>
    </p:spTree>
    <p:extLst>
      <p:ext uri="{BB962C8B-B14F-4D97-AF65-F5344CB8AC3E}">
        <p14:creationId xmlns:p14="http://schemas.microsoft.com/office/powerpoint/2010/main" val="16296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6C35D2-54BB-21A5-F420-EC2552D4AD05}"/>
              </a:ext>
            </a:extLst>
          </p:cNvPr>
          <p:cNvPicPr>
            <a:picLocks noChangeAspect="1"/>
          </p:cNvPicPr>
          <p:nvPr/>
        </p:nvPicPr>
        <p:blipFill>
          <a:blip r:embed="rId2"/>
          <a:stretch>
            <a:fillRect/>
          </a:stretch>
        </p:blipFill>
        <p:spPr>
          <a:xfrm>
            <a:off x="326571" y="1199406"/>
            <a:ext cx="8264242" cy="312701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29</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5 Retest Questions</a:t>
            </a:r>
          </a:p>
        </p:txBody>
      </p:sp>
      <p:sp>
        <p:nvSpPr>
          <p:cNvPr id="9" name="Rectangle 8">
            <a:extLst>
              <a:ext uri="{FF2B5EF4-FFF2-40B4-BE49-F238E27FC236}">
                <a16:creationId xmlns:a16="http://schemas.microsoft.com/office/drawing/2014/main" id="{74279959-BBBC-4242-9363-E3230EB1A157}"/>
              </a:ext>
            </a:extLst>
          </p:cNvPr>
          <p:cNvSpPr/>
          <p:nvPr/>
        </p:nvSpPr>
        <p:spPr>
          <a:xfrm>
            <a:off x="553187" y="2762911"/>
            <a:ext cx="5929256" cy="40678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12C135-06F3-4B8F-AE71-E0C0AECEA175}"/>
              </a:ext>
            </a:extLst>
          </p:cNvPr>
          <p:cNvSpPr/>
          <p:nvPr/>
        </p:nvSpPr>
        <p:spPr>
          <a:xfrm>
            <a:off x="530509" y="4032455"/>
            <a:ext cx="117118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00DA6D9-0046-41B5-91A6-C82E14CA206F}"/>
              </a:ext>
            </a:extLst>
          </p:cNvPr>
          <p:cNvSpPr txBox="1"/>
          <p:nvPr/>
        </p:nvSpPr>
        <p:spPr>
          <a:xfrm>
            <a:off x="3331028" y="1740758"/>
            <a:ext cx="2481943" cy="461665"/>
          </a:xfrm>
          <a:prstGeom prst="rect">
            <a:avLst/>
          </a:prstGeom>
          <a:noFill/>
        </p:spPr>
        <p:txBody>
          <a:bodyPr wrap="square" rtlCol="0">
            <a:spAutoFit/>
          </a:bodyPr>
          <a:lstStyle/>
          <a:p>
            <a:r>
              <a:rPr lang="en-US" sz="2400" b="1" dirty="0">
                <a:solidFill>
                  <a:srgbClr val="FF0000"/>
                </a:solidFill>
              </a:rPr>
              <a:t>F-4, question 14</a:t>
            </a:r>
          </a:p>
        </p:txBody>
      </p:sp>
      <p:sp>
        <p:nvSpPr>
          <p:cNvPr id="10" name="TextBox 9">
            <a:extLst>
              <a:ext uri="{FF2B5EF4-FFF2-40B4-BE49-F238E27FC236}">
                <a16:creationId xmlns:a16="http://schemas.microsoft.com/office/drawing/2014/main" id="{AE4B3132-8436-4DC6-BF01-9BA4BFECDAC9}"/>
              </a:ext>
            </a:extLst>
          </p:cNvPr>
          <p:cNvSpPr txBox="1"/>
          <p:nvPr/>
        </p:nvSpPr>
        <p:spPr>
          <a:xfrm>
            <a:off x="2406649" y="3871740"/>
            <a:ext cx="936867" cy="461665"/>
          </a:xfrm>
          <a:prstGeom prst="rect">
            <a:avLst/>
          </a:prstGeom>
          <a:noFill/>
        </p:spPr>
        <p:txBody>
          <a:bodyPr wrap="square" rtlCol="0">
            <a:spAutoFit/>
          </a:bodyPr>
          <a:lstStyle/>
          <a:p>
            <a:r>
              <a:rPr lang="en-US" sz="2400" b="1" dirty="0">
                <a:solidFill>
                  <a:srgbClr val="FF0000"/>
                </a:solidFill>
              </a:rPr>
              <a:t>F-12</a:t>
            </a:r>
          </a:p>
        </p:txBody>
      </p:sp>
      <p:sp>
        <p:nvSpPr>
          <p:cNvPr id="14" name="TextBox 13">
            <a:extLst>
              <a:ext uri="{FF2B5EF4-FFF2-40B4-BE49-F238E27FC236}">
                <a16:creationId xmlns:a16="http://schemas.microsoft.com/office/drawing/2014/main" id="{5E730061-4C91-2889-EEDB-20597928C2EC}"/>
              </a:ext>
            </a:extLst>
          </p:cNvPr>
          <p:cNvSpPr txBox="1"/>
          <p:nvPr/>
        </p:nvSpPr>
        <p:spPr>
          <a:xfrm>
            <a:off x="6709059" y="2708032"/>
            <a:ext cx="778329" cy="461665"/>
          </a:xfrm>
          <a:prstGeom prst="rect">
            <a:avLst/>
          </a:prstGeom>
          <a:noFill/>
        </p:spPr>
        <p:txBody>
          <a:bodyPr wrap="square" rtlCol="0">
            <a:spAutoFit/>
          </a:bodyPr>
          <a:lstStyle/>
          <a:p>
            <a:r>
              <a:rPr lang="en-US" sz="2400" b="1" dirty="0">
                <a:solidFill>
                  <a:srgbClr val="FF0000"/>
                </a:solidFill>
              </a:rPr>
              <a:t>F-8</a:t>
            </a:r>
          </a:p>
        </p:txBody>
      </p:sp>
      <p:sp>
        <p:nvSpPr>
          <p:cNvPr id="15" name="TextBox 14">
            <a:extLst>
              <a:ext uri="{FF2B5EF4-FFF2-40B4-BE49-F238E27FC236}">
                <a16:creationId xmlns:a16="http://schemas.microsoft.com/office/drawing/2014/main" id="{83DE1976-6725-109A-2325-8B30F7CBD576}"/>
              </a:ext>
            </a:extLst>
          </p:cNvPr>
          <p:cNvSpPr txBox="1"/>
          <p:nvPr/>
        </p:nvSpPr>
        <p:spPr>
          <a:xfrm>
            <a:off x="5593015" y="2044086"/>
            <a:ext cx="2923824" cy="461665"/>
          </a:xfrm>
          <a:prstGeom prst="rect">
            <a:avLst/>
          </a:prstGeom>
          <a:noFill/>
        </p:spPr>
        <p:txBody>
          <a:bodyPr wrap="square" rtlCol="0">
            <a:spAutoFit/>
          </a:bodyPr>
          <a:lstStyle/>
          <a:p>
            <a:r>
              <a:rPr lang="en-US" sz="2400" b="1" dirty="0">
                <a:solidFill>
                  <a:srgbClr val="FF0000"/>
                </a:solidFill>
              </a:rPr>
              <a:t>Top of E-6, Form 8889</a:t>
            </a:r>
          </a:p>
        </p:txBody>
      </p:sp>
      <p:sp>
        <p:nvSpPr>
          <p:cNvPr id="16" name="TextBox 15">
            <a:extLst>
              <a:ext uri="{FF2B5EF4-FFF2-40B4-BE49-F238E27FC236}">
                <a16:creationId xmlns:a16="http://schemas.microsoft.com/office/drawing/2014/main" id="{0D5C3717-69C9-9563-CFB0-783163E0C83D}"/>
              </a:ext>
            </a:extLst>
          </p:cNvPr>
          <p:cNvSpPr txBox="1"/>
          <p:nvPr/>
        </p:nvSpPr>
        <p:spPr>
          <a:xfrm>
            <a:off x="5191477" y="2360760"/>
            <a:ext cx="815437" cy="461665"/>
          </a:xfrm>
          <a:prstGeom prst="rect">
            <a:avLst/>
          </a:prstGeom>
          <a:noFill/>
        </p:spPr>
        <p:txBody>
          <a:bodyPr wrap="square" rtlCol="0">
            <a:spAutoFit/>
          </a:bodyPr>
          <a:lstStyle/>
          <a:p>
            <a:r>
              <a:rPr lang="en-US" sz="2400" b="1" dirty="0">
                <a:solidFill>
                  <a:srgbClr val="FF0000"/>
                </a:solidFill>
              </a:rPr>
              <a:t>F-11</a:t>
            </a:r>
          </a:p>
        </p:txBody>
      </p:sp>
      <p:sp>
        <p:nvSpPr>
          <p:cNvPr id="17" name="Content Placeholder 6">
            <a:extLst>
              <a:ext uri="{FF2B5EF4-FFF2-40B4-BE49-F238E27FC236}">
                <a16:creationId xmlns:a16="http://schemas.microsoft.com/office/drawing/2014/main" id="{824B395A-8452-B9E4-0918-B12507662EBD}"/>
              </a:ext>
            </a:extLst>
          </p:cNvPr>
          <p:cNvSpPr txBox="1">
            <a:spLocks/>
          </p:cNvSpPr>
          <p:nvPr/>
        </p:nvSpPr>
        <p:spPr>
          <a:xfrm>
            <a:off x="2475537" y="6116302"/>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Pub 6744 Pg 107</a:t>
            </a:r>
          </a:p>
        </p:txBody>
      </p:sp>
    </p:spTree>
    <p:extLst>
      <p:ext uri="{BB962C8B-B14F-4D97-AF65-F5344CB8AC3E}">
        <p14:creationId xmlns:p14="http://schemas.microsoft.com/office/powerpoint/2010/main" val="1047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Tax Training Overview</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37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6</a:t>
            </a:r>
          </a:p>
        </p:txBody>
      </p:sp>
      <p:sp>
        <p:nvSpPr>
          <p:cNvPr id="3" name="Text Placeholder 2"/>
          <p:cNvSpPr>
            <a:spLocks noGrp="1"/>
          </p:cNvSpPr>
          <p:nvPr>
            <p:ph type="body" idx="1"/>
          </p:nvPr>
        </p:nvSpPr>
        <p:spPr>
          <a:xfrm>
            <a:off x="525916" y="4494985"/>
            <a:ext cx="5811822" cy="854782"/>
          </a:xfrm>
        </p:spPr>
        <p:txBody>
          <a:bodyPr/>
          <a:lstStyle/>
          <a:p>
            <a:r>
              <a:rPr lang="en-US" dirty="0"/>
              <a:t>John Ward</a:t>
            </a:r>
          </a:p>
        </p:txBody>
      </p:sp>
    </p:spTree>
    <p:extLst>
      <p:ext uri="{BB962C8B-B14F-4D97-AF65-F5344CB8AC3E}">
        <p14:creationId xmlns:p14="http://schemas.microsoft.com/office/powerpoint/2010/main" val="4026297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FC0B7C-A8E1-A54A-0256-8CB4A8433FD5}"/>
              </a:ext>
            </a:extLst>
          </p:cNvPr>
          <p:cNvPicPr>
            <a:picLocks noChangeAspect="1"/>
          </p:cNvPicPr>
          <p:nvPr/>
        </p:nvPicPr>
        <p:blipFill>
          <a:blip r:embed="rId2"/>
          <a:stretch>
            <a:fillRect/>
          </a:stretch>
        </p:blipFill>
        <p:spPr>
          <a:xfrm>
            <a:off x="349249" y="2890155"/>
            <a:ext cx="8132684" cy="315141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31</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6 Interview Notes</a:t>
            </a:r>
          </a:p>
        </p:txBody>
      </p:sp>
      <p:pic>
        <p:nvPicPr>
          <p:cNvPr id="4" name="Picture 3">
            <a:extLst>
              <a:ext uri="{FF2B5EF4-FFF2-40B4-BE49-F238E27FC236}">
                <a16:creationId xmlns:a16="http://schemas.microsoft.com/office/drawing/2014/main" id="{9215D754-3F8C-3446-3F1F-0E85B191A163}"/>
              </a:ext>
            </a:extLst>
          </p:cNvPr>
          <p:cNvPicPr>
            <a:picLocks noChangeAspect="1"/>
          </p:cNvPicPr>
          <p:nvPr/>
        </p:nvPicPr>
        <p:blipFill>
          <a:blip r:embed="rId3"/>
          <a:stretch>
            <a:fillRect/>
          </a:stretch>
        </p:blipFill>
        <p:spPr>
          <a:xfrm>
            <a:off x="349248" y="1219199"/>
            <a:ext cx="8481693" cy="1670957"/>
          </a:xfrm>
          <a:prstGeom prst="rect">
            <a:avLst/>
          </a:prstGeom>
        </p:spPr>
      </p:pic>
      <p:sp>
        <p:nvSpPr>
          <p:cNvPr id="10" name="Rectangle 9">
            <a:extLst>
              <a:ext uri="{FF2B5EF4-FFF2-40B4-BE49-F238E27FC236}">
                <a16:creationId xmlns:a16="http://schemas.microsoft.com/office/drawing/2014/main" id="{1FAD9F07-5492-F5C6-D315-FDFA723524CD}"/>
              </a:ext>
            </a:extLst>
          </p:cNvPr>
          <p:cNvSpPr/>
          <p:nvPr/>
        </p:nvSpPr>
        <p:spPr>
          <a:xfrm>
            <a:off x="511689" y="3541336"/>
            <a:ext cx="1303019"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F3D4F7F-D578-F0AD-5591-F4F67E7062B6}"/>
              </a:ext>
            </a:extLst>
          </p:cNvPr>
          <p:cNvSpPr/>
          <p:nvPr/>
        </p:nvSpPr>
        <p:spPr>
          <a:xfrm>
            <a:off x="577006" y="5010079"/>
            <a:ext cx="3331964"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1F48DB-DCDD-B391-462F-D638C1C4EC16}"/>
              </a:ext>
            </a:extLst>
          </p:cNvPr>
          <p:cNvSpPr txBox="1"/>
          <p:nvPr/>
        </p:nvSpPr>
        <p:spPr>
          <a:xfrm>
            <a:off x="3165867" y="3193969"/>
            <a:ext cx="677787" cy="461665"/>
          </a:xfrm>
          <a:prstGeom prst="rect">
            <a:avLst/>
          </a:prstGeom>
          <a:noFill/>
        </p:spPr>
        <p:txBody>
          <a:bodyPr wrap="square" rtlCol="0">
            <a:spAutoFit/>
          </a:bodyPr>
          <a:lstStyle/>
          <a:p>
            <a:r>
              <a:rPr lang="en-US" sz="2400" b="1" dirty="0">
                <a:solidFill>
                  <a:srgbClr val="FF0000"/>
                </a:solidFill>
              </a:rPr>
              <a:t>J-5</a:t>
            </a:r>
          </a:p>
        </p:txBody>
      </p:sp>
      <p:sp>
        <p:nvSpPr>
          <p:cNvPr id="13" name="TextBox 12">
            <a:extLst>
              <a:ext uri="{FF2B5EF4-FFF2-40B4-BE49-F238E27FC236}">
                <a16:creationId xmlns:a16="http://schemas.microsoft.com/office/drawing/2014/main" id="{5A7BE018-FF9E-6DDC-DB15-56953D97D98B}"/>
              </a:ext>
            </a:extLst>
          </p:cNvPr>
          <p:cNvSpPr txBox="1"/>
          <p:nvPr/>
        </p:nvSpPr>
        <p:spPr>
          <a:xfrm>
            <a:off x="6660273" y="4425947"/>
            <a:ext cx="1063141" cy="461665"/>
          </a:xfrm>
          <a:prstGeom prst="rect">
            <a:avLst/>
          </a:prstGeom>
          <a:noFill/>
        </p:spPr>
        <p:txBody>
          <a:bodyPr wrap="square" rtlCol="0">
            <a:spAutoFit/>
          </a:bodyPr>
          <a:lstStyle/>
          <a:p>
            <a:r>
              <a:rPr lang="en-US" sz="2400" b="1" dirty="0">
                <a:solidFill>
                  <a:srgbClr val="FF0000"/>
                </a:solidFill>
              </a:rPr>
              <a:t>I-2, I-5</a:t>
            </a:r>
          </a:p>
        </p:txBody>
      </p:sp>
      <p:sp>
        <p:nvSpPr>
          <p:cNvPr id="14" name="Content Placeholder 1">
            <a:extLst>
              <a:ext uri="{FF2B5EF4-FFF2-40B4-BE49-F238E27FC236}">
                <a16:creationId xmlns:a16="http://schemas.microsoft.com/office/drawing/2014/main" id="{DB3BB5DA-099A-1D22-CFCE-334AA6095C44}"/>
              </a:ext>
            </a:extLst>
          </p:cNvPr>
          <p:cNvSpPr txBox="1">
            <a:spLocks/>
          </p:cNvSpPr>
          <p:nvPr/>
        </p:nvSpPr>
        <p:spPr>
          <a:xfrm>
            <a:off x="710712" y="6134637"/>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73</a:t>
            </a:r>
          </a:p>
        </p:txBody>
      </p:sp>
    </p:spTree>
    <p:extLst>
      <p:ext uri="{BB962C8B-B14F-4D97-AF65-F5344CB8AC3E}">
        <p14:creationId xmlns:p14="http://schemas.microsoft.com/office/powerpoint/2010/main" val="191790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C1F75B-0EFA-537B-D995-774D979CD751}"/>
              </a:ext>
            </a:extLst>
          </p:cNvPr>
          <p:cNvPicPr>
            <a:picLocks noChangeAspect="1"/>
          </p:cNvPicPr>
          <p:nvPr/>
        </p:nvPicPr>
        <p:blipFill>
          <a:blip r:embed="rId2"/>
          <a:stretch>
            <a:fillRect/>
          </a:stretch>
        </p:blipFill>
        <p:spPr>
          <a:xfrm>
            <a:off x="399293" y="1299645"/>
            <a:ext cx="8356120" cy="281305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32</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6 Retest Questions</a:t>
            </a:r>
          </a:p>
        </p:txBody>
      </p:sp>
      <p:sp>
        <p:nvSpPr>
          <p:cNvPr id="9" name="Rectangle 8">
            <a:extLst>
              <a:ext uri="{FF2B5EF4-FFF2-40B4-BE49-F238E27FC236}">
                <a16:creationId xmlns:a16="http://schemas.microsoft.com/office/drawing/2014/main" id="{7014E86F-0074-4578-8D71-A5BB68432831}"/>
              </a:ext>
            </a:extLst>
          </p:cNvPr>
          <p:cNvSpPr/>
          <p:nvPr/>
        </p:nvSpPr>
        <p:spPr>
          <a:xfrm>
            <a:off x="685800" y="2282620"/>
            <a:ext cx="6874330" cy="30534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A4DB8F-F571-452F-9C15-10DB6F7969AC}"/>
              </a:ext>
            </a:extLst>
          </p:cNvPr>
          <p:cNvSpPr/>
          <p:nvPr/>
        </p:nvSpPr>
        <p:spPr>
          <a:xfrm>
            <a:off x="685800" y="3509526"/>
            <a:ext cx="1303019"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BCAD191-1315-45FD-8BAA-88E4DD20D99F}"/>
              </a:ext>
            </a:extLst>
          </p:cNvPr>
          <p:cNvSpPr txBox="1"/>
          <p:nvPr/>
        </p:nvSpPr>
        <p:spPr>
          <a:xfrm>
            <a:off x="7221236" y="1646748"/>
            <a:ext cx="861407" cy="461665"/>
          </a:xfrm>
          <a:prstGeom prst="rect">
            <a:avLst/>
          </a:prstGeom>
          <a:noFill/>
        </p:spPr>
        <p:txBody>
          <a:bodyPr wrap="square" rtlCol="0">
            <a:spAutoFit/>
          </a:bodyPr>
          <a:lstStyle/>
          <a:p>
            <a:r>
              <a:rPr lang="en-US" sz="2400" b="1" dirty="0">
                <a:solidFill>
                  <a:srgbClr val="FF0000"/>
                </a:solidFill>
              </a:rPr>
              <a:t>J-5</a:t>
            </a:r>
          </a:p>
        </p:txBody>
      </p:sp>
      <p:sp>
        <p:nvSpPr>
          <p:cNvPr id="10" name="TextBox 9">
            <a:extLst>
              <a:ext uri="{FF2B5EF4-FFF2-40B4-BE49-F238E27FC236}">
                <a16:creationId xmlns:a16="http://schemas.microsoft.com/office/drawing/2014/main" id="{CC8048A4-51F4-4E40-B00B-A52CC7F59220}"/>
              </a:ext>
            </a:extLst>
          </p:cNvPr>
          <p:cNvSpPr txBox="1"/>
          <p:nvPr/>
        </p:nvSpPr>
        <p:spPr>
          <a:xfrm>
            <a:off x="3637114" y="3412109"/>
            <a:ext cx="1303019" cy="461665"/>
          </a:xfrm>
          <a:prstGeom prst="rect">
            <a:avLst/>
          </a:prstGeom>
          <a:noFill/>
        </p:spPr>
        <p:txBody>
          <a:bodyPr wrap="square" rtlCol="0">
            <a:spAutoFit/>
          </a:bodyPr>
          <a:lstStyle/>
          <a:p>
            <a:r>
              <a:rPr lang="en-US" sz="2400" b="1" dirty="0">
                <a:solidFill>
                  <a:srgbClr val="FF0000"/>
                </a:solidFill>
              </a:rPr>
              <a:t>I-2, I-5</a:t>
            </a:r>
          </a:p>
        </p:txBody>
      </p:sp>
      <p:sp>
        <p:nvSpPr>
          <p:cNvPr id="14" name="Content Placeholder 6">
            <a:extLst>
              <a:ext uri="{FF2B5EF4-FFF2-40B4-BE49-F238E27FC236}">
                <a16:creationId xmlns:a16="http://schemas.microsoft.com/office/drawing/2014/main" id="{5EFEA37E-DCE1-23B3-AD0F-7F0A94384ACA}"/>
              </a:ext>
            </a:extLst>
          </p:cNvPr>
          <p:cNvSpPr txBox="1">
            <a:spLocks/>
          </p:cNvSpPr>
          <p:nvPr/>
        </p:nvSpPr>
        <p:spPr>
          <a:xfrm>
            <a:off x="2389737" y="5832862"/>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Pub 6744 Pg 107</a:t>
            </a:r>
          </a:p>
        </p:txBody>
      </p:sp>
    </p:spTree>
    <p:extLst>
      <p:ext uri="{BB962C8B-B14F-4D97-AF65-F5344CB8AC3E}">
        <p14:creationId xmlns:p14="http://schemas.microsoft.com/office/powerpoint/2010/main" val="74523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Out of Scope</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4392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230889-95D8-4435-AF30-7AFEEDBD12C9}"/>
              </a:ext>
            </a:extLst>
          </p:cNvPr>
          <p:cNvSpPr>
            <a:spLocks noGrp="1"/>
          </p:cNvSpPr>
          <p:nvPr>
            <p:ph type="sldNum" sz="quarter" idx="4"/>
          </p:nvPr>
        </p:nvSpPr>
        <p:spPr/>
        <p:txBody>
          <a:bodyPr/>
          <a:lstStyle/>
          <a:p>
            <a:fld id="{BBB69291-A384-1346-A27A-D0A1C91B6C32}" type="slidenum">
              <a:rPr lang="en-US" smtClean="0"/>
              <a:pPr/>
              <a:t>34</a:t>
            </a:fld>
            <a:endParaRPr lang="en-US"/>
          </a:p>
        </p:txBody>
      </p:sp>
      <p:sp>
        <p:nvSpPr>
          <p:cNvPr id="5" name="Title 4">
            <a:extLst>
              <a:ext uri="{FF2B5EF4-FFF2-40B4-BE49-F238E27FC236}">
                <a16:creationId xmlns:a16="http://schemas.microsoft.com/office/drawing/2014/main" id="{19AB06B7-54A6-4098-94EF-99E2BF47CC1B}"/>
              </a:ext>
            </a:extLst>
          </p:cNvPr>
          <p:cNvSpPr>
            <a:spLocks noGrp="1"/>
          </p:cNvSpPr>
          <p:nvPr>
            <p:ph type="title"/>
          </p:nvPr>
        </p:nvSpPr>
        <p:spPr/>
        <p:txBody>
          <a:bodyPr>
            <a:normAutofit fontScale="90000"/>
          </a:bodyPr>
          <a:lstStyle/>
          <a:p>
            <a:r>
              <a:rPr lang="en-US" dirty="0"/>
              <a:t>What is Out of Scope?</a:t>
            </a:r>
          </a:p>
        </p:txBody>
      </p:sp>
      <p:sp>
        <p:nvSpPr>
          <p:cNvPr id="2" name="Content Placeholder 1">
            <a:extLst>
              <a:ext uri="{FF2B5EF4-FFF2-40B4-BE49-F238E27FC236}">
                <a16:creationId xmlns:a16="http://schemas.microsoft.com/office/drawing/2014/main" id="{7D6065C2-81FD-4701-9797-3593E542C994}"/>
              </a:ext>
            </a:extLst>
          </p:cNvPr>
          <p:cNvSpPr>
            <a:spLocks noGrp="1"/>
          </p:cNvSpPr>
          <p:nvPr>
            <p:ph sz="half" idx="1"/>
          </p:nvPr>
        </p:nvSpPr>
        <p:spPr>
          <a:xfrm>
            <a:off x="349249" y="1371600"/>
            <a:ext cx="8416682" cy="4805363"/>
          </a:xfrm>
        </p:spPr>
        <p:txBody>
          <a:bodyPr>
            <a:normAutofit fontScale="92500" lnSpcReduction="10000"/>
          </a:bodyPr>
          <a:lstStyle/>
          <a:p>
            <a:r>
              <a:rPr lang="en-US" dirty="0"/>
              <a:t>This means we as a VITA program cannot complete the return</a:t>
            </a:r>
          </a:p>
          <a:p>
            <a:r>
              <a:rPr lang="en-US" dirty="0"/>
              <a:t>Scope refers to VITA eligible tax law topics applied to a volunteer prepared return, does not refer to income levels</a:t>
            </a:r>
          </a:p>
          <a:p>
            <a:pPr lvl="1"/>
            <a:r>
              <a:rPr lang="en-US" dirty="0"/>
              <a:t>There are suggested income guidelines which we will discuss in January</a:t>
            </a:r>
          </a:p>
          <a:p>
            <a:r>
              <a:rPr lang="en-US" dirty="0"/>
              <a:t>Even if you have the knowledge about how to complete an out-of-scope return, you should not do it</a:t>
            </a:r>
          </a:p>
          <a:p>
            <a:r>
              <a:rPr lang="en-US" dirty="0"/>
              <a:t>IRS liability protection does not extend to out-of-scope returns</a:t>
            </a:r>
          </a:p>
          <a:p>
            <a:r>
              <a:rPr lang="en-US" dirty="0"/>
              <a:t>Pages 6-20 in Publication 4012 is our guide</a:t>
            </a:r>
          </a:p>
        </p:txBody>
      </p:sp>
    </p:spTree>
    <p:extLst>
      <p:ext uri="{BB962C8B-B14F-4D97-AF65-F5344CB8AC3E}">
        <p14:creationId xmlns:p14="http://schemas.microsoft.com/office/powerpoint/2010/main" val="3667650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C9E87A-5664-4716-BDF9-9CB07357613C}"/>
              </a:ext>
            </a:extLst>
          </p:cNvPr>
          <p:cNvSpPr>
            <a:spLocks noGrp="1"/>
          </p:cNvSpPr>
          <p:nvPr>
            <p:ph sz="half" idx="1"/>
          </p:nvPr>
        </p:nvSpPr>
        <p:spPr>
          <a:xfrm>
            <a:off x="349248" y="1371600"/>
            <a:ext cx="8480425" cy="4805363"/>
          </a:xfrm>
        </p:spPr>
        <p:txBody>
          <a:bodyPr/>
          <a:lstStyle/>
          <a:p>
            <a:r>
              <a:rPr lang="en-US" dirty="0"/>
              <a:t>Public Law 105-19, Volunteer Protection Act of 1997 (VPA) </a:t>
            </a:r>
          </a:p>
          <a:p>
            <a:pPr lvl="1"/>
            <a:r>
              <a:rPr lang="en-US" dirty="0"/>
              <a:t>Protects volunteers from liability for negligent acts they perform within scope of their responsibilities in the organization for whom they volunteer</a:t>
            </a:r>
          </a:p>
          <a:p>
            <a:r>
              <a:rPr lang="en-US" dirty="0"/>
              <a:t>Law not written for IRS but for the public</a:t>
            </a:r>
          </a:p>
          <a:p>
            <a:r>
              <a:rPr lang="en-US" dirty="0"/>
              <a:t>IRS coverage extends to volunteers as long as returns are prepared in scope</a:t>
            </a:r>
          </a:p>
        </p:txBody>
      </p:sp>
      <p:sp>
        <p:nvSpPr>
          <p:cNvPr id="4" name="Slide Number Placeholder 3">
            <a:extLst>
              <a:ext uri="{FF2B5EF4-FFF2-40B4-BE49-F238E27FC236}">
                <a16:creationId xmlns:a16="http://schemas.microsoft.com/office/drawing/2014/main" id="{48B00C85-356E-46D6-90BC-11FCF7A6C780}"/>
              </a:ext>
            </a:extLst>
          </p:cNvPr>
          <p:cNvSpPr>
            <a:spLocks noGrp="1"/>
          </p:cNvSpPr>
          <p:nvPr>
            <p:ph type="sldNum" sz="quarter" idx="4"/>
          </p:nvPr>
        </p:nvSpPr>
        <p:spPr/>
        <p:txBody>
          <a:bodyPr/>
          <a:lstStyle/>
          <a:p>
            <a:fld id="{BBB69291-A384-1346-A27A-D0A1C91B6C32}" type="slidenum">
              <a:rPr lang="en-US" smtClean="0"/>
              <a:pPr/>
              <a:t>35</a:t>
            </a:fld>
            <a:endParaRPr lang="en-US"/>
          </a:p>
        </p:txBody>
      </p:sp>
      <p:sp>
        <p:nvSpPr>
          <p:cNvPr id="5" name="Title 4">
            <a:extLst>
              <a:ext uri="{FF2B5EF4-FFF2-40B4-BE49-F238E27FC236}">
                <a16:creationId xmlns:a16="http://schemas.microsoft.com/office/drawing/2014/main" id="{AA5CEC66-A6B7-46E9-BD32-CD41E686242E}"/>
              </a:ext>
            </a:extLst>
          </p:cNvPr>
          <p:cNvSpPr>
            <a:spLocks noGrp="1"/>
          </p:cNvSpPr>
          <p:nvPr>
            <p:ph type="title"/>
          </p:nvPr>
        </p:nvSpPr>
        <p:spPr/>
        <p:txBody>
          <a:bodyPr>
            <a:normAutofit fontScale="90000"/>
          </a:bodyPr>
          <a:lstStyle/>
          <a:p>
            <a:r>
              <a:rPr lang="en-US" dirty="0"/>
              <a:t>Volunteer Protection Act</a:t>
            </a:r>
          </a:p>
        </p:txBody>
      </p:sp>
    </p:spTree>
    <p:extLst>
      <p:ext uri="{BB962C8B-B14F-4D97-AF65-F5344CB8AC3E}">
        <p14:creationId xmlns:p14="http://schemas.microsoft.com/office/powerpoint/2010/main" val="2000336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051757-FAA8-4151-BA41-F9B43069BFC5}"/>
              </a:ext>
            </a:extLst>
          </p:cNvPr>
          <p:cNvSpPr>
            <a:spLocks noGrp="1"/>
          </p:cNvSpPr>
          <p:nvPr>
            <p:ph sz="half" idx="1"/>
          </p:nvPr>
        </p:nvSpPr>
        <p:spPr>
          <a:xfrm>
            <a:off x="349249" y="1371600"/>
            <a:ext cx="8480426" cy="4805363"/>
          </a:xfrm>
        </p:spPr>
        <p:txBody>
          <a:bodyPr>
            <a:normAutofit lnSpcReduction="10000"/>
          </a:bodyPr>
          <a:lstStyle/>
          <a:p>
            <a:pPr lvl="0"/>
            <a:r>
              <a:rPr lang="en-US" dirty="0"/>
              <a:t>Rental income</a:t>
            </a:r>
          </a:p>
          <a:p>
            <a:pPr lvl="0"/>
            <a:r>
              <a:rPr lang="en-US" dirty="0"/>
              <a:t>Income for a Minister</a:t>
            </a:r>
          </a:p>
          <a:p>
            <a:pPr lvl="0"/>
            <a:r>
              <a:rPr lang="en-US" dirty="0"/>
              <a:t>Farm Income</a:t>
            </a:r>
          </a:p>
          <a:p>
            <a:pPr lvl="0"/>
            <a:r>
              <a:rPr lang="en-US" dirty="0"/>
              <a:t>Digital Currency</a:t>
            </a:r>
          </a:p>
          <a:p>
            <a:pPr lvl="0"/>
            <a:r>
              <a:rPr lang="en-US" dirty="0"/>
              <a:t>Self-employment income if any of the following apply:</a:t>
            </a:r>
          </a:p>
          <a:p>
            <a:pPr lvl="1"/>
            <a:r>
              <a:rPr lang="en-US" dirty="0"/>
              <a:t>Over $25,000 of expenses</a:t>
            </a:r>
          </a:p>
          <a:p>
            <a:pPr lvl="1"/>
            <a:r>
              <a:rPr lang="en-US" dirty="0"/>
              <a:t>Inventory</a:t>
            </a:r>
          </a:p>
          <a:p>
            <a:pPr lvl="1"/>
            <a:r>
              <a:rPr lang="en-US" dirty="0"/>
              <a:t>Depreciation</a:t>
            </a:r>
          </a:p>
          <a:p>
            <a:pPr lvl="1"/>
            <a:r>
              <a:rPr lang="en-US" dirty="0"/>
              <a:t>Business use of home</a:t>
            </a:r>
          </a:p>
          <a:p>
            <a:pPr lvl="1"/>
            <a:r>
              <a:rPr lang="en-US" dirty="0"/>
              <a:t>Business Loss is reported</a:t>
            </a:r>
          </a:p>
        </p:txBody>
      </p:sp>
      <p:sp>
        <p:nvSpPr>
          <p:cNvPr id="4" name="Slide Number Placeholder 3">
            <a:extLst>
              <a:ext uri="{FF2B5EF4-FFF2-40B4-BE49-F238E27FC236}">
                <a16:creationId xmlns:a16="http://schemas.microsoft.com/office/drawing/2014/main" id="{C913FFC0-4631-4B8E-8D93-C0BAC6FF20AB}"/>
              </a:ext>
            </a:extLst>
          </p:cNvPr>
          <p:cNvSpPr>
            <a:spLocks noGrp="1"/>
          </p:cNvSpPr>
          <p:nvPr>
            <p:ph type="sldNum" sz="quarter" idx="4"/>
          </p:nvPr>
        </p:nvSpPr>
        <p:spPr/>
        <p:txBody>
          <a:bodyPr/>
          <a:lstStyle/>
          <a:p>
            <a:fld id="{BBB69291-A384-1346-A27A-D0A1C91B6C32}" type="slidenum">
              <a:rPr lang="en-US" smtClean="0"/>
              <a:pPr/>
              <a:t>36</a:t>
            </a:fld>
            <a:endParaRPr lang="en-US"/>
          </a:p>
        </p:txBody>
      </p:sp>
      <p:sp>
        <p:nvSpPr>
          <p:cNvPr id="5" name="Title 4">
            <a:extLst>
              <a:ext uri="{FF2B5EF4-FFF2-40B4-BE49-F238E27FC236}">
                <a16:creationId xmlns:a16="http://schemas.microsoft.com/office/drawing/2014/main" id="{BA7B65D2-61C6-4904-9379-0A5B9B2BCA49}"/>
              </a:ext>
            </a:extLst>
          </p:cNvPr>
          <p:cNvSpPr>
            <a:spLocks noGrp="1"/>
          </p:cNvSpPr>
          <p:nvPr>
            <p:ph type="title"/>
          </p:nvPr>
        </p:nvSpPr>
        <p:spPr/>
        <p:txBody>
          <a:bodyPr>
            <a:normAutofit fontScale="90000"/>
          </a:bodyPr>
          <a:lstStyle/>
          <a:p>
            <a:r>
              <a:rPr lang="en-US" dirty="0"/>
              <a:t>Out of Scope Main Points</a:t>
            </a:r>
          </a:p>
        </p:txBody>
      </p:sp>
    </p:spTree>
    <p:extLst>
      <p:ext uri="{BB962C8B-B14F-4D97-AF65-F5344CB8AC3E}">
        <p14:creationId xmlns:p14="http://schemas.microsoft.com/office/powerpoint/2010/main" val="2100692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051757-FAA8-4151-BA41-F9B43069BFC5}"/>
              </a:ext>
            </a:extLst>
          </p:cNvPr>
          <p:cNvSpPr>
            <a:spLocks noGrp="1"/>
          </p:cNvSpPr>
          <p:nvPr>
            <p:ph sz="half" idx="1"/>
          </p:nvPr>
        </p:nvSpPr>
        <p:spPr>
          <a:xfrm>
            <a:off x="349249" y="1371600"/>
            <a:ext cx="8480426" cy="4805363"/>
          </a:xfrm>
        </p:spPr>
        <p:txBody>
          <a:bodyPr>
            <a:normAutofit/>
          </a:bodyPr>
          <a:lstStyle/>
          <a:p>
            <a:pPr lvl="0"/>
            <a:r>
              <a:rPr lang="en-US" dirty="0"/>
              <a:t>Non-cash charitable contributions greater than $500</a:t>
            </a:r>
          </a:p>
          <a:p>
            <a:pPr lvl="0"/>
            <a:r>
              <a:rPr lang="en-US" dirty="0"/>
              <a:t>Taxpayer who is insolvent and filing for bankruptcy</a:t>
            </a:r>
          </a:p>
          <a:p>
            <a:pPr lvl="0"/>
            <a:r>
              <a:rPr lang="en-US" dirty="0"/>
              <a:t>Active Military pay</a:t>
            </a:r>
          </a:p>
          <a:p>
            <a:pPr lvl="0"/>
            <a:r>
              <a:rPr lang="en-US" dirty="0"/>
              <a:t>Distribution from various accounts that indicate the following in Box 7 of 1099-R</a:t>
            </a:r>
          </a:p>
          <a:p>
            <a:pPr lvl="1"/>
            <a:r>
              <a:rPr lang="en-US" sz="2900" dirty="0"/>
              <a:t>5, 6, 8, 9, A, E, J, K, N, P, R, T, U, W</a:t>
            </a:r>
          </a:p>
          <a:p>
            <a:r>
              <a:rPr lang="en-US" sz="3300" dirty="0">
                <a:solidFill>
                  <a:srgbClr val="0070C0"/>
                </a:solidFill>
              </a:rPr>
              <a:t>We will cover this in more detail in January</a:t>
            </a:r>
          </a:p>
        </p:txBody>
      </p:sp>
      <p:sp>
        <p:nvSpPr>
          <p:cNvPr id="4" name="Slide Number Placeholder 3">
            <a:extLst>
              <a:ext uri="{FF2B5EF4-FFF2-40B4-BE49-F238E27FC236}">
                <a16:creationId xmlns:a16="http://schemas.microsoft.com/office/drawing/2014/main" id="{C913FFC0-4631-4B8E-8D93-C0BAC6FF20AB}"/>
              </a:ext>
            </a:extLst>
          </p:cNvPr>
          <p:cNvSpPr>
            <a:spLocks noGrp="1"/>
          </p:cNvSpPr>
          <p:nvPr>
            <p:ph type="sldNum" sz="quarter" idx="4"/>
          </p:nvPr>
        </p:nvSpPr>
        <p:spPr/>
        <p:txBody>
          <a:bodyPr/>
          <a:lstStyle/>
          <a:p>
            <a:fld id="{BBB69291-A384-1346-A27A-D0A1C91B6C32}" type="slidenum">
              <a:rPr lang="en-US" smtClean="0"/>
              <a:pPr/>
              <a:t>37</a:t>
            </a:fld>
            <a:endParaRPr lang="en-US"/>
          </a:p>
        </p:txBody>
      </p:sp>
      <p:sp>
        <p:nvSpPr>
          <p:cNvPr id="5" name="Title 4">
            <a:extLst>
              <a:ext uri="{FF2B5EF4-FFF2-40B4-BE49-F238E27FC236}">
                <a16:creationId xmlns:a16="http://schemas.microsoft.com/office/drawing/2014/main" id="{BA7B65D2-61C6-4904-9379-0A5B9B2BCA49}"/>
              </a:ext>
            </a:extLst>
          </p:cNvPr>
          <p:cNvSpPr>
            <a:spLocks noGrp="1"/>
          </p:cNvSpPr>
          <p:nvPr>
            <p:ph type="title"/>
          </p:nvPr>
        </p:nvSpPr>
        <p:spPr/>
        <p:txBody>
          <a:bodyPr>
            <a:normAutofit fontScale="90000"/>
          </a:bodyPr>
          <a:lstStyle/>
          <a:p>
            <a:r>
              <a:rPr lang="en-US" dirty="0"/>
              <a:t>Out of Scope Main Points (</a:t>
            </a:r>
            <a:r>
              <a:rPr lang="en-US" dirty="0" err="1"/>
              <a:t>cont</a:t>
            </a:r>
            <a:r>
              <a:rPr lang="en-US" dirty="0"/>
              <a:t>)</a:t>
            </a:r>
          </a:p>
        </p:txBody>
      </p:sp>
    </p:spTree>
    <p:extLst>
      <p:ext uri="{BB962C8B-B14F-4D97-AF65-F5344CB8AC3E}">
        <p14:creationId xmlns:p14="http://schemas.microsoft.com/office/powerpoint/2010/main" val="4285241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Next Steps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4900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47648" y="1205089"/>
            <a:ext cx="8670573" cy="4857044"/>
          </a:xfrm>
        </p:spPr>
        <p:txBody>
          <a:bodyPr>
            <a:normAutofit/>
          </a:bodyPr>
          <a:lstStyle/>
          <a:p>
            <a:r>
              <a:rPr lang="en-US" dirty="0"/>
              <a:t>Practice Lab is the place to try out the system regardless of how much training you attend</a:t>
            </a:r>
          </a:p>
          <a:p>
            <a:r>
              <a:rPr lang="en-US" dirty="0"/>
              <a:t>You will need the Practice Lab for Scenarios 7-9</a:t>
            </a:r>
          </a:p>
          <a:p>
            <a:pPr lvl="1"/>
            <a:r>
              <a:rPr lang="en-US" dirty="0" err="1"/>
              <a:t>Taxslayer</a:t>
            </a:r>
            <a:r>
              <a:rPr lang="en-US" dirty="0"/>
              <a:t> appears to be updated to be acceptable for Certification</a:t>
            </a:r>
          </a:p>
          <a:p>
            <a:r>
              <a:rPr lang="en-US" dirty="0"/>
              <a:t>Very important to practice using the system on your own before trying to complete a live return starting in February</a:t>
            </a:r>
          </a:p>
          <a:p>
            <a:r>
              <a:rPr lang="en-US" dirty="0"/>
              <a:t>Resource references for Scenarios 7-9 will be sent out</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39</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Practice Lab</a:t>
            </a:r>
          </a:p>
        </p:txBody>
      </p:sp>
    </p:spTree>
    <p:extLst>
      <p:ext uri="{BB962C8B-B14F-4D97-AF65-F5344CB8AC3E}">
        <p14:creationId xmlns:p14="http://schemas.microsoft.com/office/powerpoint/2010/main" val="132286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a:t>
            </a:fld>
            <a:endParaRPr lang="en-US"/>
          </a:p>
        </p:txBody>
      </p:sp>
      <p:sp>
        <p:nvSpPr>
          <p:cNvPr id="3" name="Title 2"/>
          <p:cNvSpPr>
            <a:spLocks noGrp="1"/>
          </p:cNvSpPr>
          <p:nvPr>
            <p:ph type="title"/>
          </p:nvPr>
        </p:nvSpPr>
        <p:spPr/>
        <p:txBody>
          <a:bodyPr>
            <a:normAutofit fontScale="90000"/>
          </a:bodyPr>
          <a:lstStyle/>
          <a:p>
            <a:r>
              <a:rPr lang="en-US" dirty="0"/>
              <a:t>Volunteer Testing For TY 2022</a:t>
            </a:r>
          </a:p>
        </p:txBody>
      </p:sp>
      <p:sp>
        <p:nvSpPr>
          <p:cNvPr id="5" name="Content Placeholder 6"/>
          <p:cNvSpPr>
            <a:spLocks noGrp="1"/>
          </p:cNvSpPr>
          <p:nvPr>
            <p:ph idx="1"/>
          </p:nvPr>
        </p:nvSpPr>
        <p:spPr/>
        <p:txBody>
          <a:bodyPr>
            <a:normAutofit/>
          </a:bodyPr>
          <a:lstStyle/>
          <a:p>
            <a:r>
              <a:rPr lang="en-US" dirty="0"/>
              <a:t>Tests</a:t>
            </a:r>
          </a:p>
          <a:p>
            <a:pPr lvl="1"/>
            <a:r>
              <a:rPr lang="en-US" dirty="0"/>
              <a:t>For Tax Preparers</a:t>
            </a:r>
          </a:p>
          <a:p>
            <a:pPr lvl="2"/>
            <a:r>
              <a:rPr lang="en-US" dirty="0"/>
              <a:t>Volunteer Standards of Conduct</a:t>
            </a:r>
          </a:p>
          <a:p>
            <a:pPr lvl="2"/>
            <a:r>
              <a:rPr lang="en-US" dirty="0"/>
              <a:t>Intake/Interview and Quality Review</a:t>
            </a:r>
          </a:p>
          <a:p>
            <a:pPr lvl="2"/>
            <a:r>
              <a:rPr lang="en-US" dirty="0"/>
              <a:t>Advanced Certification</a:t>
            </a:r>
          </a:p>
          <a:p>
            <a:pPr lvl="1"/>
            <a:r>
              <a:rPr lang="en-US" dirty="0"/>
              <a:t>For Site Coordinators</a:t>
            </a:r>
          </a:p>
          <a:p>
            <a:pPr lvl="2"/>
            <a:r>
              <a:rPr lang="en-US" dirty="0"/>
              <a:t>Volunteer Standards of Conduct</a:t>
            </a:r>
          </a:p>
          <a:p>
            <a:pPr lvl="2"/>
            <a:r>
              <a:rPr lang="en-US" dirty="0"/>
              <a:t>Intake/Interview and Quality Review</a:t>
            </a:r>
          </a:p>
          <a:p>
            <a:pPr lvl="2"/>
            <a:r>
              <a:rPr lang="en-US" dirty="0"/>
              <a:t>Advanced Certification </a:t>
            </a:r>
          </a:p>
          <a:p>
            <a:pPr lvl="2"/>
            <a:r>
              <a:rPr lang="en-US" dirty="0"/>
              <a:t>Site Coordinator Test</a:t>
            </a:r>
          </a:p>
        </p:txBody>
      </p:sp>
    </p:spTree>
    <p:extLst>
      <p:ext uri="{BB962C8B-B14F-4D97-AF65-F5344CB8AC3E}">
        <p14:creationId xmlns:p14="http://schemas.microsoft.com/office/powerpoint/2010/main" val="3434123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err="1"/>
              <a:t>Taxslayer</a:t>
            </a:r>
            <a:r>
              <a:rPr lang="en-US" dirty="0"/>
              <a:t> “Springboard” – access to Practice Lab and eventually live </a:t>
            </a:r>
            <a:r>
              <a:rPr lang="en-US" dirty="0" err="1"/>
              <a:t>Taxslayer</a:t>
            </a:r>
            <a:endParaRPr lang="en-US" dirty="0"/>
          </a:p>
          <a:p>
            <a:pPr lvl="1"/>
            <a:r>
              <a:rPr lang="en-US" dirty="0"/>
              <a:t>Search on: </a:t>
            </a:r>
            <a:r>
              <a:rPr lang="en-US" dirty="0" err="1"/>
              <a:t>Taxslayer</a:t>
            </a:r>
            <a:r>
              <a:rPr lang="en-US" dirty="0"/>
              <a:t> Springboard</a:t>
            </a:r>
            <a:endParaRPr lang="en-US" dirty="0">
              <a:hlinkClick r:id="rId2"/>
            </a:endParaRPr>
          </a:p>
          <a:p>
            <a:r>
              <a:rPr lang="en-US" dirty="0">
                <a:hlinkClick r:id="rId2"/>
              </a:rPr>
              <a:t>https://vita.taxslayerpro.com/</a:t>
            </a:r>
            <a:endParaRPr lang="en-US" dirty="0"/>
          </a:p>
          <a:p>
            <a:r>
              <a:rPr lang="en-US" dirty="0"/>
              <a:t>IRS Link-and-Learn for certification</a:t>
            </a:r>
          </a:p>
          <a:p>
            <a:pPr lvl="1"/>
            <a:r>
              <a:rPr lang="en-US" dirty="0"/>
              <a:t>Search on: Link and Learn Home</a:t>
            </a:r>
          </a:p>
          <a:p>
            <a:r>
              <a:rPr lang="en-US" dirty="0">
                <a:hlinkClick r:id="rId3"/>
              </a:rPr>
              <a:t>https://www.linklearncertification.com/d/</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40</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Login links</a:t>
            </a:r>
          </a:p>
        </p:txBody>
      </p:sp>
    </p:spTree>
    <p:extLst>
      <p:ext uri="{BB962C8B-B14F-4D97-AF65-F5344CB8AC3E}">
        <p14:creationId xmlns:p14="http://schemas.microsoft.com/office/powerpoint/2010/main" val="4226160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41</a:t>
            </a:fld>
            <a:endParaRPr lang="en-US" dirty="0"/>
          </a:p>
        </p:txBody>
      </p:sp>
      <p:sp>
        <p:nvSpPr>
          <p:cNvPr id="3" name="Title 2"/>
          <p:cNvSpPr>
            <a:spLocks noGrp="1"/>
          </p:cNvSpPr>
          <p:nvPr>
            <p:ph type="title"/>
          </p:nvPr>
        </p:nvSpPr>
        <p:spPr/>
        <p:txBody>
          <a:bodyPr>
            <a:normAutofit fontScale="90000"/>
          </a:bodyPr>
          <a:lstStyle/>
          <a:p>
            <a:r>
              <a:rPr lang="en-US" dirty="0"/>
              <a:t>Taking the Test When We’re Done</a:t>
            </a:r>
          </a:p>
        </p:txBody>
      </p:sp>
      <p:sp>
        <p:nvSpPr>
          <p:cNvPr id="8" name="Content Placeholder 6"/>
          <p:cNvSpPr>
            <a:spLocks noGrp="1"/>
          </p:cNvSpPr>
          <p:nvPr>
            <p:ph idx="1"/>
          </p:nvPr>
        </p:nvSpPr>
        <p:spPr/>
        <p:txBody>
          <a:bodyPr>
            <a:normAutofit fontScale="92500" lnSpcReduction="10000"/>
          </a:bodyPr>
          <a:lstStyle/>
          <a:p>
            <a:r>
              <a:rPr lang="en-US" dirty="0"/>
              <a:t>If you run into problems accessing the Practice Lab or Certification Site, let us know</a:t>
            </a:r>
          </a:p>
          <a:p>
            <a:r>
              <a:rPr lang="en-US" dirty="0"/>
              <a:t>Make sure to complete:</a:t>
            </a:r>
          </a:p>
          <a:p>
            <a:pPr lvl="1"/>
            <a:r>
              <a:rPr lang="en-US" dirty="0"/>
              <a:t>Volunteer Standards of Conduct</a:t>
            </a:r>
          </a:p>
          <a:p>
            <a:pPr lvl="1"/>
            <a:r>
              <a:rPr lang="en-US" dirty="0"/>
              <a:t>Intake/Interview and Quality Review</a:t>
            </a:r>
          </a:p>
          <a:p>
            <a:pPr lvl="1"/>
            <a:r>
              <a:rPr lang="en-US" dirty="0"/>
              <a:t>Advanced Certification </a:t>
            </a:r>
            <a:r>
              <a:rPr lang="en-US" dirty="0">
                <a:solidFill>
                  <a:srgbClr val="FF0000"/>
                </a:solidFill>
              </a:rPr>
              <a:t>(after we complete the training)</a:t>
            </a:r>
          </a:p>
          <a:p>
            <a:r>
              <a:rPr lang="en-US" dirty="0"/>
              <a:t>Once all three tests are completed and passed, print off and sign Form 13615</a:t>
            </a:r>
          </a:p>
          <a:p>
            <a:pPr lvl="1"/>
            <a:r>
              <a:rPr lang="en-US" sz="2600" dirty="0">
                <a:solidFill>
                  <a:srgbClr val="FF0000"/>
                </a:solidFill>
              </a:rPr>
              <a:t>You MUST use the form generated by the software</a:t>
            </a:r>
          </a:p>
          <a:p>
            <a:r>
              <a:rPr lang="en-US" dirty="0"/>
              <a:t>Return Form 13615 to Meredith either in person or via email </a:t>
            </a:r>
            <a:r>
              <a:rPr lang="en-US" dirty="0">
                <a:hlinkClick r:id="rId2"/>
              </a:rPr>
              <a:t>meredith.hershner@uweci.org</a:t>
            </a:r>
            <a:endParaRPr lang="en-US" dirty="0"/>
          </a:p>
          <a:p>
            <a:r>
              <a:rPr lang="en-US" dirty="0"/>
              <a:t>Certification target date is January 6</a:t>
            </a:r>
            <a:r>
              <a:rPr lang="en-US" baseline="30000" dirty="0"/>
              <a:t>th</a:t>
            </a:r>
            <a:r>
              <a:rPr lang="en-US" dirty="0"/>
              <a:t>, 2023</a:t>
            </a:r>
          </a:p>
        </p:txBody>
      </p:sp>
    </p:spTree>
    <p:extLst>
      <p:ext uri="{BB962C8B-B14F-4D97-AF65-F5344CB8AC3E}">
        <p14:creationId xmlns:p14="http://schemas.microsoft.com/office/powerpoint/2010/main" val="1691231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18210" y="1283736"/>
            <a:ext cx="8697190" cy="4656115"/>
          </a:xfrm>
        </p:spPr>
        <p:txBody>
          <a:bodyPr>
            <a:normAutofit fontScale="92500" lnSpcReduction="20000"/>
          </a:bodyPr>
          <a:lstStyle/>
          <a:p>
            <a:r>
              <a:rPr lang="en-US" dirty="0"/>
              <a:t>Sessions 1 and 2 of Certification Training (in person)</a:t>
            </a:r>
          </a:p>
          <a:p>
            <a:pPr lvl="1"/>
            <a:r>
              <a:rPr lang="en-US" dirty="0"/>
              <a:t>December 10th at United Way (Sat 9 AM – 3:30 PM)</a:t>
            </a:r>
            <a:endParaRPr lang="en-US" baseline="30000" dirty="0"/>
          </a:p>
          <a:p>
            <a:r>
              <a:rPr lang="en-US" dirty="0"/>
              <a:t>ZOOM Session 3 of Certification Training (Scenarios 7-9)</a:t>
            </a:r>
          </a:p>
          <a:p>
            <a:pPr lvl="1"/>
            <a:r>
              <a:rPr lang="en-US" dirty="0"/>
              <a:t>December 12</a:t>
            </a:r>
            <a:r>
              <a:rPr lang="en-US" baseline="30000" dirty="0"/>
              <a:t>th</a:t>
            </a:r>
            <a:r>
              <a:rPr lang="en-US" dirty="0"/>
              <a:t> (Mon 5:30 – 8:30)</a:t>
            </a:r>
          </a:p>
          <a:p>
            <a:r>
              <a:rPr lang="en-US" dirty="0"/>
              <a:t>Session 3 of Certification Training (in person)</a:t>
            </a:r>
          </a:p>
          <a:p>
            <a:pPr lvl="1"/>
            <a:r>
              <a:rPr lang="en-US" dirty="0"/>
              <a:t>December 17</a:t>
            </a:r>
            <a:r>
              <a:rPr lang="en-US" baseline="30000" dirty="0"/>
              <a:t>th</a:t>
            </a:r>
            <a:r>
              <a:rPr lang="en-US" dirty="0"/>
              <a:t> at United Way (Sat 9 AM – Noon)</a:t>
            </a:r>
          </a:p>
          <a:p>
            <a:r>
              <a:rPr lang="en-US" dirty="0"/>
              <a:t>Home-Brew scenarios and detail process discussions (ZOOM – Saturdays – all volunteers)</a:t>
            </a:r>
          </a:p>
          <a:p>
            <a:pPr lvl="1"/>
            <a:r>
              <a:rPr lang="en-US" dirty="0"/>
              <a:t>January 7</a:t>
            </a:r>
            <a:r>
              <a:rPr lang="en-US" baseline="30000" dirty="0"/>
              <a:t>th</a:t>
            </a:r>
            <a:endParaRPr lang="en-US" dirty="0"/>
          </a:p>
          <a:p>
            <a:pPr lvl="1"/>
            <a:r>
              <a:rPr lang="en-US" dirty="0"/>
              <a:t>January 14</a:t>
            </a:r>
            <a:r>
              <a:rPr lang="en-US" baseline="30000" dirty="0"/>
              <a:t>th</a:t>
            </a:r>
            <a:endParaRPr lang="en-US" dirty="0"/>
          </a:p>
          <a:p>
            <a:pPr lvl="1"/>
            <a:r>
              <a:rPr lang="en-US" dirty="0"/>
              <a:t>January 28</a:t>
            </a:r>
            <a:r>
              <a:rPr lang="en-US" baseline="30000" dirty="0"/>
              <a:t>th</a:t>
            </a:r>
          </a:p>
          <a:p>
            <a:r>
              <a:rPr lang="en-US" dirty="0"/>
              <a:t>If you miss one of the sessions, returning Volunteer training is on Thurs evenings Dec 8 and 15</a:t>
            </a:r>
            <a:endParaRPr lang="en-US" baseline="30000" dirty="0"/>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42</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Autofit/>
          </a:bodyPr>
          <a:lstStyle/>
          <a:p>
            <a:r>
              <a:rPr lang="en-US" sz="3600" dirty="0"/>
              <a:t>Training Timetable for New Volunteers</a:t>
            </a:r>
          </a:p>
        </p:txBody>
      </p:sp>
    </p:spTree>
    <p:extLst>
      <p:ext uri="{BB962C8B-B14F-4D97-AF65-F5344CB8AC3E}">
        <p14:creationId xmlns:p14="http://schemas.microsoft.com/office/powerpoint/2010/main" val="3276120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a:t>Site Locations and Schedules</a:t>
            </a:r>
          </a:p>
          <a:p>
            <a:pPr lvl="1"/>
            <a:r>
              <a:rPr lang="en-US" dirty="0"/>
              <a:t>Signing up</a:t>
            </a:r>
          </a:p>
          <a:p>
            <a:r>
              <a:rPr lang="en-US" dirty="0"/>
              <a:t>Shirts</a:t>
            </a:r>
          </a:p>
          <a:p>
            <a:r>
              <a:rPr lang="en-US" dirty="0"/>
              <a:t>Other Updates</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43</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Other Updates (Meredith)</a:t>
            </a:r>
          </a:p>
        </p:txBody>
      </p:sp>
    </p:spTree>
    <p:extLst>
      <p:ext uri="{BB962C8B-B14F-4D97-AF65-F5344CB8AC3E}">
        <p14:creationId xmlns:p14="http://schemas.microsoft.com/office/powerpoint/2010/main" val="2685382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Questions?  </a:t>
            </a:r>
          </a:p>
        </p:txBody>
      </p:sp>
      <p:sp>
        <p:nvSpPr>
          <p:cNvPr id="3" name="Text Placeholder 2"/>
          <p:cNvSpPr>
            <a:spLocks noGrp="1"/>
          </p:cNvSpPr>
          <p:nvPr>
            <p:ph type="body" idx="1"/>
          </p:nvPr>
        </p:nvSpPr>
        <p:spPr/>
        <p:txBody>
          <a:bodyPr/>
          <a:lstStyle/>
          <a:p>
            <a:r>
              <a:rPr lang="en-US" dirty="0"/>
              <a:t>Thank you! See you next Saturday or Monday</a:t>
            </a:r>
          </a:p>
        </p:txBody>
      </p:sp>
    </p:spTree>
    <p:extLst>
      <p:ext uri="{BB962C8B-B14F-4D97-AF65-F5344CB8AC3E}">
        <p14:creationId xmlns:p14="http://schemas.microsoft.com/office/powerpoint/2010/main" val="255218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a:t>
            </a:fld>
            <a:endParaRPr lang="en-US"/>
          </a:p>
        </p:txBody>
      </p:sp>
      <p:sp>
        <p:nvSpPr>
          <p:cNvPr id="3" name="Title 2"/>
          <p:cNvSpPr>
            <a:spLocks noGrp="1"/>
          </p:cNvSpPr>
          <p:nvPr>
            <p:ph type="title"/>
          </p:nvPr>
        </p:nvSpPr>
        <p:spPr>
          <a:xfrm>
            <a:off x="331787" y="188789"/>
            <a:ext cx="8480426" cy="970540"/>
          </a:xfrm>
        </p:spPr>
        <p:txBody>
          <a:bodyPr>
            <a:normAutofit/>
          </a:bodyPr>
          <a:lstStyle/>
          <a:p>
            <a:r>
              <a:rPr lang="en-US" sz="4800" dirty="0"/>
              <a:t>Tax Certification Training</a:t>
            </a:r>
          </a:p>
        </p:txBody>
      </p:sp>
      <p:sp>
        <p:nvSpPr>
          <p:cNvPr id="5" name="Content Placeholder 6"/>
          <p:cNvSpPr>
            <a:spLocks noGrp="1"/>
          </p:cNvSpPr>
          <p:nvPr>
            <p:ph idx="1"/>
          </p:nvPr>
        </p:nvSpPr>
        <p:spPr>
          <a:xfrm>
            <a:off x="349249" y="1289957"/>
            <a:ext cx="8480426" cy="4754691"/>
          </a:xfrm>
        </p:spPr>
        <p:txBody>
          <a:bodyPr>
            <a:normAutofit/>
          </a:bodyPr>
          <a:lstStyle/>
          <a:p>
            <a:r>
              <a:rPr lang="en-US" dirty="0"/>
              <a:t>We recommend you go through the scenarios beforehand and choose your answers, but do NOT take the certification test until after the training sessions are done</a:t>
            </a:r>
          </a:p>
          <a:p>
            <a:r>
              <a:rPr lang="en-US" dirty="0"/>
              <a:t>We will review certification scenarios </a:t>
            </a:r>
          </a:p>
          <a:p>
            <a:r>
              <a:rPr lang="en-US" dirty="0"/>
              <a:t>Review key places to find relevant information</a:t>
            </a:r>
          </a:p>
          <a:p>
            <a:r>
              <a:rPr lang="en-US" dirty="0"/>
              <a:t>Poll participating volunteers for their choice on answers</a:t>
            </a:r>
          </a:p>
          <a:p>
            <a:r>
              <a:rPr lang="en-US" dirty="0"/>
              <a:t>If needed, clarification/discussion about which answers are correct and why</a:t>
            </a:r>
          </a:p>
        </p:txBody>
      </p:sp>
    </p:spTree>
    <p:extLst>
      <p:ext uri="{BB962C8B-B14F-4D97-AF65-F5344CB8AC3E}">
        <p14:creationId xmlns:p14="http://schemas.microsoft.com/office/powerpoint/2010/main" val="61627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A81C5B-27FA-4938-9BAE-64B369402368}"/>
              </a:ext>
            </a:extLst>
          </p:cNvPr>
          <p:cNvSpPr>
            <a:spLocks noGrp="1"/>
          </p:cNvSpPr>
          <p:nvPr>
            <p:ph idx="1"/>
          </p:nvPr>
        </p:nvSpPr>
        <p:spPr>
          <a:xfrm>
            <a:off x="314325" y="1235675"/>
            <a:ext cx="8515350" cy="5120675"/>
          </a:xfrm>
        </p:spPr>
        <p:txBody>
          <a:bodyPr>
            <a:normAutofit/>
          </a:bodyPr>
          <a:lstStyle/>
          <a:p>
            <a:r>
              <a:rPr lang="en-US" dirty="0">
                <a:solidFill>
                  <a:schemeClr val="tx1"/>
                </a:solidFill>
              </a:rPr>
              <a:t>Form 6744 – VITA/TCE Volunteer Assistor’s Test/Retest</a:t>
            </a:r>
          </a:p>
          <a:p>
            <a:pPr lvl="1"/>
            <a:r>
              <a:rPr lang="en-US" dirty="0">
                <a:solidFill>
                  <a:srgbClr val="00B050"/>
                </a:solidFill>
                <a:hlinkClick r:id="rId2">
                  <a:extLst>
                    <a:ext uri="{A12FA001-AC4F-418D-AE19-62706E023703}">
                      <ahyp:hlinkClr xmlns:ahyp="http://schemas.microsoft.com/office/drawing/2018/hyperlinkcolor" val="tx"/>
                    </a:ext>
                  </a:extLst>
                </a:hlinkClick>
              </a:rPr>
              <a:t>https://www.irs.gov/pub/irs-pdf/</a:t>
            </a:r>
            <a:r>
              <a:rPr lang="en-US" b="1" dirty="0">
                <a:solidFill>
                  <a:schemeClr val="accent6"/>
                </a:solidFill>
                <a:hlinkClick r:id="rId2">
                  <a:extLst>
                    <a:ext uri="{A12FA001-AC4F-418D-AE19-62706E023703}">
                      <ahyp:hlinkClr xmlns:ahyp="http://schemas.microsoft.com/office/drawing/2018/hyperlinkcolor" val="tx"/>
                    </a:ext>
                  </a:extLst>
                </a:hlinkClick>
              </a:rPr>
              <a:t>f</a:t>
            </a:r>
            <a:r>
              <a:rPr lang="en-US" dirty="0">
                <a:solidFill>
                  <a:srgbClr val="00B050"/>
                </a:solidFill>
                <a:hlinkClick r:id="rId2">
                  <a:extLst>
                    <a:ext uri="{A12FA001-AC4F-418D-AE19-62706E023703}">
                      <ahyp:hlinkClr xmlns:ahyp="http://schemas.microsoft.com/office/drawing/2018/hyperlinkcolor" val="tx"/>
                    </a:ext>
                  </a:extLst>
                </a:hlinkClick>
              </a:rPr>
              <a:t>6744.pdf</a:t>
            </a:r>
            <a:r>
              <a:rPr lang="en-US" dirty="0">
                <a:solidFill>
                  <a:srgbClr val="00B050"/>
                </a:solidFill>
              </a:rPr>
              <a:t> </a:t>
            </a:r>
          </a:p>
          <a:p>
            <a:r>
              <a:rPr lang="en-US" dirty="0">
                <a:solidFill>
                  <a:schemeClr val="accent3"/>
                </a:solidFill>
              </a:rPr>
              <a:t>Pub 4012 – VITA/TCE Volunteer Resource Guide</a:t>
            </a:r>
          </a:p>
          <a:p>
            <a:pPr lvl="1"/>
            <a:r>
              <a:rPr lang="en-US" dirty="0">
                <a:solidFill>
                  <a:srgbClr val="00B050"/>
                </a:solidFill>
              </a:rPr>
              <a:t> </a:t>
            </a:r>
            <a:r>
              <a:rPr lang="en-US" dirty="0">
                <a:solidFill>
                  <a:srgbClr val="00B050"/>
                </a:solidFill>
                <a:hlinkClick r:id="rId3">
                  <a:extLst>
                    <a:ext uri="{A12FA001-AC4F-418D-AE19-62706E023703}">
                      <ahyp:hlinkClr xmlns:ahyp="http://schemas.microsoft.com/office/drawing/2018/hyperlinkcolor" val="tx"/>
                    </a:ext>
                  </a:extLst>
                </a:hlinkClick>
              </a:rPr>
              <a:t>https://www.irs.gov/pub/irs-pdf/p4012.pdf</a:t>
            </a:r>
            <a:r>
              <a:rPr lang="en-US" dirty="0">
                <a:solidFill>
                  <a:srgbClr val="00B050"/>
                </a:solidFill>
              </a:rPr>
              <a:t> </a:t>
            </a:r>
          </a:p>
          <a:p>
            <a:r>
              <a:rPr lang="en-US" dirty="0"/>
              <a:t>Pub 4491 – VITA/TCE Training Guide</a:t>
            </a:r>
          </a:p>
          <a:p>
            <a:pPr lvl="1"/>
            <a:r>
              <a:rPr lang="en-US" dirty="0">
                <a:solidFill>
                  <a:srgbClr val="00B050"/>
                </a:solidFill>
                <a:hlinkClick r:id="rId4">
                  <a:extLst>
                    <a:ext uri="{A12FA001-AC4F-418D-AE19-62706E023703}">
                      <ahyp:hlinkClr xmlns:ahyp="http://schemas.microsoft.com/office/drawing/2018/hyperlinkcolor" val="tx"/>
                    </a:ext>
                  </a:extLst>
                </a:hlinkClick>
              </a:rPr>
              <a:t>https://www.irs.gov/pub/irs-pdf/p4491.pdf</a:t>
            </a:r>
            <a:r>
              <a:rPr lang="en-US" dirty="0">
                <a:solidFill>
                  <a:srgbClr val="00B050"/>
                </a:solidFill>
              </a:rPr>
              <a:t> </a:t>
            </a:r>
          </a:p>
          <a:p>
            <a:r>
              <a:rPr lang="en-US" dirty="0"/>
              <a:t>Pub 17 – Your Federal Income Tax – Tax Guide</a:t>
            </a:r>
          </a:p>
          <a:p>
            <a:pPr lvl="1"/>
            <a:r>
              <a:rPr lang="en-US" dirty="0"/>
              <a:t>Additional coverage of tax law and how to prepare taxes</a:t>
            </a:r>
          </a:p>
          <a:p>
            <a:pPr lvl="1"/>
            <a:r>
              <a:rPr lang="en-US" dirty="0">
                <a:solidFill>
                  <a:srgbClr val="00B050"/>
                </a:solidFill>
                <a:hlinkClick r:id="rId5">
                  <a:extLst>
                    <a:ext uri="{A12FA001-AC4F-418D-AE19-62706E023703}">
                      <ahyp:hlinkClr xmlns:ahyp="http://schemas.microsoft.com/office/drawing/2018/hyperlinkcolor" val="tx"/>
                    </a:ext>
                  </a:extLst>
                </a:hlinkClick>
              </a:rPr>
              <a:t>https://www.irs.gov/pub/irs-pdf/p17.pdf</a:t>
            </a:r>
            <a:endParaRPr lang="en-US" dirty="0">
              <a:solidFill>
                <a:srgbClr val="00B050"/>
              </a:solidFill>
            </a:endParaRPr>
          </a:p>
        </p:txBody>
      </p:sp>
      <p:sp>
        <p:nvSpPr>
          <p:cNvPr id="3" name="Slide Number Placeholder 2">
            <a:extLst>
              <a:ext uri="{FF2B5EF4-FFF2-40B4-BE49-F238E27FC236}">
                <a16:creationId xmlns:a16="http://schemas.microsoft.com/office/drawing/2014/main" id="{78F12360-5CB6-4196-9BF4-F1416AF99D12}"/>
              </a:ext>
            </a:extLst>
          </p:cNvPr>
          <p:cNvSpPr>
            <a:spLocks noGrp="1"/>
          </p:cNvSpPr>
          <p:nvPr>
            <p:ph type="sldNum" sz="quarter" idx="4"/>
          </p:nvPr>
        </p:nvSpPr>
        <p:spPr/>
        <p:txBody>
          <a:bodyPr/>
          <a:lstStyle/>
          <a:p>
            <a:fld id="{BBB69291-A384-1346-A27A-D0A1C91B6C32}" type="slidenum">
              <a:rPr lang="en-US" smtClean="0"/>
              <a:pPr/>
              <a:t>6</a:t>
            </a:fld>
            <a:endParaRPr lang="en-US"/>
          </a:p>
        </p:txBody>
      </p:sp>
      <p:sp>
        <p:nvSpPr>
          <p:cNvPr id="4" name="Title 3">
            <a:extLst>
              <a:ext uri="{FF2B5EF4-FFF2-40B4-BE49-F238E27FC236}">
                <a16:creationId xmlns:a16="http://schemas.microsoft.com/office/drawing/2014/main" id="{9E6DB52B-AD16-42DB-9403-846860C49059}"/>
              </a:ext>
            </a:extLst>
          </p:cNvPr>
          <p:cNvSpPr>
            <a:spLocks noGrp="1"/>
          </p:cNvSpPr>
          <p:nvPr>
            <p:ph type="title"/>
          </p:nvPr>
        </p:nvSpPr>
        <p:spPr>
          <a:xfrm>
            <a:off x="384173" y="383659"/>
            <a:ext cx="8480426" cy="666798"/>
          </a:xfrm>
        </p:spPr>
        <p:txBody>
          <a:bodyPr>
            <a:normAutofit fontScale="90000"/>
          </a:bodyPr>
          <a:lstStyle/>
          <a:p>
            <a:r>
              <a:rPr lang="en-US" dirty="0"/>
              <a:t>Training Publications</a:t>
            </a:r>
          </a:p>
        </p:txBody>
      </p:sp>
    </p:spTree>
    <p:extLst>
      <p:ext uri="{BB962C8B-B14F-4D97-AF65-F5344CB8AC3E}">
        <p14:creationId xmlns:p14="http://schemas.microsoft.com/office/powerpoint/2010/main" val="220159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Certification Tests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146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8</a:t>
            </a:fld>
            <a:endParaRPr lang="en-US"/>
          </a:p>
        </p:txBody>
      </p:sp>
      <p:sp>
        <p:nvSpPr>
          <p:cNvPr id="3" name="Title 2"/>
          <p:cNvSpPr>
            <a:spLocks noGrp="1"/>
          </p:cNvSpPr>
          <p:nvPr>
            <p:ph type="title"/>
          </p:nvPr>
        </p:nvSpPr>
        <p:spPr/>
        <p:txBody>
          <a:bodyPr>
            <a:normAutofit fontScale="90000"/>
          </a:bodyPr>
          <a:lstStyle/>
          <a:p>
            <a:r>
              <a:rPr lang="en-US" dirty="0"/>
              <a:t>Requirements</a:t>
            </a:r>
          </a:p>
        </p:txBody>
      </p:sp>
      <p:sp>
        <p:nvSpPr>
          <p:cNvPr id="8" name="Content Placeholder 6"/>
          <p:cNvSpPr>
            <a:spLocks noGrp="1"/>
          </p:cNvSpPr>
          <p:nvPr>
            <p:ph idx="1"/>
          </p:nvPr>
        </p:nvSpPr>
        <p:spPr>
          <a:xfrm>
            <a:off x="349249" y="1201498"/>
            <a:ext cx="8480426" cy="5001875"/>
          </a:xfrm>
        </p:spPr>
        <p:txBody>
          <a:bodyPr>
            <a:normAutofit/>
          </a:bodyPr>
          <a:lstStyle/>
          <a:p>
            <a:r>
              <a:rPr lang="en-US" dirty="0"/>
              <a:t>All VITA volunteers preparing and doing Quality Review on client returns must</a:t>
            </a:r>
          </a:p>
          <a:p>
            <a:pPr lvl="1"/>
            <a:r>
              <a:rPr lang="en-US" sz="2800" dirty="0"/>
              <a:t>Pass the Volunteer Standards of Conduct (VSC) certification test with a score of 80% or higher.</a:t>
            </a:r>
          </a:p>
          <a:p>
            <a:pPr lvl="1"/>
            <a:r>
              <a:rPr lang="en-US" sz="2800" dirty="0"/>
              <a:t>Pass the Intake/Interview and Quality Review certification test with a score of 80% or higher</a:t>
            </a:r>
          </a:p>
          <a:p>
            <a:pPr lvl="1"/>
            <a:r>
              <a:rPr lang="en-US" sz="2800" dirty="0"/>
              <a:t>Pass the Advanced Course certification test with a score of 80% or higher</a:t>
            </a:r>
          </a:p>
          <a:p>
            <a:pPr lvl="1"/>
            <a:r>
              <a:rPr lang="en-US" sz="2800" dirty="0"/>
              <a:t>Agree to comply with the VSC by signing and dating Form 13615 prior to working at a site.</a:t>
            </a:r>
          </a:p>
          <a:p>
            <a:pPr lvl="2"/>
            <a:r>
              <a:rPr lang="en-US" sz="2400" dirty="0"/>
              <a:t>Electronically generated by certification process</a:t>
            </a:r>
          </a:p>
          <a:p>
            <a:pPr lvl="2"/>
            <a:r>
              <a:rPr lang="en-US" sz="2400" dirty="0"/>
              <a:t>Do NOT manually download and fill out the form</a:t>
            </a:r>
          </a:p>
        </p:txBody>
      </p:sp>
    </p:spTree>
    <p:extLst>
      <p:ext uri="{BB962C8B-B14F-4D97-AF65-F5344CB8AC3E}">
        <p14:creationId xmlns:p14="http://schemas.microsoft.com/office/powerpoint/2010/main" val="94007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Advanced Certification Scenarios</a:t>
            </a:r>
          </a:p>
        </p:txBody>
      </p:sp>
      <p:sp>
        <p:nvSpPr>
          <p:cNvPr id="3" name="Text Placeholder 2"/>
          <p:cNvSpPr>
            <a:spLocks noGrp="1"/>
          </p:cNvSpPr>
          <p:nvPr>
            <p:ph type="body" idx="1"/>
          </p:nvPr>
        </p:nvSpPr>
        <p:spPr/>
        <p:txBody>
          <a:bodyPr/>
          <a:lstStyle/>
          <a:p>
            <a:r>
              <a:rPr lang="en-US" dirty="0">
                <a:solidFill>
                  <a:schemeClr val="accent1"/>
                </a:solidFill>
              </a:rPr>
              <a:t>(Not requiring </a:t>
            </a:r>
            <a:r>
              <a:rPr lang="en-US" dirty="0" err="1">
                <a:solidFill>
                  <a:schemeClr val="accent1"/>
                </a:solidFill>
              </a:rPr>
              <a:t>Taxslayer</a:t>
            </a:r>
            <a:r>
              <a:rPr lang="en-US" dirty="0">
                <a:solidFill>
                  <a:schemeClr val="accent1"/>
                </a:solidFill>
              </a:rPr>
              <a:t>)</a:t>
            </a:r>
          </a:p>
        </p:txBody>
      </p:sp>
    </p:spTree>
    <p:extLst>
      <p:ext uri="{BB962C8B-B14F-4D97-AF65-F5344CB8AC3E}">
        <p14:creationId xmlns:p14="http://schemas.microsoft.com/office/powerpoint/2010/main" val="3080654171"/>
      </p:ext>
    </p:extLst>
  </p:cSld>
  <p:clrMapOvr>
    <a:masterClrMapping/>
  </p:clrMapOvr>
</p:sld>
</file>

<file path=ppt/theme/theme1.xml><?xml version="1.0" encoding="utf-8"?>
<a:theme xmlns:a="http://schemas.openxmlformats.org/drawingml/2006/main" name="Office Theme">
  <a:themeElements>
    <a:clrScheme name="United Way 2017">
      <a:dk1>
        <a:sysClr val="windowText" lastClr="000000"/>
      </a:dk1>
      <a:lt1>
        <a:sysClr val="window" lastClr="FFFFFF"/>
      </a:lt1>
      <a:dk2>
        <a:srgbClr val="005191"/>
      </a:dk2>
      <a:lt2>
        <a:srgbClr val="75B1D9"/>
      </a:lt2>
      <a:accent1>
        <a:srgbClr val="005191"/>
      </a:accent1>
      <a:accent2>
        <a:srgbClr val="539ED0"/>
      </a:accent2>
      <a:accent3>
        <a:srgbClr val="F57814"/>
      </a:accent3>
      <a:accent4>
        <a:srgbClr val="FFB351"/>
      </a:accent4>
      <a:accent5>
        <a:srgbClr val="7C81B8"/>
      </a:accent5>
      <a:accent6>
        <a:srgbClr val="FF443B"/>
      </a:accent6>
      <a:hlink>
        <a:srgbClr val="F57814"/>
      </a:hlink>
      <a:folHlink>
        <a:srgbClr val="FF443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ECI-Generic-PowerPoint-Template" id="{47F96A85-D5D0-40F2-8EB6-874D71EE53C1}" vid="{25F155B4-F74E-4E08-BC0E-36ECDAC6D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UWECI-Generic-PowerPoint-Template</Template>
  <TotalTime>0</TotalTime>
  <Words>2253</Words>
  <Application>Microsoft Office PowerPoint</Application>
  <PresentationFormat>On-screen Show (4:3)</PresentationFormat>
  <Paragraphs>274</Paragraphs>
  <Slides>44</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PowerPoint Presentation</vt:lpstr>
      <vt:lpstr>Agenda</vt:lpstr>
      <vt:lpstr>Tax Training Overview</vt:lpstr>
      <vt:lpstr>Volunteer Testing For TY 2022</vt:lpstr>
      <vt:lpstr>Tax Certification Training</vt:lpstr>
      <vt:lpstr>Training Publications</vt:lpstr>
      <vt:lpstr>Certification Tests</vt:lpstr>
      <vt:lpstr>Requirements</vt:lpstr>
      <vt:lpstr>Advanced Certification Scenarios</vt:lpstr>
      <vt:lpstr>Scenario 1</vt:lpstr>
      <vt:lpstr>Adv. Scenario 1 Interview Notes</vt:lpstr>
      <vt:lpstr>Adv. Scenario 1: Questions</vt:lpstr>
      <vt:lpstr>Adv. Scenario 1: Retest Questions</vt:lpstr>
      <vt:lpstr>Scenario 2</vt:lpstr>
      <vt:lpstr>Adv. Scenario 2 Interview Notes</vt:lpstr>
      <vt:lpstr>Adv. Scenario 2: Retest Questions</vt:lpstr>
      <vt:lpstr>Scenario 3</vt:lpstr>
      <vt:lpstr>Adv. Scenario 3 Interview Notes</vt:lpstr>
      <vt:lpstr>Adv. Scenario 3 Questions</vt:lpstr>
      <vt:lpstr>Adv. Scenario 3 Questions</vt:lpstr>
      <vt:lpstr>Adv. Scenario 3 Questions</vt:lpstr>
      <vt:lpstr>Adv. Scenario 3 Retest Questions</vt:lpstr>
      <vt:lpstr>Scenario 4</vt:lpstr>
      <vt:lpstr>Adv. Scenario 4 Interview Notes</vt:lpstr>
      <vt:lpstr>Adv. Scenario 4 Retest Questions</vt:lpstr>
      <vt:lpstr>Scenario 5</vt:lpstr>
      <vt:lpstr>Adv. Scenario 5 Interview Notes</vt:lpstr>
      <vt:lpstr>Adv. Scenario 5 Questions</vt:lpstr>
      <vt:lpstr>Adv. Scenario 5 Retest Questions</vt:lpstr>
      <vt:lpstr>Scenario 6</vt:lpstr>
      <vt:lpstr>Adv. Scenario 6 Interview Notes</vt:lpstr>
      <vt:lpstr>Adv. Scenario 6 Retest Questions</vt:lpstr>
      <vt:lpstr>Out of Scope</vt:lpstr>
      <vt:lpstr>What is Out of Scope?</vt:lpstr>
      <vt:lpstr>Volunteer Protection Act</vt:lpstr>
      <vt:lpstr>Out of Scope Main Points</vt:lpstr>
      <vt:lpstr>Out of Scope Main Points (cont)</vt:lpstr>
      <vt:lpstr>Next Steps</vt:lpstr>
      <vt:lpstr>Practice Lab</vt:lpstr>
      <vt:lpstr>Login links</vt:lpstr>
      <vt:lpstr>Taking the Test When We’re Done</vt:lpstr>
      <vt:lpstr>Training Timetable for New Volunteers</vt:lpstr>
      <vt:lpstr>Other Updates (Meredith)</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2019-11-25T02:10:59Z</dcterms:created>
  <dcterms:modified xsi:type="dcterms:W3CDTF">2022-12-10T17:24:43Z</dcterms:modified>
</cp:coreProperties>
</file>