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45"/>
  </p:notesMasterIdLst>
  <p:handoutMasterIdLst>
    <p:handoutMasterId r:id="rId46"/>
  </p:handoutMasterIdLst>
  <p:sldIdLst>
    <p:sldId id="469" r:id="rId2"/>
    <p:sldId id="556" r:id="rId3"/>
    <p:sldId id="257" r:id="rId4"/>
    <p:sldId id="264" r:id="rId5"/>
    <p:sldId id="397" r:id="rId6"/>
    <p:sldId id="522" r:id="rId7"/>
    <p:sldId id="557" r:id="rId8"/>
    <p:sldId id="558" r:id="rId9"/>
    <p:sldId id="559" r:id="rId10"/>
    <p:sldId id="472" r:id="rId11"/>
    <p:sldId id="265" r:id="rId12"/>
    <p:sldId id="307" r:id="rId13"/>
    <p:sldId id="499" r:id="rId14"/>
    <p:sldId id="590" r:id="rId15"/>
    <p:sldId id="591" r:id="rId16"/>
    <p:sldId id="497" r:id="rId17"/>
    <p:sldId id="592" r:id="rId18"/>
    <p:sldId id="593" r:id="rId19"/>
    <p:sldId id="599" r:id="rId20"/>
    <p:sldId id="560" r:id="rId21"/>
    <p:sldId id="500" r:id="rId22"/>
    <p:sldId id="594" r:id="rId23"/>
    <p:sldId id="595" r:id="rId24"/>
    <p:sldId id="502" r:id="rId25"/>
    <p:sldId id="596" r:id="rId26"/>
    <p:sldId id="598" r:id="rId27"/>
    <p:sldId id="561" r:id="rId28"/>
    <p:sldId id="361" r:id="rId29"/>
    <p:sldId id="563" r:id="rId30"/>
    <p:sldId id="504" r:id="rId31"/>
    <p:sldId id="597" r:id="rId32"/>
    <p:sldId id="573" r:id="rId33"/>
    <p:sldId id="603" r:id="rId34"/>
    <p:sldId id="300" r:id="rId35"/>
    <p:sldId id="554" r:id="rId36"/>
    <p:sldId id="545" r:id="rId37"/>
    <p:sldId id="318" r:id="rId38"/>
    <p:sldId id="589" r:id="rId39"/>
    <p:sldId id="465" r:id="rId40"/>
    <p:sldId id="600" r:id="rId41"/>
    <p:sldId id="604" r:id="rId42"/>
    <p:sldId id="602" r:id="rId43"/>
    <p:sldId id="601" r:id="rId4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39ED0"/>
    <a:srgbClr val="EA7200"/>
    <a:srgbClr val="005191"/>
    <a:srgbClr val="F57814"/>
    <a:srgbClr val="FBB43E"/>
    <a:srgbClr val="FFB351"/>
    <a:srgbClr val="649B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53" autoAdjust="0"/>
    <p:restoredTop sz="94681"/>
  </p:normalViewPr>
  <p:slideViewPr>
    <p:cSldViewPr snapToGrid="0" snapToObjects="1">
      <p:cViewPr varScale="1">
        <p:scale>
          <a:sx n="62" d="100"/>
          <a:sy n="62" d="100"/>
        </p:scale>
        <p:origin x="1420" y="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8E10100-14E3-D647-84FF-F8CB4A92EEE3}" type="datetimeFigureOut">
              <a:rPr lang="en-US" smtClean="0"/>
              <a:pPr/>
              <a:t>12/16/2022</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27404484-2D14-8147-A2DC-EBF549FB1979}" type="slidenum">
              <a:rPr lang="en-US" smtClean="0"/>
              <a:pPr/>
              <a:t>‹#›</a:t>
            </a:fld>
            <a:endParaRPr lang="en-US"/>
          </a:p>
        </p:txBody>
      </p:sp>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6DBCEA2A-B16D-F446-9BF6-799BE5083711}" type="datetimeFigureOut">
              <a:rPr lang="en-US" smtClean="0"/>
              <a:pPr/>
              <a:t>12/16/2022</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7AC2BE64-911F-3D4B-A781-15E4A6542559}" type="slidenum">
              <a:rPr lang="en-US" smtClean="0"/>
              <a:pPr/>
              <a:t>‹#›</a:t>
            </a:fld>
            <a:endParaRPr lang="en-US"/>
          </a:p>
        </p:txBody>
      </p:sp>
    </p:spTree>
    <p:extLst>
      <p:ext uri="{BB962C8B-B14F-4D97-AF65-F5344CB8AC3E}">
        <p14:creationId xmlns:p14="http://schemas.microsoft.com/office/powerpoint/2010/main" val="1725827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2BE64-911F-3D4B-A781-15E4A6542559}" type="slidenum">
              <a:rPr lang="en-US" smtClean="0"/>
              <a:pPr/>
              <a:t>1</a:t>
            </a:fld>
            <a:endParaRPr lang="en-US"/>
          </a:p>
        </p:txBody>
      </p:sp>
    </p:spTree>
    <p:extLst>
      <p:ext uri="{BB962C8B-B14F-4D97-AF65-F5344CB8AC3E}">
        <p14:creationId xmlns:p14="http://schemas.microsoft.com/office/powerpoint/2010/main" val="179692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24</a:t>
            </a:fld>
            <a:endParaRPr lang="en-US"/>
          </a:p>
        </p:txBody>
      </p:sp>
    </p:spTree>
    <p:extLst>
      <p:ext uri="{BB962C8B-B14F-4D97-AF65-F5344CB8AC3E}">
        <p14:creationId xmlns:p14="http://schemas.microsoft.com/office/powerpoint/2010/main" val="302778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25</a:t>
            </a:fld>
            <a:endParaRPr lang="en-US"/>
          </a:p>
        </p:txBody>
      </p:sp>
    </p:spTree>
    <p:extLst>
      <p:ext uri="{BB962C8B-B14F-4D97-AF65-F5344CB8AC3E}">
        <p14:creationId xmlns:p14="http://schemas.microsoft.com/office/powerpoint/2010/main" val="1017096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2</a:t>
            </a:fld>
            <a:endParaRPr lang="en-US"/>
          </a:p>
        </p:txBody>
      </p:sp>
    </p:spTree>
    <p:extLst>
      <p:ext uri="{BB962C8B-B14F-4D97-AF65-F5344CB8AC3E}">
        <p14:creationId xmlns:p14="http://schemas.microsoft.com/office/powerpoint/2010/main" val="2701300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2BE64-911F-3D4B-A781-15E4A6542559}" type="slidenum">
              <a:rPr lang="en-US" smtClean="0"/>
              <a:pPr/>
              <a:t>3</a:t>
            </a:fld>
            <a:endParaRPr lang="en-US"/>
          </a:p>
        </p:txBody>
      </p:sp>
    </p:spTree>
    <p:extLst>
      <p:ext uri="{BB962C8B-B14F-4D97-AF65-F5344CB8AC3E}">
        <p14:creationId xmlns:p14="http://schemas.microsoft.com/office/powerpoint/2010/main" val="1642542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13</a:t>
            </a:fld>
            <a:endParaRPr lang="en-US"/>
          </a:p>
        </p:txBody>
      </p:sp>
    </p:spTree>
    <p:extLst>
      <p:ext uri="{BB962C8B-B14F-4D97-AF65-F5344CB8AC3E}">
        <p14:creationId xmlns:p14="http://schemas.microsoft.com/office/powerpoint/2010/main" val="147262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14</a:t>
            </a:fld>
            <a:endParaRPr lang="en-US"/>
          </a:p>
        </p:txBody>
      </p:sp>
    </p:spTree>
    <p:extLst>
      <p:ext uri="{BB962C8B-B14F-4D97-AF65-F5344CB8AC3E}">
        <p14:creationId xmlns:p14="http://schemas.microsoft.com/office/powerpoint/2010/main" val="3753932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15</a:t>
            </a:fld>
            <a:endParaRPr lang="en-US"/>
          </a:p>
        </p:txBody>
      </p:sp>
    </p:spTree>
    <p:extLst>
      <p:ext uri="{BB962C8B-B14F-4D97-AF65-F5344CB8AC3E}">
        <p14:creationId xmlns:p14="http://schemas.microsoft.com/office/powerpoint/2010/main" val="3445940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16</a:t>
            </a:fld>
            <a:endParaRPr lang="en-US"/>
          </a:p>
        </p:txBody>
      </p:sp>
    </p:spTree>
    <p:extLst>
      <p:ext uri="{BB962C8B-B14F-4D97-AF65-F5344CB8AC3E}">
        <p14:creationId xmlns:p14="http://schemas.microsoft.com/office/powerpoint/2010/main" val="341574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17</a:t>
            </a:fld>
            <a:endParaRPr lang="en-US"/>
          </a:p>
        </p:txBody>
      </p:sp>
    </p:spTree>
    <p:extLst>
      <p:ext uri="{BB962C8B-B14F-4D97-AF65-F5344CB8AC3E}">
        <p14:creationId xmlns:p14="http://schemas.microsoft.com/office/powerpoint/2010/main" val="2447650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article clarifies information provided on page 10 of IRS Publication 5307, Tax Reform Basics for Individuals and Families for the repeal of deduction for alimony payments under the Tax Cuts &amp; Jobs Act of 2017.</a:t>
            </a:r>
          </a:p>
          <a:p>
            <a:endParaRPr lang="en-US" dirty="0"/>
          </a:p>
          <a:p>
            <a:r>
              <a:rPr lang="en-US" dirty="0"/>
              <a:t>Alimony or separation payments paid to a spouse or former spouse under a divorce or separation agreement, such as a divorce decree, a separate maintenance decree, or a written separation agreement, may be alimony for federal tax purposes.  Alimony or separation payments are deductible if the taxpayer is the payer spouse.  Receiving spouses must include the alimony or separation payments in their income.</a:t>
            </a:r>
          </a:p>
          <a:p>
            <a:endParaRPr lang="en-US" dirty="0"/>
          </a:p>
          <a:p>
            <a:r>
              <a:rPr lang="en-US" dirty="0"/>
              <a:t>Beginning Jan. 1, 2019, alimony or separate maintenance payments are not deductible from the income of the payer spouse, or includable in the income of the receiving spouse, if made under a divorce or separation agreement executed after Dec. 31, 2018. </a:t>
            </a:r>
          </a:p>
          <a:p>
            <a:endParaRPr lang="en-US" dirty="0"/>
          </a:p>
          <a:p>
            <a:r>
              <a:rPr lang="en-US" dirty="0"/>
              <a:t>This also applies to a divorce or separation agreement executed on or before Dec. 31, 2018, and modified after December 31, 2018, as long as the modification:</a:t>
            </a:r>
          </a:p>
          <a:p>
            <a:endParaRPr lang="en-US" dirty="0"/>
          </a:p>
          <a:p>
            <a:r>
              <a:rPr lang="en-US" dirty="0"/>
              <a:t>    changes the terms of the alimony or separate maintenance payments; and</a:t>
            </a:r>
          </a:p>
          <a:p>
            <a:r>
              <a:rPr lang="en-US" dirty="0"/>
              <a:t>    states that the alimony or separate maintenance payments are not deductible by the payer spouse or includable in the income of the receiving spouse.</a:t>
            </a:r>
          </a:p>
          <a:p>
            <a:endParaRPr lang="en-US" dirty="0"/>
          </a:p>
          <a:p>
            <a:r>
              <a:rPr lang="en-US" dirty="0"/>
              <a:t>On the other hand, generally alimony or separate maintenance payments are deductible from the income of the payer spouse and includable in the income of the receiving spouse, if made under a divorce or separation agreement executed on or before Dec. 31, 2018, even if the agreement was modified after December 31, 2018, so long as the modification is not one described in the preceding paragraph.</a:t>
            </a:r>
          </a:p>
        </p:txBody>
      </p:sp>
      <p:sp>
        <p:nvSpPr>
          <p:cNvPr id="4" name="Slide Number Placeholder 3"/>
          <p:cNvSpPr>
            <a:spLocks noGrp="1"/>
          </p:cNvSpPr>
          <p:nvPr>
            <p:ph type="sldNum" sz="quarter" idx="5"/>
          </p:nvPr>
        </p:nvSpPr>
        <p:spPr/>
        <p:txBody>
          <a:bodyPr/>
          <a:lstStyle/>
          <a:p>
            <a:fld id="{7AC2BE64-911F-3D4B-A781-15E4A6542559}" type="slidenum">
              <a:rPr lang="en-US" smtClean="0"/>
              <a:pPr/>
              <a:t>18</a:t>
            </a:fld>
            <a:endParaRPr lang="en-US"/>
          </a:p>
        </p:txBody>
      </p:sp>
    </p:spTree>
    <p:extLst>
      <p:ext uri="{BB962C8B-B14F-4D97-AF65-F5344CB8AC3E}">
        <p14:creationId xmlns:p14="http://schemas.microsoft.com/office/powerpoint/2010/main" val="5495686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08000" y="5353776"/>
            <a:ext cx="6784412" cy="610323"/>
          </a:xfrm>
        </p:spPr>
        <p:txBody>
          <a:bodyPr>
            <a:normAutofit/>
          </a:bodyPr>
          <a:lstStyle>
            <a:lvl1pPr marL="0" indent="0" algn="l">
              <a:buNone/>
              <a:defRPr sz="3600" b="1">
                <a:solidFill>
                  <a:srgbClr val="00519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Title of presentation</a:t>
            </a:r>
          </a:p>
        </p:txBody>
      </p:sp>
      <p:sp>
        <p:nvSpPr>
          <p:cNvPr id="21" name="Text Placeholder 20"/>
          <p:cNvSpPr>
            <a:spLocks noGrp="1"/>
          </p:cNvSpPr>
          <p:nvPr>
            <p:ph type="body" sz="quarter" idx="11"/>
          </p:nvPr>
        </p:nvSpPr>
        <p:spPr>
          <a:xfrm>
            <a:off x="508461" y="6052999"/>
            <a:ext cx="6783880" cy="489675"/>
          </a:xfrm>
        </p:spPr>
        <p:txBody>
          <a:bodyPr>
            <a:normAutofit/>
          </a:bodyPr>
          <a:lstStyle>
            <a:lvl1pPr marL="0" indent="0">
              <a:buNone/>
              <a:defRPr sz="1800">
                <a:solidFill>
                  <a:srgbClr val="539ED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pic>
        <p:nvPicPr>
          <p:cNvPr id="17" name="Picture 16"/>
          <p:cNvPicPr>
            <a:picLocks noChangeAspect="1"/>
          </p:cNvPicPr>
          <p:nvPr userDrawn="1"/>
        </p:nvPicPr>
        <p:blipFill>
          <a:blip r:embed="rId2"/>
          <a:stretch>
            <a:fillRect/>
          </a:stretch>
        </p:blipFill>
        <p:spPr>
          <a:xfrm>
            <a:off x="7620000" y="5638800"/>
            <a:ext cx="1243052" cy="896075"/>
          </a:xfrm>
          <a:prstGeom prst="rect">
            <a:avLst/>
          </a:prstGeom>
        </p:spPr>
      </p:pic>
      <p:sp>
        <p:nvSpPr>
          <p:cNvPr id="10" name="Picture Placeholder 18"/>
          <p:cNvSpPr>
            <a:spLocks noGrp="1"/>
          </p:cNvSpPr>
          <p:nvPr>
            <p:ph type="pic" sz="quarter" idx="10"/>
          </p:nvPr>
        </p:nvSpPr>
        <p:spPr>
          <a:xfrm>
            <a:off x="0" y="0"/>
            <a:ext cx="9144000" cy="4919133"/>
          </a:xfrm>
          <a:solidFill>
            <a:schemeClr val="tx2">
              <a:lumMod val="20000"/>
              <a:lumOff val="80000"/>
            </a:schemeClr>
          </a:solidFill>
        </p:spPr>
        <p:txBody>
          <a:bodyPr anchor="ct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rot="5400000">
            <a:off x="-1371600" y="1371600"/>
            <a:ext cx="6857999" cy="4114800"/>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5" name="Content Placeholder 3"/>
          <p:cNvSpPr>
            <a:spLocks noGrp="1"/>
          </p:cNvSpPr>
          <p:nvPr>
            <p:ph sz="half" idx="2"/>
          </p:nvPr>
        </p:nvSpPr>
        <p:spPr>
          <a:xfrm>
            <a:off x="4349750" y="1371601"/>
            <a:ext cx="4479924" cy="4572000"/>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hasCustomPrompt="1"/>
          </p:nvPr>
        </p:nvSpPr>
        <p:spPr>
          <a:xfrm>
            <a:off x="4349749" y="493136"/>
            <a:ext cx="4479925" cy="666798"/>
          </a:xfrm>
        </p:spPr>
        <p:txBody>
          <a:bodyPr anchor="t"/>
          <a:lstStyle>
            <a:lvl1pPr>
              <a:defRPr>
                <a:solidFill>
                  <a:srgbClr val="005191"/>
                </a:solidFill>
              </a:defRPr>
            </a:lvl1pPr>
          </a:lstStyle>
          <a:p>
            <a:r>
              <a:rPr lang="en-US" dirty="0"/>
              <a:t>Title</a:t>
            </a:r>
          </a:p>
        </p:txBody>
      </p:sp>
      <p:cxnSp>
        <p:nvCxnSpPr>
          <p:cNvPr id="7" name="Straight Connector 6"/>
          <p:cNvCxnSpPr/>
          <p:nvPr userDrawn="1"/>
        </p:nvCxnSpPr>
        <p:spPr>
          <a:xfrm>
            <a:off x="4349750" y="1159933"/>
            <a:ext cx="4403725"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989863"/>
            <a:ext cx="8166100" cy="4054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3" name="Title 1"/>
          <p:cNvSpPr>
            <a:spLocks noGrp="1"/>
          </p:cNvSpPr>
          <p:nvPr>
            <p:ph type="title"/>
          </p:nvPr>
        </p:nvSpPr>
        <p:spPr>
          <a:xfrm>
            <a:off x="349249" y="493136"/>
            <a:ext cx="8404226" cy="717596"/>
          </a:xfrm>
        </p:spPr>
        <p:txBody>
          <a:bodyPr anchor="t"/>
          <a:lstStyle>
            <a:lvl1pPr>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flipV="1">
            <a:off x="349249" y="1210731"/>
            <a:ext cx="8404226"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1" name="Content Placeholder 2"/>
          <p:cNvSpPr>
            <a:spLocks noGrp="1"/>
          </p:cNvSpPr>
          <p:nvPr>
            <p:ph sz="half" idx="1"/>
          </p:nvPr>
        </p:nvSpPr>
        <p:spPr>
          <a:xfrm>
            <a:off x="361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half" idx="2"/>
          </p:nvPr>
        </p:nvSpPr>
        <p:spPr>
          <a:xfrm>
            <a:off x="4362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25"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7" name="Straight Connector 26"/>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50" y="1955800"/>
            <a:ext cx="8153400" cy="3492500"/>
          </a:xfrm>
          <a:solidFill>
            <a:schemeClr val="bg2"/>
          </a:solidFill>
        </p:spPr>
        <p:txBody>
          <a:bodyPr anchor="ctr"/>
          <a:lstStyle>
            <a:lvl1pPr algn="ctr">
              <a:defRPr/>
            </a:lvl1pPr>
          </a:lstStyle>
          <a:p>
            <a:r>
              <a:rPr lang="en-US"/>
              <a:t>Click icon to add chart</a:t>
            </a:r>
          </a:p>
        </p:txBody>
      </p:sp>
      <p:sp>
        <p:nvSpPr>
          <p:cNvPr id="14"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61950" y="493136"/>
            <a:ext cx="8391525" cy="717596"/>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flipV="1">
            <a:off x="361950" y="1210731"/>
            <a:ext cx="8391525" cy="1"/>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1" name="Picture Placeholder 18"/>
          <p:cNvSpPr>
            <a:spLocks noGrp="1"/>
          </p:cNvSpPr>
          <p:nvPr>
            <p:ph type="pic" sz="quarter" idx="10"/>
          </p:nvPr>
        </p:nvSpPr>
        <p:spPr>
          <a:xfrm>
            <a:off x="0" y="0"/>
            <a:ext cx="9144000" cy="2788375"/>
          </a:xfrm>
          <a:solidFill>
            <a:schemeClr val="tx2">
              <a:lumMod val="20000"/>
              <a:lumOff val="80000"/>
            </a:schemeClr>
          </a:solidFill>
        </p:spPr>
        <p:txBody>
          <a:bodyPr anchor="ctr"/>
          <a:lstStyle>
            <a:lvl1pPr algn="ctr">
              <a:defRPr/>
            </a:lvl1pPr>
          </a:lstStyle>
          <a:p>
            <a:r>
              <a:rPr lang="en-US"/>
              <a:t>Click icon to add picture</a:t>
            </a:r>
            <a:endParaRPr lang="en-US" dirty="0"/>
          </a:p>
        </p:txBody>
      </p:sp>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rgbClr val="539ED0"/>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5" name="Picture 4"/>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422401"/>
            <a:ext cx="8480426" cy="4622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7" name="Straight Connector 16"/>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49250" y="3340101"/>
            <a:ext cx="8166100" cy="2571025"/>
          </a:xfrm>
        </p:spPr>
        <p:txBody>
          <a:bodyPr anchor="ctr">
            <a:normAutofit/>
          </a:bodyPr>
          <a:lstStyle>
            <a:lvl1pPr marL="0" indent="0" algn="ctr">
              <a:buNone/>
              <a:defRPr sz="3600" b="1" i="0">
                <a:solidFill>
                  <a:schemeClr val="accent1"/>
                </a:solidFill>
              </a:defRPr>
            </a:lvl1pPr>
            <a:lvl2pPr algn="ctr">
              <a:defRPr i="1">
                <a:solidFill>
                  <a:schemeClr val="accent1"/>
                </a:solidFill>
              </a:defRPr>
            </a:lvl2pPr>
            <a:lvl3pPr algn="ctr">
              <a:defRPr i="1">
                <a:solidFill>
                  <a:schemeClr val="accent1"/>
                </a:solidFill>
              </a:defRPr>
            </a:lvl3pPr>
            <a:lvl4pPr algn="ctr">
              <a:defRPr i="1">
                <a:solidFill>
                  <a:schemeClr val="accent1"/>
                </a:solidFill>
              </a:defRPr>
            </a:lvl4pPr>
            <a:lvl5pPr algn="ctr">
              <a:defRPr i="1">
                <a:solidFill>
                  <a:schemeClr val="accent1"/>
                </a:solidFill>
              </a:defRPr>
            </a:lvl5pPr>
          </a:lstStyle>
          <a:p>
            <a:pPr lvl="0"/>
            <a:r>
              <a:rPr lang="en-US" dirty="0"/>
              <a:t>“Click to edit Master text styles”</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pic>
        <p:nvPicPr>
          <p:cNvPr id="9" name="Picture 8"/>
          <p:cNvPicPr>
            <a:picLocks noChangeAspect="1"/>
          </p:cNvPicPr>
          <p:nvPr userDrawn="1"/>
        </p:nvPicPr>
        <p:blipFill rotWithShape="1">
          <a:blip r:embed="rId2">
            <a:alphaModFix amt="71000"/>
            <a:extLst>
              <a:ext uri="{28A0092B-C50C-407E-A947-70E740481C1C}">
                <a14:useLocalDpi xmlns:a14="http://schemas.microsoft.com/office/drawing/2010/main" val="0"/>
              </a:ext>
            </a:extLst>
          </a:blip>
          <a:srcRect r="-1221"/>
          <a:stretch/>
        </p:blipFill>
        <p:spPr>
          <a:xfrm>
            <a:off x="-104775" y="509089"/>
            <a:ext cx="9686925" cy="2962244"/>
          </a:xfrm>
          <a:prstGeom prst="rect">
            <a:avLst/>
          </a:prstGeom>
        </p:spPr>
      </p:pic>
      <p:pic>
        <p:nvPicPr>
          <p:cNvPr id="5" name="Picture 4"/>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sp>
        <p:nvSpPr>
          <p:cNvPr id="2" name="Title 1"/>
          <p:cNvSpPr>
            <a:spLocks noGrp="1"/>
          </p:cNvSpPr>
          <p:nvPr>
            <p:ph type="title" hasCustomPrompt="1"/>
          </p:nvPr>
        </p:nvSpPr>
        <p:spPr>
          <a:xfrm>
            <a:off x="525916" y="2157549"/>
            <a:ext cx="8370434" cy="2337434"/>
          </a:xfrm>
        </p:spPr>
        <p:txBody>
          <a:bodyPr anchor="b">
            <a:normAutofit/>
          </a:bodyPr>
          <a:lstStyle>
            <a:lvl1pPr>
              <a:defRPr sz="4800" baseline="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043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1" name="Picture 10"/>
          <p:cNvPicPr>
            <a:picLocks noChangeAspect="1"/>
          </p:cNvPicPr>
          <p:nvPr userDrawn="1"/>
        </p:nvPicPr>
        <p:blipFill>
          <a:blip r:embed="rId3"/>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999890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89484"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89484"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rgbClr val="EA7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6090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6090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9050" y="-139700"/>
            <a:ext cx="9163050" cy="6121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25916" y="2157549"/>
            <a:ext cx="8379959" cy="2337434"/>
          </a:xfrm>
        </p:spPr>
        <p:txBody>
          <a:bodyPr anchor="b">
            <a:normAutofit/>
          </a:bodyPr>
          <a:lstStyle>
            <a:lvl1pPr>
              <a:defRPr sz="4800">
                <a:solidFill>
                  <a:schemeClr val="bg1"/>
                </a:solidFill>
              </a:defRPr>
            </a:lvl1pPr>
          </a:lstStyle>
          <a:p>
            <a:r>
              <a:rPr lang="en-US" dirty="0"/>
              <a:t>Edit Master title style</a:t>
            </a:r>
          </a:p>
        </p:txBody>
      </p:sp>
      <p:sp>
        <p:nvSpPr>
          <p:cNvPr id="3" name="Text Placeholder 2"/>
          <p:cNvSpPr>
            <a:spLocks noGrp="1"/>
          </p:cNvSpPr>
          <p:nvPr>
            <p:ph type="body" idx="1"/>
          </p:nvPr>
        </p:nvSpPr>
        <p:spPr>
          <a:xfrm>
            <a:off x="525916" y="4494984"/>
            <a:ext cx="8379959"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2" name="Picture 11"/>
          <p:cNvPicPr>
            <a:picLocks noChangeAspect="1"/>
          </p:cNvPicPr>
          <p:nvPr userDrawn="1"/>
        </p:nvPicPr>
        <p:blipFill rotWithShape="1">
          <a:blip r:embed="rId2">
            <a:alphaModFix amt="6000"/>
            <a:extLst>
              <a:ext uri="{28A0092B-C50C-407E-A947-70E740481C1C}">
                <a14:useLocalDpi xmlns:a14="http://schemas.microsoft.com/office/drawing/2010/main" val="0"/>
              </a:ext>
            </a:extLst>
          </a:blip>
          <a:srcRect r="-1221"/>
          <a:stretch/>
        </p:blipFill>
        <p:spPr>
          <a:xfrm>
            <a:off x="-104775" y="509089"/>
            <a:ext cx="9686925" cy="2996111"/>
          </a:xfrm>
          <a:prstGeom prst="rect">
            <a:avLst/>
          </a:prstGeom>
        </p:spPr>
      </p:pic>
      <p:pic>
        <p:nvPicPr>
          <p:cNvPr id="6" name="Picture 5"/>
          <p:cNvPicPr>
            <a:picLocks noChangeAspect="1"/>
          </p:cNvPicPr>
          <p:nvPr userDrawn="1"/>
        </p:nvPicPr>
        <p:blipFill>
          <a:blip r:embed="rId3"/>
          <a:stretch>
            <a:fillRect/>
          </a:stretch>
        </p:blipFill>
        <p:spPr>
          <a:xfrm>
            <a:off x="7960608" y="6104467"/>
            <a:ext cx="902443" cy="65054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49" y="1388533"/>
            <a:ext cx="8480426" cy="4656115"/>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6" name="Title 1"/>
          <p:cNvSpPr>
            <a:spLocks noGrp="1"/>
          </p:cNvSpPr>
          <p:nvPr>
            <p:ph type="title"/>
          </p:nvPr>
        </p:nvSpPr>
        <p:spPr>
          <a:xfrm>
            <a:off x="349249" y="493136"/>
            <a:ext cx="8480426" cy="666798"/>
          </a:xfrm>
        </p:spPr>
        <p:txBody>
          <a:bodyPr anchor="t"/>
          <a:lstStyle>
            <a:lvl1pPr algn="l">
              <a:defRPr>
                <a:solidFill>
                  <a:srgbClr val="005191"/>
                </a:solidFill>
              </a:defRPr>
            </a:lvl1pPr>
          </a:lstStyle>
          <a:p>
            <a:r>
              <a:rPr lang="en-US"/>
              <a:t>Click to edit Master title style</a:t>
            </a:r>
            <a:endParaRPr lang="en-US" dirty="0"/>
          </a:p>
        </p:txBody>
      </p:sp>
      <p:cxnSp>
        <p:nvCxnSpPr>
          <p:cNvPr id="18" name="Straight Connector 17"/>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extLst>
      <p:ext uri="{BB962C8B-B14F-4D97-AF65-F5344CB8AC3E}">
        <p14:creationId xmlns:p14="http://schemas.microsoft.com/office/powerpoint/2010/main" val="21395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349249"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3"/>
          <p:cNvSpPr>
            <a:spLocks noGrp="1"/>
          </p:cNvSpPr>
          <p:nvPr>
            <p:ph sz="half" idx="2"/>
          </p:nvPr>
        </p:nvSpPr>
        <p:spPr>
          <a:xfrm>
            <a:off x="4349750" y="1371600"/>
            <a:ext cx="3886200" cy="4805363"/>
          </a:xfrm>
        </p:spPr>
        <p:txBody>
          <a:bodyPr/>
          <a:lstStyle>
            <a:lvl1pPr>
              <a:defRPr b="1">
                <a:solidFill>
                  <a:srgbClr val="539ED0"/>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8"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1" name="Straight Connector 20"/>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50" y="1380067"/>
            <a:ext cx="8166100" cy="4664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5"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16" name="Straight Connector 15"/>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Chart Placeholder 2"/>
          <p:cNvSpPr>
            <a:spLocks noGrp="1"/>
          </p:cNvSpPr>
          <p:nvPr>
            <p:ph type="chart" sz="quarter" idx="14"/>
          </p:nvPr>
        </p:nvSpPr>
        <p:spPr>
          <a:xfrm>
            <a:off x="361949" y="1405467"/>
            <a:ext cx="8467725" cy="3492500"/>
          </a:xfrm>
          <a:solidFill>
            <a:schemeClr val="bg2"/>
          </a:solidFill>
        </p:spPr>
        <p:txBody>
          <a:bodyPr anchor="ctr"/>
          <a:lstStyle>
            <a:lvl1pPr algn="ctr">
              <a:defRPr/>
            </a:lvl1pPr>
          </a:lstStyle>
          <a:p>
            <a:r>
              <a:rPr lang="en-US"/>
              <a:t>Click icon to add chart</a:t>
            </a:r>
          </a:p>
        </p:txBody>
      </p:sp>
      <p:sp>
        <p:nvSpPr>
          <p:cNvPr id="13" name="Slide Number Placeholder 3"/>
          <p:cNvSpPr>
            <a:spLocks noGrp="1"/>
          </p:cNvSpPr>
          <p:nvPr>
            <p:ph type="sldNum" sz="quarter" idx="4"/>
          </p:nvPr>
        </p:nvSpPr>
        <p:spPr>
          <a:xfrm>
            <a:off x="349249"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
        <p:nvSpPr>
          <p:cNvPr id="19" name="Title 1"/>
          <p:cNvSpPr>
            <a:spLocks noGrp="1"/>
          </p:cNvSpPr>
          <p:nvPr>
            <p:ph type="title"/>
          </p:nvPr>
        </p:nvSpPr>
        <p:spPr>
          <a:xfrm>
            <a:off x="349249" y="493136"/>
            <a:ext cx="8480426" cy="666798"/>
          </a:xfrm>
        </p:spPr>
        <p:txBody>
          <a:bodyPr anchor="t"/>
          <a:lstStyle>
            <a:lvl1pPr>
              <a:defRPr>
                <a:solidFill>
                  <a:srgbClr val="005191"/>
                </a:solidFill>
              </a:defRPr>
            </a:lvl1pPr>
          </a:lstStyle>
          <a:p>
            <a:r>
              <a:rPr lang="en-US"/>
              <a:t>Click to edit Master title style</a:t>
            </a:r>
            <a:endParaRPr lang="en-US" dirty="0"/>
          </a:p>
        </p:txBody>
      </p:sp>
      <p:cxnSp>
        <p:nvCxnSpPr>
          <p:cNvPr id="20" name="Straight Connector 19"/>
          <p:cNvCxnSpPr/>
          <p:nvPr userDrawn="1"/>
        </p:nvCxnSpPr>
        <p:spPr>
          <a:xfrm>
            <a:off x="465667" y="1159933"/>
            <a:ext cx="8287808" cy="0"/>
          </a:xfrm>
          <a:prstGeom prst="line">
            <a:avLst/>
          </a:prstGeom>
          <a:ln>
            <a:solidFill>
              <a:srgbClr val="00519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a:spLocks noGrp="1"/>
          </p:cNvSpPr>
          <p:nvPr>
            <p:ph idx="1"/>
          </p:nvPr>
        </p:nvSpPr>
        <p:spPr>
          <a:xfrm>
            <a:off x="361949" y="5054601"/>
            <a:ext cx="8467725" cy="1023915"/>
          </a:xfrm>
        </p:spPr>
        <p:txBody>
          <a:bodyPr/>
          <a:lstStyle/>
          <a:p>
            <a:pPr lvl="0"/>
            <a:r>
              <a:rPr lang="en-US"/>
              <a:t>Click to edit Master text styles</a:t>
            </a:r>
          </a:p>
          <a:p>
            <a:pPr lvl="1"/>
            <a:r>
              <a:rPr lang="en-US"/>
              <a:t>Second level</a:t>
            </a:r>
          </a:p>
        </p:txBody>
      </p:sp>
      <p:pic>
        <p:nvPicPr>
          <p:cNvPr id="7" name="Picture 6"/>
          <p:cNvPicPr>
            <a:picLocks noChangeAspect="1"/>
          </p:cNvPicPr>
          <p:nvPr userDrawn="1"/>
        </p:nvPicPr>
        <p:blipFill>
          <a:blip r:embed="rId2"/>
          <a:stretch>
            <a:fillRect/>
          </a:stretch>
        </p:blipFill>
        <p:spPr>
          <a:xfrm>
            <a:off x="7960608" y="6104467"/>
            <a:ext cx="902443" cy="65054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650874"/>
          </a:xfrm>
          <a:prstGeom prst="rect">
            <a:avLst/>
          </a:prstGeom>
        </p:spPr>
        <p:txBody>
          <a:bodyPr vert="horz" lIns="91440" tIns="45720" rIns="91440" bIns="45720" rtlCol="0" anchor="t">
            <a:normAutofit/>
          </a:bodyPr>
          <a:lstStyle/>
          <a:p>
            <a:r>
              <a:rPr lang="en-US" dirty="0"/>
              <a:t>Edit Master Title</a:t>
            </a:r>
          </a:p>
        </p:txBody>
      </p:sp>
      <p:sp>
        <p:nvSpPr>
          <p:cNvPr id="3" name="Text Placeholder 2"/>
          <p:cNvSpPr>
            <a:spLocks noGrp="1"/>
          </p:cNvSpPr>
          <p:nvPr>
            <p:ph type="body" idx="1"/>
          </p:nvPr>
        </p:nvSpPr>
        <p:spPr>
          <a:xfrm>
            <a:off x="628650" y="1236134"/>
            <a:ext cx="7886700" cy="46442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69291-A384-1346-A27A-D0A1C91B6C32}" type="slidenum">
              <a:rPr lang="en-US" smtClean="0"/>
              <a:pPr/>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9" r:id="rId3"/>
    <p:sldLayoutId id="2147483668" r:id="rId4"/>
    <p:sldLayoutId id="2147483670" r:id="rId5"/>
    <p:sldLayoutId id="2147483650" r:id="rId6"/>
    <p:sldLayoutId id="2147483661" r:id="rId7"/>
    <p:sldLayoutId id="2147483662" r:id="rId8"/>
    <p:sldLayoutId id="2147483667" r:id="rId9"/>
    <p:sldLayoutId id="2147483665" r:id="rId10"/>
    <p:sldLayoutId id="2147483673" r:id="rId11"/>
    <p:sldLayoutId id="2147483660" r:id="rId12"/>
    <p:sldLayoutId id="2147483663" r:id="rId13"/>
    <p:sldLayoutId id="2147483666" r:id="rId14"/>
    <p:sldLayoutId id="2147483664" r:id="rId15"/>
    <p:sldLayoutId id="2147483672" r:id="rId16"/>
    <p:sldLayoutId id="2147483671" r:id="rId17"/>
  </p:sldLayoutIdLst>
  <p:hf hdr="0" ftr="0" dt="0"/>
  <p:txStyles>
    <p:titleStyle>
      <a:lvl1pPr algn="l" defTabSz="914400" rtl="0" eaLnBrk="1" latinLnBrk="0" hangingPunct="1">
        <a:lnSpc>
          <a:spcPct val="90000"/>
        </a:lnSpc>
        <a:spcBef>
          <a:spcPct val="0"/>
        </a:spcBef>
        <a:buNone/>
        <a:defRPr sz="4400" b="1" i="0" kern="1200">
          <a:solidFill>
            <a:srgbClr val="00519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slide" Target="slide4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4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43.xm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slide" Target="slide42.xml"/><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https://www.linklearncertification.com/d/" TargetMode="External"/><Relationship Id="rId2" Type="http://schemas.openxmlformats.org/officeDocument/2006/relationships/hyperlink" Target="https://vita.taxslayerpro.com/"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hyperlink" Target="mailto:meredith.hershner@uweci.org"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slide" Target="slide21.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slide" Target="slide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linklearncertification.com/d/"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irs.gov/pub/irs-pdf/p4491.pdf" TargetMode="External"/><Relationship Id="rId2" Type="http://schemas.openxmlformats.org/officeDocument/2006/relationships/hyperlink" Target="https://www.irs.gov/pub/irs-pdf/p4012.pdf" TargetMode="External"/><Relationship Id="rId1" Type="http://schemas.openxmlformats.org/officeDocument/2006/relationships/slideLayout" Target="../slideLayouts/slideLayout6.xml"/><Relationship Id="rId4" Type="http://schemas.openxmlformats.org/officeDocument/2006/relationships/hyperlink" Target="https://www.irs.gov/pub/irs-pdf/p17.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p:cNvSpPr>
            <a:spLocks noGrp="1"/>
          </p:cNvSpPr>
          <p:nvPr>
            <p:ph type="subTitle" idx="1"/>
          </p:nvPr>
        </p:nvSpPr>
        <p:spPr>
          <a:xfrm>
            <a:off x="264313" y="5353776"/>
            <a:ext cx="7377704" cy="610323"/>
          </a:xfrm>
        </p:spPr>
        <p:txBody>
          <a:bodyPr>
            <a:normAutofit fontScale="92500"/>
          </a:bodyPr>
          <a:lstStyle/>
          <a:p>
            <a:r>
              <a:rPr lang="en-US" dirty="0"/>
              <a:t>Tax Preparer Training – Session 3</a:t>
            </a:r>
          </a:p>
        </p:txBody>
      </p:sp>
      <p:sp>
        <p:nvSpPr>
          <p:cNvPr id="10" name="Text Placeholder 9"/>
          <p:cNvSpPr>
            <a:spLocks noGrp="1"/>
          </p:cNvSpPr>
          <p:nvPr>
            <p:ph type="body" sz="quarter" idx="11"/>
          </p:nvPr>
        </p:nvSpPr>
        <p:spPr>
          <a:xfrm>
            <a:off x="458586" y="6052999"/>
            <a:ext cx="6783880" cy="489675"/>
          </a:xfrm>
        </p:spPr>
        <p:txBody>
          <a:bodyPr>
            <a:normAutofit/>
          </a:bodyPr>
          <a:lstStyle/>
          <a:p>
            <a:r>
              <a:rPr lang="en-US" dirty="0"/>
              <a:t>Tax Year 2022			Dec. 12,15,and 17, 2022 </a:t>
            </a:r>
          </a:p>
        </p:txBody>
      </p:sp>
      <p:pic>
        <p:nvPicPr>
          <p:cNvPr id="14" name="Picture Placeholder 13" descr="A picture containing traffic, sitting, lit, light&#10;&#10;Description automatically generated">
            <a:extLst>
              <a:ext uri="{FF2B5EF4-FFF2-40B4-BE49-F238E27FC236}">
                <a16:creationId xmlns:a16="http://schemas.microsoft.com/office/drawing/2014/main" id="{E6405B2E-2898-4DC6-A03E-AEC3A3D3998E}"/>
              </a:ext>
            </a:extLst>
          </p:cNvPr>
          <p:cNvPicPr>
            <a:picLocks noGrp="1" noChangeAspect="1"/>
          </p:cNvPicPr>
          <p:nvPr>
            <p:ph type="pic" sz="quarter" idx="10"/>
          </p:nvPr>
        </p:nvPicPr>
        <p:blipFill rotWithShape="1">
          <a:blip r:embed="rId3"/>
          <a:srcRect l="1035" t="-14360" r="1035" b="-16778"/>
          <a:stretch/>
        </p:blipFill>
        <p:spPr>
          <a:xfrm>
            <a:off x="0" y="0"/>
            <a:ext cx="9144000" cy="4919663"/>
          </a:xfrm>
        </p:spPr>
      </p:pic>
    </p:spTree>
    <p:extLst>
      <p:ext uri="{BB962C8B-B14F-4D97-AF65-F5344CB8AC3E}">
        <p14:creationId xmlns:p14="http://schemas.microsoft.com/office/powerpoint/2010/main" val="632303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Certification Tests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1467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7</a:t>
            </a:r>
          </a:p>
        </p:txBody>
      </p:sp>
      <p:sp>
        <p:nvSpPr>
          <p:cNvPr id="3" name="Text Placeholder 2"/>
          <p:cNvSpPr>
            <a:spLocks noGrp="1"/>
          </p:cNvSpPr>
          <p:nvPr>
            <p:ph type="body" idx="1"/>
          </p:nvPr>
        </p:nvSpPr>
        <p:spPr>
          <a:xfrm>
            <a:off x="525916" y="4494985"/>
            <a:ext cx="5811822" cy="854782"/>
          </a:xfrm>
        </p:spPr>
        <p:txBody>
          <a:bodyPr/>
          <a:lstStyle/>
          <a:p>
            <a:r>
              <a:rPr lang="en-US" dirty="0"/>
              <a:t>Robert and Emily Lincoln</a:t>
            </a:r>
          </a:p>
        </p:txBody>
      </p:sp>
    </p:spTree>
    <p:extLst>
      <p:ext uri="{BB962C8B-B14F-4D97-AF65-F5344CB8AC3E}">
        <p14:creationId xmlns:p14="http://schemas.microsoft.com/office/powerpoint/2010/main" val="497336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B88194-3242-E248-9EE2-7525F357514A}"/>
              </a:ext>
            </a:extLst>
          </p:cNvPr>
          <p:cNvPicPr>
            <a:picLocks noChangeAspect="1"/>
          </p:cNvPicPr>
          <p:nvPr/>
        </p:nvPicPr>
        <p:blipFill>
          <a:blip r:embed="rId2"/>
          <a:stretch>
            <a:fillRect/>
          </a:stretch>
        </p:blipFill>
        <p:spPr>
          <a:xfrm>
            <a:off x="927279" y="1225193"/>
            <a:ext cx="7223772" cy="4774281"/>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12</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7 Interview Notes</a:t>
            </a:r>
          </a:p>
        </p:txBody>
      </p:sp>
      <p:sp>
        <p:nvSpPr>
          <p:cNvPr id="5" name="Content Placeholder 1">
            <a:extLst>
              <a:ext uri="{FF2B5EF4-FFF2-40B4-BE49-F238E27FC236}">
                <a16:creationId xmlns:a16="http://schemas.microsoft.com/office/drawing/2014/main" id="{D7101C07-596E-43E6-8F5F-1AC5FC9BC25B}"/>
              </a:ext>
            </a:extLst>
          </p:cNvPr>
          <p:cNvSpPr txBox="1">
            <a:spLocks/>
          </p:cNvSpPr>
          <p:nvPr/>
        </p:nvSpPr>
        <p:spPr>
          <a:xfrm>
            <a:off x="709612" y="6126683"/>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74</a:t>
            </a:r>
          </a:p>
        </p:txBody>
      </p:sp>
      <p:sp>
        <p:nvSpPr>
          <p:cNvPr id="2" name="Rectangle 1">
            <a:hlinkClick r:id="rId3" action="ppaction://hlinksldjump"/>
            <a:extLst>
              <a:ext uri="{FF2B5EF4-FFF2-40B4-BE49-F238E27FC236}">
                <a16:creationId xmlns:a16="http://schemas.microsoft.com/office/drawing/2014/main" id="{318305ED-6FE8-8DF8-B49B-433AEDEAFD36}"/>
              </a:ext>
            </a:extLst>
          </p:cNvPr>
          <p:cNvSpPr/>
          <p:nvPr/>
        </p:nvSpPr>
        <p:spPr>
          <a:xfrm>
            <a:off x="927279" y="2084923"/>
            <a:ext cx="7059725" cy="667608"/>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0891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FB2D5-3552-910F-3046-2F5F3343602D}"/>
              </a:ext>
            </a:extLst>
          </p:cNvPr>
          <p:cNvPicPr>
            <a:picLocks noChangeAspect="1"/>
          </p:cNvPicPr>
          <p:nvPr/>
        </p:nvPicPr>
        <p:blipFill>
          <a:blip r:embed="rId3"/>
          <a:stretch>
            <a:fillRect/>
          </a:stretch>
        </p:blipFill>
        <p:spPr>
          <a:xfrm>
            <a:off x="349249" y="1231267"/>
            <a:ext cx="8090758" cy="4873319"/>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13</a:t>
            </a:fld>
            <a:endParaRPr lang="en-US"/>
          </a:p>
        </p:txBody>
      </p:sp>
      <p:sp>
        <p:nvSpPr>
          <p:cNvPr id="3" name="Title 2"/>
          <p:cNvSpPr>
            <a:spLocks noGrp="1"/>
          </p:cNvSpPr>
          <p:nvPr>
            <p:ph type="title"/>
          </p:nvPr>
        </p:nvSpPr>
        <p:spPr>
          <a:xfrm>
            <a:off x="349249" y="493136"/>
            <a:ext cx="8480426" cy="666798"/>
          </a:xfrm>
        </p:spPr>
        <p:txBody>
          <a:bodyPr anchor="t">
            <a:normAutofit/>
          </a:bodyPr>
          <a:lstStyle/>
          <a:p>
            <a:r>
              <a:rPr lang="en-US" sz="4100" dirty="0"/>
              <a:t>Adv. Scenario 7: Questions</a:t>
            </a:r>
          </a:p>
        </p:txBody>
      </p:sp>
      <p:sp>
        <p:nvSpPr>
          <p:cNvPr id="10" name="Rectangle 9">
            <a:extLst>
              <a:ext uri="{FF2B5EF4-FFF2-40B4-BE49-F238E27FC236}">
                <a16:creationId xmlns:a16="http://schemas.microsoft.com/office/drawing/2014/main" id="{75A6600C-C850-4784-BDC8-A894F7F3FA0C}"/>
              </a:ext>
            </a:extLst>
          </p:cNvPr>
          <p:cNvSpPr/>
          <p:nvPr/>
        </p:nvSpPr>
        <p:spPr>
          <a:xfrm>
            <a:off x="538516" y="2394705"/>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82A75ED-CD99-4C6E-BD5F-F43E854E291E}"/>
              </a:ext>
            </a:extLst>
          </p:cNvPr>
          <p:cNvSpPr/>
          <p:nvPr/>
        </p:nvSpPr>
        <p:spPr>
          <a:xfrm>
            <a:off x="595709" y="3912535"/>
            <a:ext cx="105877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hlinkClick r:id="rId4" action="ppaction://hlinksldjump"/>
            <a:extLst>
              <a:ext uri="{FF2B5EF4-FFF2-40B4-BE49-F238E27FC236}">
                <a16:creationId xmlns:a16="http://schemas.microsoft.com/office/drawing/2014/main" id="{DC8E6002-D3EC-436E-A7EA-2BC59BF78455}"/>
              </a:ext>
            </a:extLst>
          </p:cNvPr>
          <p:cNvSpPr txBox="1"/>
          <p:nvPr/>
        </p:nvSpPr>
        <p:spPr>
          <a:xfrm>
            <a:off x="3371849" y="1721881"/>
            <a:ext cx="4406989" cy="461665"/>
          </a:xfrm>
          <a:prstGeom prst="rect">
            <a:avLst/>
          </a:prstGeom>
          <a:noFill/>
        </p:spPr>
        <p:txBody>
          <a:bodyPr wrap="square" rtlCol="0">
            <a:spAutoFit/>
          </a:bodyPr>
          <a:lstStyle/>
          <a:p>
            <a:r>
              <a:rPr lang="en-US" sz="2400" b="1" dirty="0">
                <a:solidFill>
                  <a:srgbClr val="FF0000"/>
                </a:solidFill>
              </a:rPr>
              <a:t>D-39/40,  Instruction 1 on D-40</a:t>
            </a:r>
          </a:p>
        </p:txBody>
      </p:sp>
      <p:sp>
        <p:nvSpPr>
          <p:cNvPr id="17" name="TextBox 16">
            <a:extLst>
              <a:ext uri="{FF2B5EF4-FFF2-40B4-BE49-F238E27FC236}">
                <a16:creationId xmlns:a16="http://schemas.microsoft.com/office/drawing/2014/main" id="{1FF1281D-BBD0-4C93-9E73-417C2B678B86}"/>
              </a:ext>
            </a:extLst>
          </p:cNvPr>
          <p:cNvSpPr txBox="1"/>
          <p:nvPr/>
        </p:nvSpPr>
        <p:spPr>
          <a:xfrm>
            <a:off x="2640169" y="5178432"/>
            <a:ext cx="4984124" cy="461665"/>
          </a:xfrm>
          <a:prstGeom prst="rect">
            <a:avLst/>
          </a:prstGeom>
          <a:noFill/>
        </p:spPr>
        <p:txBody>
          <a:bodyPr wrap="square" rtlCol="0">
            <a:spAutoFit/>
          </a:bodyPr>
          <a:lstStyle/>
          <a:p>
            <a:r>
              <a:rPr lang="en-US" sz="2400" b="1" dirty="0">
                <a:solidFill>
                  <a:srgbClr val="FF0000"/>
                </a:solidFill>
              </a:rPr>
              <a:t>D-56, topics 1,2,5; also Sched 1 list</a:t>
            </a:r>
          </a:p>
        </p:txBody>
      </p:sp>
      <p:sp>
        <p:nvSpPr>
          <p:cNvPr id="5" name="Rectangle 4">
            <a:extLst>
              <a:ext uri="{FF2B5EF4-FFF2-40B4-BE49-F238E27FC236}">
                <a16:creationId xmlns:a16="http://schemas.microsoft.com/office/drawing/2014/main" id="{1BFD974B-5666-1CD4-BC2D-C20A6263B331}"/>
              </a:ext>
            </a:extLst>
          </p:cNvPr>
          <p:cNvSpPr/>
          <p:nvPr/>
        </p:nvSpPr>
        <p:spPr>
          <a:xfrm>
            <a:off x="626521" y="4836223"/>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2F1BB9F-790E-76C8-EBA9-37ED4EAD498C}"/>
              </a:ext>
            </a:extLst>
          </p:cNvPr>
          <p:cNvSpPr txBox="1"/>
          <p:nvPr/>
        </p:nvSpPr>
        <p:spPr>
          <a:xfrm>
            <a:off x="3050430" y="3497036"/>
            <a:ext cx="5049825" cy="830997"/>
          </a:xfrm>
          <a:prstGeom prst="rect">
            <a:avLst/>
          </a:prstGeom>
          <a:noFill/>
        </p:spPr>
        <p:txBody>
          <a:bodyPr wrap="square" rtlCol="0">
            <a:spAutoFit/>
          </a:bodyPr>
          <a:lstStyle/>
          <a:p>
            <a:r>
              <a:rPr lang="en-US" sz="2400" b="1" dirty="0">
                <a:solidFill>
                  <a:srgbClr val="FF0000"/>
                </a:solidFill>
              </a:rPr>
              <a:t>D-50, 1040 Ln 6B, Soc Sec Worksheet (end of return)</a:t>
            </a:r>
          </a:p>
        </p:txBody>
      </p:sp>
    </p:spTree>
    <p:extLst>
      <p:ext uri="{BB962C8B-B14F-4D97-AF65-F5344CB8AC3E}">
        <p14:creationId xmlns:p14="http://schemas.microsoft.com/office/powerpoint/2010/main" val="331007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2AE614-155E-1423-2D51-281A90439535}"/>
              </a:ext>
            </a:extLst>
          </p:cNvPr>
          <p:cNvPicPr>
            <a:picLocks noChangeAspect="1"/>
          </p:cNvPicPr>
          <p:nvPr/>
        </p:nvPicPr>
        <p:blipFill>
          <a:blip r:embed="rId3"/>
          <a:stretch>
            <a:fillRect/>
          </a:stretch>
        </p:blipFill>
        <p:spPr>
          <a:xfrm>
            <a:off x="349249" y="1373757"/>
            <a:ext cx="8480426" cy="3992058"/>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14</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0" name="Rectangle 9">
            <a:extLst>
              <a:ext uri="{FF2B5EF4-FFF2-40B4-BE49-F238E27FC236}">
                <a16:creationId xmlns:a16="http://schemas.microsoft.com/office/drawing/2014/main" id="{75A6600C-C850-4784-BDC8-A894F7F3FA0C}"/>
              </a:ext>
            </a:extLst>
          </p:cNvPr>
          <p:cNvSpPr/>
          <p:nvPr/>
        </p:nvSpPr>
        <p:spPr>
          <a:xfrm>
            <a:off x="538516" y="2394705"/>
            <a:ext cx="1367557"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E6002-D3EC-436E-A7EA-2BC59BF78455}"/>
              </a:ext>
            </a:extLst>
          </p:cNvPr>
          <p:cNvSpPr txBox="1"/>
          <p:nvPr/>
        </p:nvSpPr>
        <p:spPr>
          <a:xfrm>
            <a:off x="3719579" y="2203502"/>
            <a:ext cx="2037277" cy="461665"/>
          </a:xfrm>
          <a:prstGeom prst="rect">
            <a:avLst/>
          </a:prstGeom>
          <a:noFill/>
        </p:spPr>
        <p:txBody>
          <a:bodyPr wrap="square" rtlCol="0">
            <a:spAutoFit/>
          </a:bodyPr>
          <a:lstStyle/>
          <a:p>
            <a:r>
              <a:rPr lang="en-US" sz="2400" b="1" dirty="0">
                <a:solidFill>
                  <a:srgbClr val="FF0000"/>
                </a:solidFill>
              </a:rPr>
              <a:t>F-2 ( NOT F-1)</a:t>
            </a:r>
          </a:p>
        </p:txBody>
      </p:sp>
      <p:sp>
        <p:nvSpPr>
          <p:cNvPr id="16" name="TextBox 15">
            <a:extLst>
              <a:ext uri="{FF2B5EF4-FFF2-40B4-BE49-F238E27FC236}">
                <a16:creationId xmlns:a16="http://schemas.microsoft.com/office/drawing/2014/main" id="{3E2D5DEE-F314-4DA9-9AB5-7AD31FD12470}"/>
              </a:ext>
            </a:extLst>
          </p:cNvPr>
          <p:cNvSpPr txBox="1"/>
          <p:nvPr/>
        </p:nvSpPr>
        <p:spPr>
          <a:xfrm>
            <a:off x="4675031" y="3912535"/>
            <a:ext cx="1313645" cy="461665"/>
          </a:xfrm>
          <a:prstGeom prst="rect">
            <a:avLst/>
          </a:prstGeom>
          <a:noFill/>
        </p:spPr>
        <p:txBody>
          <a:bodyPr wrap="square" rtlCol="0">
            <a:spAutoFit/>
          </a:bodyPr>
          <a:lstStyle/>
          <a:p>
            <a:r>
              <a:rPr lang="en-US" sz="2400" b="1" dirty="0">
                <a:solidFill>
                  <a:srgbClr val="FF0000"/>
                </a:solidFill>
              </a:rPr>
              <a:t>J-1, 6, 8</a:t>
            </a:r>
          </a:p>
        </p:txBody>
      </p:sp>
      <p:sp>
        <p:nvSpPr>
          <p:cNvPr id="5" name="Rectangle 4">
            <a:extLst>
              <a:ext uri="{FF2B5EF4-FFF2-40B4-BE49-F238E27FC236}">
                <a16:creationId xmlns:a16="http://schemas.microsoft.com/office/drawing/2014/main" id="{1BFD974B-5666-1CD4-BC2D-C20A6263B331}"/>
              </a:ext>
            </a:extLst>
          </p:cNvPr>
          <p:cNvSpPr/>
          <p:nvPr/>
        </p:nvSpPr>
        <p:spPr>
          <a:xfrm>
            <a:off x="694170" y="4019300"/>
            <a:ext cx="1572512"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A21B91D-5BB5-6C50-3D53-6DB66B05F2E4}"/>
              </a:ext>
            </a:extLst>
          </p:cNvPr>
          <p:cNvSpPr txBox="1"/>
          <p:nvPr/>
        </p:nvSpPr>
        <p:spPr>
          <a:xfrm>
            <a:off x="7624293" y="1546724"/>
            <a:ext cx="745563" cy="461665"/>
          </a:xfrm>
          <a:prstGeom prst="rect">
            <a:avLst/>
          </a:prstGeom>
          <a:noFill/>
        </p:spPr>
        <p:txBody>
          <a:bodyPr wrap="square" rtlCol="0">
            <a:spAutoFit/>
          </a:bodyPr>
          <a:lstStyle/>
          <a:p>
            <a:r>
              <a:rPr lang="en-US" sz="2400" b="1" dirty="0">
                <a:solidFill>
                  <a:srgbClr val="FF0000"/>
                </a:solidFill>
              </a:rPr>
              <a:t>E-4</a:t>
            </a:r>
          </a:p>
        </p:txBody>
      </p:sp>
      <p:sp>
        <p:nvSpPr>
          <p:cNvPr id="9" name="TextBox 8">
            <a:extLst>
              <a:ext uri="{FF2B5EF4-FFF2-40B4-BE49-F238E27FC236}">
                <a16:creationId xmlns:a16="http://schemas.microsoft.com/office/drawing/2014/main" id="{9FA7EFEC-ACFA-05F1-A516-50886E20E63F}"/>
              </a:ext>
            </a:extLst>
          </p:cNvPr>
          <p:cNvSpPr txBox="1"/>
          <p:nvPr/>
        </p:nvSpPr>
        <p:spPr>
          <a:xfrm>
            <a:off x="7298494" y="1229408"/>
            <a:ext cx="929694" cy="461665"/>
          </a:xfrm>
          <a:prstGeom prst="rect">
            <a:avLst/>
          </a:prstGeom>
          <a:noFill/>
        </p:spPr>
        <p:txBody>
          <a:bodyPr wrap="square" rtlCol="0">
            <a:spAutoFit/>
          </a:bodyPr>
          <a:lstStyle/>
          <a:p>
            <a:r>
              <a:rPr lang="en-US" sz="2400" b="1" dirty="0">
                <a:solidFill>
                  <a:srgbClr val="FF0000"/>
                </a:solidFill>
              </a:rPr>
              <a:t>300</a:t>
            </a:r>
          </a:p>
        </p:txBody>
      </p:sp>
    </p:spTree>
    <p:extLst>
      <p:ext uri="{BB962C8B-B14F-4D97-AF65-F5344CB8AC3E}">
        <p14:creationId xmlns:p14="http://schemas.microsoft.com/office/powerpoint/2010/main" val="155501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9FFFFB-1ED7-643A-5EED-6550868CD1DE}"/>
              </a:ext>
            </a:extLst>
          </p:cNvPr>
          <p:cNvPicPr>
            <a:picLocks noChangeAspect="1"/>
          </p:cNvPicPr>
          <p:nvPr/>
        </p:nvPicPr>
        <p:blipFill>
          <a:blip r:embed="rId3"/>
          <a:stretch>
            <a:fillRect/>
          </a:stretch>
        </p:blipFill>
        <p:spPr>
          <a:xfrm>
            <a:off x="251971" y="1377952"/>
            <a:ext cx="8481915" cy="2641348"/>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15</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Questions (</a:t>
            </a:r>
            <a:r>
              <a:rPr lang="en-US" sz="4100" dirty="0" err="1"/>
              <a:t>con’t</a:t>
            </a:r>
            <a:r>
              <a:rPr lang="en-US" sz="4100" dirty="0"/>
              <a:t>)</a:t>
            </a:r>
          </a:p>
        </p:txBody>
      </p:sp>
      <p:sp>
        <p:nvSpPr>
          <p:cNvPr id="10" name="Rectangle 9">
            <a:extLst>
              <a:ext uri="{FF2B5EF4-FFF2-40B4-BE49-F238E27FC236}">
                <a16:creationId xmlns:a16="http://schemas.microsoft.com/office/drawing/2014/main" id="{75A6600C-C850-4784-BDC8-A894F7F3FA0C}"/>
              </a:ext>
            </a:extLst>
          </p:cNvPr>
          <p:cNvSpPr/>
          <p:nvPr/>
        </p:nvSpPr>
        <p:spPr>
          <a:xfrm>
            <a:off x="694170" y="2794647"/>
            <a:ext cx="1712479" cy="35490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C8E6002-D3EC-436E-A7EA-2BC59BF78455}"/>
              </a:ext>
            </a:extLst>
          </p:cNvPr>
          <p:cNvSpPr txBox="1"/>
          <p:nvPr/>
        </p:nvSpPr>
        <p:spPr>
          <a:xfrm>
            <a:off x="3865830" y="1789910"/>
            <a:ext cx="873595" cy="461665"/>
          </a:xfrm>
          <a:prstGeom prst="rect">
            <a:avLst/>
          </a:prstGeom>
          <a:noFill/>
        </p:spPr>
        <p:txBody>
          <a:bodyPr wrap="square" rtlCol="0">
            <a:spAutoFit/>
          </a:bodyPr>
          <a:lstStyle/>
          <a:p>
            <a:r>
              <a:rPr lang="en-US" sz="2400" b="1" dirty="0">
                <a:solidFill>
                  <a:srgbClr val="FF0000"/>
                </a:solidFill>
              </a:rPr>
              <a:t>G-2</a:t>
            </a:r>
          </a:p>
        </p:txBody>
      </p:sp>
      <p:sp>
        <p:nvSpPr>
          <p:cNvPr id="16" name="TextBox 15">
            <a:extLst>
              <a:ext uri="{FF2B5EF4-FFF2-40B4-BE49-F238E27FC236}">
                <a16:creationId xmlns:a16="http://schemas.microsoft.com/office/drawing/2014/main" id="{3E2D5DEE-F314-4DA9-9AB5-7AD31FD12470}"/>
              </a:ext>
            </a:extLst>
          </p:cNvPr>
          <p:cNvSpPr txBox="1"/>
          <p:nvPr/>
        </p:nvSpPr>
        <p:spPr>
          <a:xfrm>
            <a:off x="3836105" y="2415520"/>
            <a:ext cx="1313645" cy="461665"/>
          </a:xfrm>
          <a:prstGeom prst="rect">
            <a:avLst/>
          </a:prstGeom>
          <a:noFill/>
        </p:spPr>
        <p:txBody>
          <a:bodyPr wrap="square" rtlCol="0">
            <a:spAutoFit/>
          </a:bodyPr>
          <a:lstStyle/>
          <a:p>
            <a:r>
              <a:rPr lang="en-US" sz="2400" b="1" dirty="0">
                <a:solidFill>
                  <a:srgbClr val="FF0000"/>
                </a:solidFill>
              </a:rPr>
              <a:t>J-6/7</a:t>
            </a:r>
          </a:p>
        </p:txBody>
      </p:sp>
      <p:sp>
        <p:nvSpPr>
          <p:cNvPr id="9" name="TextBox 8">
            <a:extLst>
              <a:ext uri="{FF2B5EF4-FFF2-40B4-BE49-F238E27FC236}">
                <a16:creationId xmlns:a16="http://schemas.microsoft.com/office/drawing/2014/main" id="{9FA7EFEC-ACFA-05F1-A516-50886E20E63F}"/>
              </a:ext>
            </a:extLst>
          </p:cNvPr>
          <p:cNvSpPr txBox="1"/>
          <p:nvPr/>
        </p:nvSpPr>
        <p:spPr>
          <a:xfrm>
            <a:off x="6332578" y="3305671"/>
            <a:ext cx="929694" cy="461665"/>
          </a:xfrm>
          <a:prstGeom prst="rect">
            <a:avLst/>
          </a:prstGeom>
          <a:noFill/>
        </p:spPr>
        <p:txBody>
          <a:bodyPr wrap="square" rtlCol="0">
            <a:spAutoFit/>
          </a:bodyPr>
          <a:lstStyle/>
          <a:p>
            <a:r>
              <a:rPr lang="en-US" sz="2400" b="1" dirty="0">
                <a:solidFill>
                  <a:srgbClr val="FF0000"/>
                </a:solidFill>
              </a:rPr>
              <a:t>7,035</a:t>
            </a:r>
          </a:p>
        </p:txBody>
      </p:sp>
      <p:sp>
        <p:nvSpPr>
          <p:cNvPr id="11" name="TextBox 10">
            <a:extLst>
              <a:ext uri="{FF2B5EF4-FFF2-40B4-BE49-F238E27FC236}">
                <a16:creationId xmlns:a16="http://schemas.microsoft.com/office/drawing/2014/main" id="{8C87A04C-2800-7EC8-5CD4-38A178C4DF07}"/>
              </a:ext>
            </a:extLst>
          </p:cNvPr>
          <p:cNvSpPr txBox="1"/>
          <p:nvPr/>
        </p:nvSpPr>
        <p:spPr>
          <a:xfrm>
            <a:off x="3865830" y="2087631"/>
            <a:ext cx="873595" cy="461665"/>
          </a:xfrm>
          <a:prstGeom prst="rect">
            <a:avLst/>
          </a:prstGeom>
          <a:noFill/>
        </p:spPr>
        <p:txBody>
          <a:bodyPr wrap="square" rtlCol="0">
            <a:spAutoFit/>
          </a:bodyPr>
          <a:lstStyle/>
          <a:p>
            <a:r>
              <a:rPr lang="en-US" sz="2400" b="1" dirty="0">
                <a:solidFill>
                  <a:srgbClr val="FF0000"/>
                </a:solidFill>
              </a:rPr>
              <a:t>G-5</a:t>
            </a:r>
          </a:p>
        </p:txBody>
      </p:sp>
      <p:sp>
        <p:nvSpPr>
          <p:cNvPr id="12" name="TextBox 11">
            <a:extLst>
              <a:ext uri="{FF2B5EF4-FFF2-40B4-BE49-F238E27FC236}">
                <a16:creationId xmlns:a16="http://schemas.microsoft.com/office/drawing/2014/main" id="{7700F0BA-CD73-F55B-20C7-EE8BDC1AC389}"/>
              </a:ext>
            </a:extLst>
          </p:cNvPr>
          <p:cNvSpPr txBox="1"/>
          <p:nvPr/>
        </p:nvSpPr>
        <p:spPr>
          <a:xfrm>
            <a:off x="3782272" y="3749983"/>
            <a:ext cx="4951614" cy="461665"/>
          </a:xfrm>
          <a:prstGeom prst="rect">
            <a:avLst/>
          </a:prstGeom>
          <a:noFill/>
        </p:spPr>
        <p:txBody>
          <a:bodyPr wrap="square" rtlCol="0">
            <a:spAutoFit/>
          </a:bodyPr>
          <a:lstStyle/>
          <a:p>
            <a:r>
              <a:rPr lang="en-US" sz="2400" b="1" dirty="0">
                <a:solidFill>
                  <a:srgbClr val="FF0000"/>
                </a:solidFill>
              </a:rPr>
              <a:t>W-2, 1099-R, 1099-SSA, 1040 Ln 25D</a:t>
            </a:r>
          </a:p>
        </p:txBody>
      </p:sp>
    </p:spTree>
    <p:extLst>
      <p:ext uri="{BB962C8B-B14F-4D97-AF65-F5344CB8AC3E}">
        <p14:creationId xmlns:p14="http://schemas.microsoft.com/office/powerpoint/2010/main" val="417739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EF1E3C-9E41-6491-1555-6DEA4359EB85}"/>
              </a:ext>
            </a:extLst>
          </p:cNvPr>
          <p:cNvPicPr>
            <a:picLocks noChangeAspect="1"/>
          </p:cNvPicPr>
          <p:nvPr/>
        </p:nvPicPr>
        <p:blipFill>
          <a:blip r:embed="rId3"/>
          <a:stretch>
            <a:fillRect/>
          </a:stretch>
        </p:blipFill>
        <p:spPr>
          <a:xfrm>
            <a:off x="349248" y="1343085"/>
            <a:ext cx="8588689" cy="4283947"/>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16</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7: Retest Questions</a:t>
            </a:r>
          </a:p>
        </p:txBody>
      </p:sp>
      <p:sp>
        <p:nvSpPr>
          <p:cNvPr id="14" name="Content Placeholder 6">
            <a:extLst>
              <a:ext uri="{FF2B5EF4-FFF2-40B4-BE49-F238E27FC236}">
                <a16:creationId xmlns:a16="http://schemas.microsoft.com/office/drawing/2014/main" id="{AA32B06F-F4B1-4070-B0BD-A09F762EB73D}"/>
              </a:ext>
            </a:extLst>
          </p:cNvPr>
          <p:cNvSpPr>
            <a:spLocks noGrp="1"/>
          </p:cNvSpPr>
          <p:nvPr>
            <p:ph sz="half" idx="1"/>
          </p:nvPr>
        </p:nvSpPr>
        <p:spPr>
          <a:xfrm>
            <a:off x="2921462" y="6207779"/>
            <a:ext cx="3846786" cy="523489"/>
          </a:xfrm>
        </p:spPr>
        <p:txBody>
          <a:bodyPr>
            <a:normAutofit/>
          </a:bodyPr>
          <a:lstStyle/>
          <a:p>
            <a:pPr marL="0" indent="0">
              <a:buNone/>
            </a:pPr>
            <a:r>
              <a:rPr lang="en-US" sz="2000" dirty="0"/>
              <a:t>Retest Form 6744 Pg 109</a:t>
            </a:r>
          </a:p>
        </p:txBody>
      </p:sp>
      <p:sp>
        <p:nvSpPr>
          <p:cNvPr id="9" name="Rectangle 8">
            <a:extLst>
              <a:ext uri="{FF2B5EF4-FFF2-40B4-BE49-F238E27FC236}">
                <a16:creationId xmlns:a16="http://schemas.microsoft.com/office/drawing/2014/main" id="{22D1FEF5-A959-4436-B573-C417BC64FBFC}"/>
              </a:ext>
            </a:extLst>
          </p:cNvPr>
          <p:cNvSpPr/>
          <p:nvPr/>
        </p:nvSpPr>
        <p:spPr>
          <a:xfrm>
            <a:off x="609050" y="2240642"/>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574250" y="3450478"/>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8A5357-5FD5-4F36-8C7F-785519DBCE94}"/>
              </a:ext>
            </a:extLst>
          </p:cNvPr>
          <p:cNvSpPr/>
          <p:nvPr/>
        </p:nvSpPr>
        <p:spPr>
          <a:xfrm>
            <a:off x="574250" y="5267386"/>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957E6A-9248-16DF-ECD6-A1589AC658CD}"/>
              </a:ext>
            </a:extLst>
          </p:cNvPr>
          <p:cNvSpPr txBox="1"/>
          <p:nvPr/>
        </p:nvSpPr>
        <p:spPr>
          <a:xfrm>
            <a:off x="3248278" y="1693545"/>
            <a:ext cx="1323722" cy="461665"/>
          </a:xfrm>
          <a:prstGeom prst="rect">
            <a:avLst/>
          </a:prstGeom>
          <a:noFill/>
        </p:spPr>
        <p:txBody>
          <a:bodyPr wrap="square" rtlCol="0">
            <a:spAutoFit/>
          </a:bodyPr>
          <a:lstStyle/>
          <a:p>
            <a:r>
              <a:rPr lang="en-US" sz="2400" b="1" dirty="0">
                <a:solidFill>
                  <a:srgbClr val="FF0000"/>
                </a:solidFill>
              </a:rPr>
              <a:t>D-39/40</a:t>
            </a:r>
          </a:p>
        </p:txBody>
      </p:sp>
      <p:sp>
        <p:nvSpPr>
          <p:cNvPr id="8" name="TextBox 7">
            <a:extLst>
              <a:ext uri="{FF2B5EF4-FFF2-40B4-BE49-F238E27FC236}">
                <a16:creationId xmlns:a16="http://schemas.microsoft.com/office/drawing/2014/main" id="{44C6617D-EEC1-8807-9E56-AABE7F9AD167}"/>
              </a:ext>
            </a:extLst>
          </p:cNvPr>
          <p:cNvSpPr txBox="1"/>
          <p:nvPr/>
        </p:nvSpPr>
        <p:spPr>
          <a:xfrm>
            <a:off x="2797221" y="3224074"/>
            <a:ext cx="5049825" cy="830997"/>
          </a:xfrm>
          <a:prstGeom prst="rect">
            <a:avLst/>
          </a:prstGeom>
          <a:noFill/>
        </p:spPr>
        <p:txBody>
          <a:bodyPr wrap="square" rtlCol="0">
            <a:spAutoFit/>
          </a:bodyPr>
          <a:lstStyle/>
          <a:p>
            <a:r>
              <a:rPr lang="en-US" sz="2400" b="1" dirty="0">
                <a:solidFill>
                  <a:srgbClr val="FF0000"/>
                </a:solidFill>
              </a:rPr>
              <a:t>D-50, 1040 Ln 6B, Soc Sec Worksheet (end of return)</a:t>
            </a:r>
          </a:p>
        </p:txBody>
      </p:sp>
      <p:sp>
        <p:nvSpPr>
          <p:cNvPr id="11" name="TextBox 10">
            <a:extLst>
              <a:ext uri="{FF2B5EF4-FFF2-40B4-BE49-F238E27FC236}">
                <a16:creationId xmlns:a16="http://schemas.microsoft.com/office/drawing/2014/main" id="{9CEF640D-599A-7A0C-4B3F-3A367B28C8DB}"/>
              </a:ext>
            </a:extLst>
          </p:cNvPr>
          <p:cNvSpPr txBox="1"/>
          <p:nvPr/>
        </p:nvSpPr>
        <p:spPr>
          <a:xfrm>
            <a:off x="2640169" y="5178432"/>
            <a:ext cx="4984124" cy="461665"/>
          </a:xfrm>
          <a:prstGeom prst="rect">
            <a:avLst/>
          </a:prstGeom>
          <a:noFill/>
        </p:spPr>
        <p:txBody>
          <a:bodyPr wrap="square" rtlCol="0">
            <a:spAutoFit/>
          </a:bodyPr>
          <a:lstStyle/>
          <a:p>
            <a:r>
              <a:rPr lang="en-US" sz="2400" b="1" dirty="0">
                <a:solidFill>
                  <a:srgbClr val="FF0000"/>
                </a:solidFill>
              </a:rPr>
              <a:t>D-56, topics 1,2,5; also Sched 1 list</a:t>
            </a:r>
          </a:p>
        </p:txBody>
      </p:sp>
    </p:spTree>
    <p:extLst>
      <p:ext uri="{BB962C8B-B14F-4D97-AF65-F5344CB8AC3E}">
        <p14:creationId xmlns:p14="http://schemas.microsoft.com/office/powerpoint/2010/main" val="1253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E6018A6-4704-95EE-76E8-2D0D36987E6F}"/>
              </a:ext>
            </a:extLst>
          </p:cNvPr>
          <p:cNvPicPr>
            <a:picLocks noChangeAspect="1"/>
          </p:cNvPicPr>
          <p:nvPr/>
        </p:nvPicPr>
        <p:blipFill>
          <a:blip r:embed="rId3"/>
          <a:stretch>
            <a:fillRect/>
          </a:stretch>
        </p:blipFill>
        <p:spPr>
          <a:xfrm>
            <a:off x="423792" y="1214437"/>
            <a:ext cx="8243690" cy="4803654"/>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17</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9" name="Rectangle 8">
            <a:extLst>
              <a:ext uri="{FF2B5EF4-FFF2-40B4-BE49-F238E27FC236}">
                <a16:creationId xmlns:a16="http://schemas.microsoft.com/office/drawing/2014/main" id="{22D1FEF5-A959-4436-B573-C417BC64FBFC}"/>
              </a:ext>
            </a:extLst>
          </p:cNvPr>
          <p:cNvSpPr/>
          <p:nvPr/>
        </p:nvSpPr>
        <p:spPr>
          <a:xfrm>
            <a:off x="678649" y="2371688"/>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574250" y="3888364"/>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48A5357-5FD5-4F36-8C7F-785519DBCE94}"/>
              </a:ext>
            </a:extLst>
          </p:cNvPr>
          <p:cNvSpPr/>
          <p:nvPr/>
        </p:nvSpPr>
        <p:spPr>
          <a:xfrm>
            <a:off x="754556" y="5705271"/>
            <a:ext cx="1499247"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957E6A-9248-16DF-ECD6-A1589AC658CD}"/>
              </a:ext>
            </a:extLst>
          </p:cNvPr>
          <p:cNvSpPr txBox="1"/>
          <p:nvPr/>
        </p:nvSpPr>
        <p:spPr>
          <a:xfrm>
            <a:off x="3248278" y="1693545"/>
            <a:ext cx="1323722" cy="461665"/>
          </a:xfrm>
          <a:prstGeom prst="rect">
            <a:avLst/>
          </a:prstGeom>
          <a:noFill/>
        </p:spPr>
        <p:txBody>
          <a:bodyPr wrap="square" rtlCol="0">
            <a:spAutoFit/>
          </a:bodyPr>
          <a:lstStyle/>
          <a:p>
            <a:r>
              <a:rPr lang="en-US" sz="2400" b="1" dirty="0">
                <a:solidFill>
                  <a:srgbClr val="FF0000"/>
                </a:solidFill>
              </a:rPr>
              <a:t>E-4</a:t>
            </a:r>
          </a:p>
        </p:txBody>
      </p:sp>
      <p:sp>
        <p:nvSpPr>
          <p:cNvPr id="11" name="TextBox 10">
            <a:extLst>
              <a:ext uri="{FF2B5EF4-FFF2-40B4-BE49-F238E27FC236}">
                <a16:creationId xmlns:a16="http://schemas.microsoft.com/office/drawing/2014/main" id="{9CEF640D-599A-7A0C-4B3F-3A367B28C8DB}"/>
              </a:ext>
            </a:extLst>
          </p:cNvPr>
          <p:cNvSpPr txBox="1"/>
          <p:nvPr/>
        </p:nvSpPr>
        <p:spPr>
          <a:xfrm>
            <a:off x="2640169" y="5164455"/>
            <a:ext cx="1171977" cy="461665"/>
          </a:xfrm>
          <a:prstGeom prst="rect">
            <a:avLst/>
          </a:prstGeom>
          <a:noFill/>
        </p:spPr>
        <p:txBody>
          <a:bodyPr wrap="square" rtlCol="0">
            <a:spAutoFit/>
          </a:bodyPr>
          <a:lstStyle/>
          <a:p>
            <a:r>
              <a:rPr lang="en-US" sz="2400" b="1" dirty="0">
                <a:solidFill>
                  <a:srgbClr val="FF0000"/>
                </a:solidFill>
              </a:rPr>
              <a:t>J-1, 6, 8</a:t>
            </a:r>
          </a:p>
        </p:txBody>
      </p:sp>
      <p:sp>
        <p:nvSpPr>
          <p:cNvPr id="16" name="TextBox 15">
            <a:extLst>
              <a:ext uri="{FF2B5EF4-FFF2-40B4-BE49-F238E27FC236}">
                <a16:creationId xmlns:a16="http://schemas.microsoft.com/office/drawing/2014/main" id="{3FFBCE58-810B-BFC3-A350-3225FDBE9012}"/>
              </a:ext>
            </a:extLst>
          </p:cNvPr>
          <p:cNvSpPr txBox="1"/>
          <p:nvPr/>
        </p:nvSpPr>
        <p:spPr>
          <a:xfrm>
            <a:off x="2891500" y="3616264"/>
            <a:ext cx="2037277" cy="461665"/>
          </a:xfrm>
          <a:prstGeom prst="rect">
            <a:avLst/>
          </a:prstGeom>
          <a:noFill/>
        </p:spPr>
        <p:txBody>
          <a:bodyPr wrap="square" rtlCol="0">
            <a:spAutoFit/>
          </a:bodyPr>
          <a:lstStyle/>
          <a:p>
            <a:r>
              <a:rPr lang="en-US" sz="2400" b="1" dirty="0">
                <a:solidFill>
                  <a:srgbClr val="FF0000"/>
                </a:solidFill>
              </a:rPr>
              <a:t>F-2 ( NOT F-1)</a:t>
            </a:r>
          </a:p>
        </p:txBody>
      </p:sp>
    </p:spTree>
    <p:extLst>
      <p:ext uri="{BB962C8B-B14F-4D97-AF65-F5344CB8AC3E}">
        <p14:creationId xmlns:p14="http://schemas.microsoft.com/office/powerpoint/2010/main" val="230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039EDD-FD6C-1A01-9E3E-D31A74A239B2}"/>
              </a:ext>
            </a:extLst>
          </p:cNvPr>
          <p:cNvPicPr>
            <a:picLocks noChangeAspect="1"/>
          </p:cNvPicPr>
          <p:nvPr/>
        </p:nvPicPr>
        <p:blipFill>
          <a:blip r:embed="rId3"/>
          <a:stretch>
            <a:fillRect/>
          </a:stretch>
        </p:blipFill>
        <p:spPr>
          <a:xfrm>
            <a:off x="349249" y="1262065"/>
            <a:ext cx="8657408" cy="3258420"/>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18</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7: Retest Questions (</a:t>
            </a:r>
            <a:r>
              <a:rPr lang="en-US" sz="3200" dirty="0" err="1"/>
              <a:t>con’t</a:t>
            </a:r>
            <a:r>
              <a:rPr lang="en-US" sz="3200" dirty="0"/>
              <a:t>)</a:t>
            </a:r>
          </a:p>
        </p:txBody>
      </p:sp>
      <p:sp>
        <p:nvSpPr>
          <p:cNvPr id="9" name="Rectangle 8">
            <a:extLst>
              <a:ext uri="{FF2B5EF4-FFF2-40B4-BE49-F238E27FC236}">
                <a16:creationId xmlns:a16="http://schemas.microsoft.com/office/drawing/2014/main" id="{22D1FEF5-A959-4436-B573-C417BC64FBFC}"/>
              </a:ext>
            </a:extLst>
          </p:cNvPr>
          <p:cNvSpPr/>
          <p:nvPr/>
        </p:nvSpPr>
        <p:spPr>
          <a:xfrm>
            <a:off x="678649" y="1676222"/>
            <a:ext cx="1260911"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57AA050-995C-49BE-81D6-9DCA27ADB7A1}"/>
              </a:ext>
            </a:extLst>
          </p:cNvPr>
          <p:cNvSpPr/>
          <p:nvPr/>
        </p:nvSpPr>
        <p:spPr>
          <a:xfrm>
            <a:off x="664403" y="4107307"/>
            <a:ext cx="133051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9957E6A-9248-16DF-ECD6-A1589AC658CD}"/>
              </a:ext>
            </a:extLst>
          </p:cNvPr>
          <p:cNvSpPr txBox="1"/>
          <p:nvPr/>
        </p:nvSpPr>
        <p:spPr>
          <a:xfrm>
            <a:off x="2891500" y="1627951"/>
            <a:ext cx="1323722" cy="461665"/>
          </a:xfrm>
          <a:prstGeom prst="rect">
            <a:avLst/>
          </a:prstGeom>
          <a:noFill/>
        </p:spPr>
        <p:txBody>
          <a:bodyPr wrap="square" rtlCol="0">
            <a:spAutoFit/>
          </a:bodyPr>
          <a:lstStyle/>
          <a:p>
            <a:r>
              <a:rPr lang="en-US" sz="2400" b="1" dirty="0">
                <a:solidFill>
                  <a:srgbClr val="FF0000"/>
                </a:solidFill>
              </a:rPr>
              <a:t>G-5</a:t>
            </a:r>
          </a:p>
        </p:txBody>
      </p:sp>
      <p:sp>
        <p:nvSpPr>
          <p:cNvPr id="5" name="TextBox 4">
            <a:extLst>
              <a:ext uri="{FF2B5EF4-FFF2-40B4-BE49-F238E27FC236}">
                <a16:creationId xmlns:a16="http://schemas.microsoft.com/office/drawing/2014/main" id="{A1047A0A-9FD8-74F9-A05E-91C5BB46F41D}"/>
              </a:ext>
            </a:extLst>
          </p:cNvPr>
          <p:cNvSpPr txBox="1"/>
          <p:nvPr/>
        </p:nvSpPr>
        <p:spPr>
          <a:xfrm>
            <a:off x="2533021" y="3288318"/>
            <a:ext cx="4951614" cy="461665"/>
          </a:xfrm>
          <a:prstGeom prst="rect">
            <a:avLst/>
          </a:prstGeom>
          <a:noFill/>
        </p:spPr>
        <p:txBody>
          <a:bodyPr wrap="square" rtlCol="0">
            <a:spAutoFit/>
          </a:bodyPr>
          <a:lstStyle/>
          <a:p>
            <a:r>
              <a:rPr lang="en-US" sz="2400" b="1" dirty="0">
                <a:solidFill>
                  <a:srgbClr val="FF0000"/>
                </a:solidFill>
              </a:rPr>
              <a:t>W-2, 1099-R, 1099-SSA, 1040 Ln 25D</a:t>
            </a:r>
          </a:p>
        </p:txBody>
      </p:sp>
    </p:spTree>
    <p:extLst>
      <p:ext uri="{BB962C8B-B14F-4D97-AF65-F5344CB8AC3E}">
        <p14:creationId xmlns:p14="http://schemas.microsoft.com/office/powerpoint/2010/main" val="234547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19</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7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15	 </a:t>
            </a:r>
          </a:p>
          <a:p>
            <a:pPr lvl="1"/>
            <a:r>
              <a:rPr lang="en-US" dirty="0"/>
              <a:t>Question 16	</a:t>
            </a:r>
          </a:p>
          <a:p>
            <a:pPr lvl="1"/>
            <a:r>
              <a:rPr lang="en-US" dirty="0"/>
              <a:t>Question 17 </a:t>
            </a:r>
          </a:p>
          <a:p>
            <a:pPr lvl="1"/>
            <a:r>
              <a:rPr lang="en-US" dirty="0"/>
              <a:t>Question 18 </a:t>
            </a:r>
          </a:p>
          <a:p>
            <a:pPr lvl="1"/>
            <a:r>
              <a:rPr lang="en-US" dirty="0"/>
              <a:t>Question 19 </a:t>
            </a:r>
          </a:p>
          <a:p>
            <a:pPr lvl="1"/>
            <a:r>
              <a:rPr lang="en-US" dirty="0"/>
              <a:t>Question 20</a:t>
            </a:r>
          </a:p>
          <a:p>
            <a:pPr lvl="1"/>
            <a:r>
              <a:rPr lang="en-US" dirty="0"/>
              <a:t>Question 21</a:t>
            </a:r>
          </a:p>
          <a:p>
            <a:pPr lvl="1"/>
            <a:r>
              <a:rPr lang="en-US" dirty="0"/>
              <a:t>Question 22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245353" cy="461665"/>
          </a:xfrm>
          <a:prstGeom prst="rect">
            <a:avLst/>
          </a:prstGeom>
          <a:noFill/>
        </p:spPr>
        <p:txBody>
          <a:bodyPr wrap="square" rtlCol="0">
            <a:spAutoFit/>
          </a:bodyPr>
          <a:lstStyle/>
          <a:p>
            <a:r>
              <a:rPr lang="en-US" sz="2400" b="1" dirty="0"/>
              <a:t>C</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827681"/>
            <a:ext cx="245353" cy="461665"/>
          </a:xfrm>
          <a:prstGeom prst="rect">
            <a:avLst/>
          </a:prstGeom>
          <a:noFill/>
        </p:spPr>
        <p:txBody>
          <a:bodyPr wrap="square" rtlCol="0">
            <a:spAutoFit/>
          </a:bodyPr>
          <a:lstStyle/>
          <a:p>
            <a:r>
              <a:rPr lang="en-US" sz="2400" b="1" dirty="0"/>
              <a:t>A</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245353" cy="461665"/>
          </a:xfrm>
          <a:prstGeom prst="rect">
            <a:avLst/>
          </a:prstGeom>
          <a:noFill/>
        </p:spPr>
        <p:txBody>
          <a:bodyPr wrap="square" rtlCol="0">
            <a:spAutoFit/>
          </a:bodyPr>
          <a:lstStyle/>
          <a:p>
            <a:r>
              <a:rPr lang="en-US" sz="2400" b="1" dirty="0"/>
              <a:t>B</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935406" y="3985755"/>
            <a:ext cx="245353" cy="461665"/>
          </a:xfrm>
          <a:prstGeom prst="rect">
            <a:avLst/>
          </a:prstGeom>
          <a:noFill/>
        </p:spPr>
        <p:txBody>
          <a:bodyPr wrap="square" rtlCol="0">
            <a:spAutoFit/>
          </a:bodyPr>
          <a:lstStyle/>
          <a:p>
            <a:r>
              <a:rPr lang="en-US" sz="2400" b="1" dirty="0"/>
              <a:t>A</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2039617"/>
            <a:ext cx="1188751" cy="461665"/>
          </a:xfrm>
          <a:prstGeom prst="rect">
            <a:avLst/>
          </a:prstGeom>
          <a:noFill/>
        </p:spPr>
        <p:txBody>
          <a:bodyPr wrap="square" rtlCol="0">
            <a:spAutoFit/>
          </a:bodyPr>
          <a:lstStyle/>
          <a:p>
            <a:r>
              <a:rPr lang="en-US" sz="2400" b="1" dirty="0"/>
              <a:t>B</a:t>
            </a:r>
          </a:p>
        </p:txBody>
      </p:sp>
      <p:sp>
        <p:nvSpPr>
          <p:cNvPr id="13" name="TextBox 12">
            <a:extLst>
              <a:ext uri="{FF2B5EF4-FFF2-40B4-BE49-F238E27FC236}">
                <a16:creationId xmlns:a16="http://schemas.microsoft.com/office/drawing/2014/main" id="{744D6C2E-C0EF-4F33-BD46-D3D0C82695B0}"/>
              </a:ext>
            </a:extLst>
          </p:cNvPr>
          <p:cNvSpPr txBox="1"/>
          <p:nvPr/>
        </p:nvSpPr>
        <p:spPr>
          <a:xfrm>
            <a:off x="6762024" y="3225029"/>
            <a:ext cx="245353" cy="461665"/>
          </a:xfrm>
          <a:prstGeom prst="rect">
            <a:avLst/>
          </a:prstGeom>
          <a:noFill/>
        </p:spPr>
        <p:txBody>
          <a:bodyPr wrap="square" rtlCol="0">
            <a:spAutoFit/>
          </a:bodyPr>
          <a:lstStyle/>
          <a:p>
            <a:r>
              <a:rPr lang="en-US" sz="2400" b="1" dirty="0"/>
              <a:t>C</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42506" y="3239387"/>
            <a:ext cx="1230194" cy="461665"/>
          </a:xfrm>
          <a:prstGeom prst="rect">
            <a:avLst/>
          </a:prstGeom>
          <a:noFill/>
        </p:spPr>
        <p:txBody>
          <a:bodyPr wrap="square" rtlCol="0">
            <a:spAutoFit/>
          </a:bodyPr>
          <a:lstStyle/>
          <a:p>
            <a:r>
              <a:rPr lang="en-US" sz="2400" b="1" dirty="0"/>
              <a:t>$300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245353" cy="461665"/>
          </a:xfrm>
          <a:prstGeom prst="rect">
            <a:avLst/>
          </a:prstGeom>
          <a:noFill/>
        </p:spPr>
        <p:txBody>
          <a:bodyPr wrap="square" rtlCol="0">
            <a:spAutoFit/>
          </a:bodyPr>
          <a:lstStyle/>
          <a:p>
            <a:r>
              <a:rPr lang="en-US" sz="2400" b="1" dirty="0"/>
              <a:t>D</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935406" y="3622516"/>
            <a:ext cx="245353" cy="461665"/>
          </a:xfrm>
          <a:prstGeom prst="rect">
            <a:avLst/>
          </a:prstGeom>
          <a:noFill/>
        </p:spPr>
        <p:txBody>
          <a:bodyPr wrap="square" rtlCol="0">
            <a:spAutoFit/>
          </a:bodyPr>
          <a:lstStyle/>
          <a:p>
            <a:r>
              <a:rPr lang="en-US" sz="2400" b="1" dirty="0"/>
              <a:t>B</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10977" y="2427468"/>
            <a:ext cx="1458376" cy="461665"/>
          </a:xfrm>
          <a:prstGeom prst="rect">
            <a:avLst/>
          </a:prstGeom>
          <a:noFill/>
        </p:spPr>
        <p:txBody>
          <a:bodyPr wrap="square" rtlCol="0">
            <a:spAutoFit/>
          </a:bodyPr>
          <a:lstStyle/>
          <a:p>
            <a:r>
              <a:rPr lang="en-US" sz="2400" b="1" dirty="0"/>
              <a:t>  B</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245353" cy="461665"/>
          </a:xfrm>
          <a:prstGeom prst="rect">
            <a:avLst/>
          </a:prstGeom>
          <a:noFill/>
        </p:spPr>
        <p:txBody>
          <a:bodyPr wrap="square" rtlCol="0">
            <a:spAutoFit/>
          </a:bodyPr>
          <a:lstStyle/>
          <a:p>
            <a:r>
              <a:rPr lang="en-US" sz="2400" b="1" dirty="0"/>
              <a:t>B</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53236" y="2448682"/>
            <a:ext cx="245353" cy="461665"/>
          </a:xfrm>
          <a:prstGeom prst="rect">
            <a:avLst/>
          </a:prstGeom>
          <a:noFill/>
        </p:spPr>
        <p:txBody>
          <a:bodyPr wrap="square" rtlCol="0">
            <a:spAutoFit/>
          </a:bodyPr>
          <a:lstStyle/>
          <a:p>
            <a:r>
              <a:rPr lang="en-US" sz="2400" b="1" dirty="0"/>
              <a:t>B</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15 </a:t>
            </a:r>
          </a:p>
          <a:p>
            <a:pPr lvl="1"/>
            <a:r>
              <a:rPr lang="en-US" dirty="0"/>
              <a:t>Question 16 </a:t>
            </a:r>
          </a:p>
          <a:p>
            <a:pPr lvl="1"/>
            <a:r>
              <a:rPr lang="en-US" dirty="0"/>
              <a:t>Question 17 </a:t>
            </a:r>
          </a:p>
          <a:p>
            <a:pPr lvl="1"/>
            <a:r>
              <a:rPr lang="en-US" dirty="0"/>
              <a:t>Question 18 </a:t>
            </a:r>
          </a:p>
          <a:p>
            <a:pPr lvl="1"/>
            <a:r>
              <a:rPr lang="en-US" dirty="0"/>
              <a:t>Question 19 </a:t>
            </a:r>
          </a:p>
          <a:p>
            <a:pPr lvl="1"/>
            <a:r>
              <a:rPr lang="en-US" dirty="0"/>
              <a:t>Question 20</a:t>
            </a:r>
          </a:p>
          <a:p>
            <a:pPr lvl="1"/>
            <a:r>
              <a:rPr lang="en-US" dirty="0"/>
              <a:t>Question 21</a:t>
            </a:r>
          </a:p>
          <a:p>
            <a:pPr lvl="1"/>
            <a:r>
              <a:rPr lang="en-US" dirty="0"/>
              <a:t>Question 22 </a:t>
            </a:r>
          </a:p>
        </p:txBody>
      </p:sp>
      <p:sp>
        <p:nvSpPr>
          <p:cNvPr id="2" name="TextBox 1">
            <a:extLst>
              <a:ext uri="{FF2B5EF4-FFF2-40B4-BE49-F238E27FC236}">
                <a16:creationId xmlns:a16="http://schemas.microsoft.com/office/drawing/2014/main" id="{7F3EEFC9-CAE1-ED63-47F6-5C98D30A05DF}"/>
              </a:ext>
            </a:extLst>
          </p:cNvPr>
          <p:cNvSpPr txBox="1"/>
          <p:nvPr/>
        </p:nvSpPr>
        <p:spPr>
          <a:xfrm>
            <a:off x="2929149" y="4355129"/>
            <a:ext cx="245353" cy="461665"/>
          </a:xfrm>
          <a:prstGeom prst="rect">
            <a:avLst/>
          </a:prstGeom>
          <a:noFill/>
        </p:spPr>
        <p:txBody>
          <a:bodyPr wrap="square" rtlCol="0">
            <a:spAutoFit/>
          </a:bodyPr>
          <a:lstStyle/>
          <a:p>
            <a:r>
              <a:rPr lang="en-US" sz="2400" b="1" dirty="0"/>
              <a:t>D</a:t>
            </a:r>
          </a:p>
        </p:txBody>
      </p:sp>
      <p:sp>
        <p:nvSpPr>
          <p:cNvPr id="4" name="TextBox 3">
            <a:extLst>
              <a:ext uri="{FF2B5EF4-FFF2-40B4-BE49-F238E27FC236}">
                <a16:creationId xmlns:a16="http://schemas.microsoft.com/office/drawing/2014/main" id="{396B76FC-A128-8D7D-F6FF-03A25E9C2CAF}"/>
              </a:ext>
            </a:extLst>
          </p:cNvPr>
          <p:cNvSpPr txBox="1"/>
          <p:nvPr/>
        </p:nvSpPr>
        <p:spPr>
          <a:xfrm>
            <a:off x="2859751" y="4765470"/>
            <a:ext cx="1230194" cy="461665"/>
          </a:xfrm>
          <a:prstGeom prst="rect">
            <a:avLst/>
          </a:prstGeom>
          <a:noFill/>
        </p:spPr>
        <p:txBody>
          <a:bodyPr wrap="square" rtlCol="0">
            <a:spAutoFit/>
          </a:bodyPr>
          <a:lstStyle/>
          <a:p>
            <a:r>
              <a:rPr lang="en-US" sz="2400" b="1" dirty="0"/>
              <a:t>$7,035</a:t>
            </a:r>
          </a:p>
        </p:txBody>
      </p:sp>
      <p:sp>
        <p:nvSpPr>
          <p:cNvPr id="5" name="TextBox 4">
            <a:extLst>
              <a:ext uri="{FF2B5EF4-FFF2-40B4-BE49-F238E27FC236}">
                <a16:creationId xmlns:a16="http://schemas.microsoft.com/office/drawing/2014/main" id="{8A2D710F-5A0C-C1FC-F715-9F344701B12F}"/>
              </a:ext>
            </a:extLst>
          </p:cNvPr>
          <p:cNvSpPr txBox="1"/>
          <p:nvPr/>
        </p:nvSpPr>
        <p:spPr>
          <a:xfrm>
            <a:off x="6765765" y="4343169"/>
            <a:ext cx="245353" cy="461665"/>
          </a:xfrm>
          <a:prstGeom prst="rect">
            <a:avLst/>
          </a:prstGeom>
          <a:noFill/>
        </p:spPr>
        <p:txBody>
          <a:bodyPr wrap="square" rtlCol="0">
            <a:spAutoFit/>
          </a:bodyPr>
          <a:lstStyle/>
          <a:p>
            <a:r>
              <a:rPr lang="en-US" sz="2400" b="1" dirty="0"/>
              <a:t>A</a:t>
            </a:r>
          </a:p>
        </p:txBody>
      </p:sp>
      <p:sp>
        <p:nvSpPr>
          <p:cNvPr id="15" name="TextBox 14">
            <a:extLst>
              <a:ext uri="{FF2B5EF4-FFF2-40B4-BE49-F238E27FC236}">
                <a16:creationId xmlns:a16="http://schemas.microsoft.com/office/drawing/2014/main" id="{8CFDCE93-B1A1-85D0-D3D6-A1C9CB622119}"/>
              </a:ext>
            </a:extLst>
          </p:cNvPr>
          <p:cNvSpPr txBox="1"/>
          <p:nvPr/>
        </p:nvSpPr>
        <p:spPr>
          <a:xfrm>
            <a:off x="6779393" y="4708701"/>
            <a:ext cx="245353" cy="461665"/>
          </a:xfrm>
          <a:prstGeom prst="rect">
            <a:avLst/>
          </a:prstGeom>
          <a:noFill/>
        </p:spPr>
        <p:txBody>
          <a:bodyPr wrap="square" rtlCol="0">
            <a:spAutoFit/>
          </a:bodyPr>
          <a:lstStyle/>
          <a:p>
            <a:r>
              <a:rPr lang="en-US" sz="2400" b="1" dirty="0"/>
              <a:t>D</a:t>
            </a:r>
          </a:p>
        </p:txBody>
      </p:sp>
    </p:spTree>
    <p:extLst>
      <p:ext uri="{BB962C8B-B14F-4D97-AF65-F5344CB8AC3E}">
        <p14:creationId xmlns:p14="http://schemas.microsoft.com/office/powerpoint/2010/main" val="71996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35690"/>
            <a:ext cx="8480426" cy="4920669"/>
          </a:xfrm>
        </p:spPr>
        <p:txBody>
          <a:bodyPr>
            <a:normAutofit/>
          </a:bodyPr>
          <a:lstStyle/>
          <a:p>
            <a:r>
              <a:rPr lang="en-US" sz="3600" dirty="0"/>
              <a:t>We hope things are making sense as we outline the program and go through the certification process</a:t>
            </a:r>
          </a:p>
          <a:p>
            <a:r>
              <a:rPr lang="en-US" sz="3600" dirty="0"/>
              <a:t>Any issues, let us know and we will do our best to address them</a:t>
            </a:r>
          </a:p>
          <a:p>
            <a:endParaRPr lang="en-US" sz="3600" dirty="0"/>
          </a:p>
          <a:p>
            <a:endParaRPr lang="en-US" dirty="0"/>
          </a:p>
          <a:p>
            <a:endParaRPr lang="en-US" dirty="0"/>
          </a:p>
        </p:txBody>
      </p:sp>
      <p:sp>
        <p:nvSpPr>
          <p:cNvPr id="6" name="Slide Number Placeholder 5"/>
          <p:cNvSpPr>
            <a:spLocks noGrp="1"/>
          </p:cNvSpPr>
          <p:nvPr>
            <p:ph type="sldNum" sz="quarter" idx="4"/>
          </p:nvPr>
        </p:nvSpPr>
        <p:spPr/>
        <p:txBody>
          <a:bodyPr/>
          <a:lstStyle/>
          <a:p>
            <a:fld id="{BBB69291-A384-1346-A27A-D0A1C91B6C32}" type="slidenum">
              <a:rPr lang="en-US" smtClean="0"/>
              <a:pPr/>
              <a:t>2</a:t>
            </a:fld>
            <a:endParaRPr lang="en-US"/>
          </a:p>
        </p:txBody>
      </p:sp>
      <p:sp>
        <p:nvSpPr>
          <p:cNvPr id="3" name="Title 2"/>
          <p:cNvSpPr>
            <a:spLocks noGrp="1"/>
          </p:cNvSpPr>
          <p:nvPr>
            <p:ph type="title"/>
          </p:nvPr>
        </p:nvSpPr>
        <p:spPr>
          <a:xfrm>
            <a:off x="475129" y="307908"/>
            <a:ext cx="8354546" cy="727790"/>
          </a:xfrm>
        </p:spPr>
        <p:txBody>
          <a:bodyPr>
            <a:noAutofit/>
          </a:bodyPr>
          <a:lstStyle/>
          <a:p>
            <a:r>
              <a:rPr lang="en-US" dirty="0"/>
              <a:t>Again, We’re Glad You’re Here</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79247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8</a:t>
            </a:r>
          </a:p>
        </p:txBody>
      </p:sp>
      <p:sp>
        <p:nvSpPr>
          <p:cNvPr id="3" name="Text Placeholder 2"/>
          <p:cNvSpPr>
            <a:spLocks noGrp="1"/>
          </p:cNvSpPr>
          <p:nvPr>
            <p:ph type="body" idx="1"/>
          </p:nvPr>
        </p:nvSpPr>
        <p:spPr>
          <a:xfrm>
            <a:off x="525916" y="4494985"/>
            <a:ext cx="5811822" cy="854782"/>
          </a:xfrm>
        </p:spPr>
        <p:txBody>
          <a:bodyPr/>
          <a:lstStyle/>
          <a:p>
            <a:r>
              <a:rPr lang="en-US" dirty="0"/>
              <a:t>Joanne Oak</a:t>
            </a:r>
          </a:p>
        </p:txBody>
      </p:sp>
    </p:spTree>
    <p:extLst>
      <p:ext uri="{BB962C8B-B14F-4D97-AF65-F5344CB8AC3E}">
        <p14:creationId xmlns:p14="http://schemas.microsoft.com/office/powerpoint/2010/main" val="426785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2" action="ppaction://hlinksldjump"/>
            <a:extLst>
              <a:ext uri="{FF2B5EF4-FFF2-40B4-BE49-F238E27FC236}">
                <a16:creationId xmlns:a16="http://schemas.microsoft.com/office/drawing/2014/main" id="{0F760B32-2BE7-BA32-7FDD-7DBF8960F9F6}"/>
              </a:ext>
            </a:extLst>
          </p:cNvPr>
          <p:cNvPicPr>
            <a:picLocks noChangeAspect="1"/>
          </p:cNvPicPr>
          <p:nvPr/>
        </p:nvPicPr>
        <p:blipFill>
          <a:blip r:embed="rId3"/>
          <a:stretch>
            <a:fillRect/>
          </a:stretch>
        </p:blipFill>
        <p:spPr>
          <a:xfrm>
            <a:off x="782603" y="1202980"/>
            <a:ext cx="5646838" cy="556171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21</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Interview Notes</a:t>
            </a:r>
          </a:p>
        </p:txBody>
      </p:sp>
      <p:sp>
        <p:nvSpPr>
          <p:cNvPr id="8" name="Content Placeholder 1">
            <a:extLst>
              <a:ext uri="{FF2B5EF4-FFF2-40B4-BE49-F238E27FC236}">
                <a16:creationId xmlns:a16="http://schemas.microsoft.com/office/drawing/2014/main" id="{BD9C3653-321C-43C1-C05E-825CB8B34515}"/>
              </a:ext>
            </a:extLst>
          </p:cNvPr>
          <p:cNvSpPr txBox="1">
            <a:spLocks/>
          </p:cNvSpPr>
          <p:nvPr/>
        </p:nvSpPr>
        <p:spPr>
          <a:xfrm>
            <a:off x="6288833" y="3199332"/>
            <a:ext cx="2540842" cy="10554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a:t>
            </a:r>
          </a:p>
          <a:p>
            <a:pPr marL="0" indent="0" algn="ctr">
              <a:buFont typeface="Arial"/>
              <a:buNone/>
            </a:pPr>
            <a:r>
              <a:rPr lang="en-US" sz="2000" dirty="0"/>
              <a:t>Form 6744 pg. 94</a:t>
            </a:r>
          </a:p>
        </p:txBody>
      </p:sp>
    </p:spTree>
    <p:extLst>
      <p:ext uri="{BB962C8B-B14F-4D97-AF65-F5344CB8AC3E}">
        <p14:creationId xmlns:p14="http://schemas.microsoft.com/office/powerpoint/2010/main" val="2709846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3AE850-6696-C575-943B-428943371123}"/>
              </a:ext>
            </a:extLst>
          </p:cNvPr>
          <p:cNvPicPr>
            <a:picLocks noChangeAspect="1"/>
          </p:cNvPicPr>
          <p:nvPr/>
        </p:nvPicPr>
        <p:blipFill>
          <a:blip r:embed="rId2"/>
          <a:stretch>
            <a:fillRect/>
          </a:stretch>
        </p:blipFill>
        <p:spPr>
          <a:xfrm>
            <a:off x="204719" y="1199735"/>
            <a:ext cx="8685144" cy="432523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22</a:t>
            </a:fld>
            <a:endParaRPr lang="en-US"/>
          </a:p>
        </p:txBody>
      </p:sp>
      <p:sp>
        <p:nvSpPr>
          <p:cNvPr id="3" name="Title 2"/>
          <p:cNvSpPr>
            <a:spLocks noGrp="1"/>
          </p:cNvSpPr>
          <p:nvPr>
            <p:ph type="title"/>
          </p:nvPr>
        </p:nvSpPr>
        <p:spPr>
          <a:xfrm>
            <a:off x="349249" y="311385"/>
            <a:ext cx="8480426" cy="666798"/>
          </a:xfrm>
        </p:spPr>
        <p:txBody>
          <a:bodyPr>
            <a:normAutofit fontScale="90000"/>
          </a:bodyPr>
          <a:lstStyle/>
          <a:p>
            <a:r>
              <a:rPr lang="en-US" dirty="0"/>
              <a:t>Adv. Scenario 8 Questions</a:t>
            </a:r>
          </a:p>
        </p:txBody>
      </p:sp>
      <p:sp>
        <p:nvSpPr>
          <p:cNvPr id="11" name="Rectangle 10">
            <a:extLst>
              <a:ext uri="{FF2B5EF4-FFF2-40B4-BE49-F238E27FC236}">
                <a16:creationId xmlns:a16="http://schemas.microsoft.com/office/drawing/2014/main" id="{D10958CF-0383-692A-3C62-772DD8390276}"/>
              </a:ext>
            </a:extLst>
          </p:cNvPr>
          <p:cNvSpPr/>
          <p:nvPr/>
        </p:nvSpPr>
        <p:spPr>
          <a:xfrm>
            <a:off x="513534" y="1612513"/>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513534" y="4150426"/>
            <a:ext cx="1025989"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C2412E-ADD0-B682-D519-17F2B1FE5692}"/>
              </a:ext>
            </a:extLst>
          </p:cNvPr>
          <p:cNvSpPr txBox="1"/>
          <p:nvPr/>
        </p:nvSpPr>
        <p:spPr>
          <a:xfrm>
            <a:off x="1970885" y="5142724"/>
            <a:ext cx="1200150" cy="400110"/>
          </a:xfrm>
          <a:prstGeom prst="rect">
            <a:avLst/>
          </a:prstGeom>
          <a:noFill/>
        </p:spPr>
        <p:txBody>
          <a:bodyPr wrap="square" rtlCol="0">
            <a:spAutoFit/>
          </a:bodyPr>
          <a:lstStyle/>
          <a:p>
            <a:r>
              <a:rPr lang="en-US" sz="2000" b="1" dirty="0">
                <a:solidFill>
                  <a:srgbClr val="FF0000"/>
                </a:solidFill>
              </a:rPr>
              <a:t>2,500</a:t>
            </a:r>
          </a:p>
        </p:txBody>
      </p:sp>
      <p:sp>
        <p:nvSpPr>
          <p:cNvPr id="14" name="TextBox 13">
            <a:hlinkClick r:id="rId3" action="ppaction://hlinksldjump"/>
            <a:extLst>
              <a:ext uri="{FF2B5EF4-FFF2-40B4-BE49-F238E27FC236}">
                <a16:creationId xmlns:a16="http://schemas.microsoft.com/office/drawing/2014/main" id="{A7E7DA3C-D429-5943-B8C7-84B3409BFE83}"/>
              </a:ext>
            </a:extLst>
          </p:cNvPr>
          <p:cNvSpPr txBox="1"/>
          <p:nvPr/>
        </p:nvSpPr>
        <p:spPr>
          <a:xfrm>
            <a:off x="2989627" y="1723289"/>
            <a:ext cx="3115328" cy="461665"/>
          </a:xfrm>
          <a:prstGeom prst="rect">
            <a:avLst/>
          </a:prstGeom>
          <a:noFill/>
        </p:spPr>
        <p:txBody>
          <a:bodyPr wrap="square" rtlCol="0">
            <a:spAutoFit/>
          </a:bodyPr>
          <a:lstStyle/>
          <a:p>
            <a:r>
              <a:rPr lang="en-US" sz="2400" b="1" dirty="0">
                <a:solidFill>
                  <a:srgbClr val="FF0000"/>
                </a:solidFill>
              </a:rPr>
              <a:t>D-26-29, Sched D</a:t>
            </a:r>
          </a:p>
        </p:txBody>
      </p:sp>
      <p:sp>
        <p:nvSpPr>
          <p:cNvPr id="15" name="TextBox 14">
            <a:extLst>
              <a:ext uri="{FF2B5EF4-FFF2-40B4-BE49-F238E27FC236}">
                <a16:creationId xmlns:a16="http://schemas.microsoft.com/office/drawing/2014/main" id="{564CB6ED-24D1-2DCA-4E4D-C17895D204EE}"/>
              </a:ext>
            </a:extLst>
          </p:cNvPr>
          <p:cNvSpPr txBox="1"/>
          <p:nvPr/>
        </p:nvSpPr>
        <p:spPr>
          <a:xfrm>
            <a:off x="3614959" y="3457185"/>
            <a:ext cx="1395580" cy="461665"/>
          </a:xfrm>
          <a:prstGeom prst="rect">
            <a:avLst/>
          </a:prstGeom>
          <a:noFill/>
        </p:spPr>
        <p:txBody>
          <a:bodyPr wrap="square" rtlCol="0">
            <a:spAutoFit/>
          </a:bodyPr>
          <a:lstStyle/>
          <a:p>
            <a:r>
              <a:rPr lang="en-US" sz="2400" b="1" dirty="0">
                <a:solidFill>
                  <a:srgbClr val="FF0000"/>
                </a:solidFill>
              </a:rPr>
              <a:t>D-23/24</a:t>
            </a:r>
          </a:p>
        </p:txBody>
      </p:sp>
      <p:sp>
        <p:nvSpPr>
          <p:cNvPr id="5" name="TextBox 4">
            <a:extLst>
              <a:ext uri="{FF2B5EF4-FFF2-40B4-BE49-F238E27FC236}">
                <a16:creationId xmlns:a16="http://schemas.microsoft.com/office/drawing/2014/main" id="{499DAC05-C351-C460-F658-40FC7DEBE347}"/>
              </a:ext>
            </a:extLst>
          </p:cNvPr>
          <p:cNvSpPr txBox="1"/>
          <p:nvPr/>
        </p:nvSpPr>
        <p:spPr>
          <a:xfrm>
            <a:off x="4075269" y="5191081"/>
            <a:ext cx="1395580" cy="461665"/>
          </a:xfrm>
          <a:prstGeom prst="rect">
            <a:avLst/>
          </a:prstGeom>
          <a:noFill/>
        </p:spPr>
        <p:txBody>
          <a:bodyPr wrap="square" rtlCol="0">
            <a:spAutoFit/>
          </a:bodyPr>
          <a:lstStyle/>
          <a:p>
            <a:r>
              <a:rPr lang="en-US" sz="2400" b="1" dirty="0">
                <a:solidFill>
                  <a:srgbClr val="FF0000"/>
                </a:solidFill>
              </a:rPr>
              <a:t>E-11</a:t>
            </a:r>
          </a:p>
        </p:txBody>
      </p:sp>
    </p:spTree>
    <p:extLst>
      <p:ext uri="{BB962C8B-B14F-4D97-AF65-F5344CB8AC3E}">
        <p14:creationId xmlns:p14="http://schemas.microsoft.com/office/powerpoint/2010/main" val="243256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01B23D-0FE4-98D3-09FE-1EF71130723A}"/>
              </a:ext>
            </a:extLst>
          </p:cNvPr>
          <p:cNvPicPr>
            <a:picLocks noChangeAspect="1"/>
          </p:cNvPicPr>
          <p:nvPr/>
        </p:nvPicPr>
        <p:blipFill>
          <a:blip r:embed="rId2"/>
          <a:stretch>
            <a:fillRect/>
          </a:stretch>
        </p:blipFill>
        <p:spPr>
          <a:xfrm>
            <a:off x="149296" y="1240233"/>
            <a:ext cx="8724122" cy="4520448"/>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23</a:t>
            </a:fld>
            <a:endParaRPr lang="en-US"/>
          </a:p>
        </p:txBody>
      </p:sp>
      <p:sp>
        <p:nvSpPr>
          <p:cNvPr id="3" name="Title 2"/>
          <p:cNvSpPr>
            <a:spLocks noGrp="1"/>
          </p:cNvSpPr>
          <p:nvPr>
            <p:ph type="title"/>
          </p:nvPr>
        </p:nvSpPr>
        <p:spPr>
          <a:xfrm>
            <a:off x="409437" y="423757"/>
            <a:ext cx="8480426" cy="666798"/>
          </a:xfrm>
        </p:spPr>
        <p:txBody>
          <a:bodyPr>
            <a:noAutofit/>
          </a:bodyPr>
          <a:lstStyle/>
          <a:p>
            <a:r>
              <a:rPr lang="en-US" sz="4000" dirty="0"/>
              <a:t>Adv. Scenario 8 Questions (</a:t>
            </a:r>
            <a:r>
              <a:rPr lang="en-US" sz="4000" dirty="0" err="1"/>
              <a:t>con’t</a:t>
            </a:r>
            <a:r>
              <a:rPr lang="en-US" sz="4000" dirty="0"/>
              <a:t>)</a:t>
            </a:r>
          </a:p>
        </p:txBody>
      </p:sp>
      <p:sp>
        <p:nvSpPr>
          <p:cNvPr id="11" name="Rectangle 10">
            <a:extLst>
              <a:ext uri="{FF2B5EF4-FFF2-40B4-BE49-F238E27FC236}">
                <a16:creationId xmlns:a16="http://schemas.microsoft.com/office/drawing/2014/main" id="{D10958CF-0383-692A-3C62-772DD8390276}"/>
              </a:ext>
            </a:extLst>
          </p:cNvPr>
          <p:cNvSpPr/>
          <p:nvPr/>
        </p:nvSpPr>
        <p:spPr>
          <a:xfrm>
            <a:off x="432168" y="1959386"/>
            <a:ext cx="1188720" cy="22155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EC2E398-B93E-151A-061D-DCACC98CCE49}"/>
              </a:ext>
            </a:extLst>
          </p:cNvPr>
          <p:cNvSpPr/>
          <p:nvPr/>
        </p:nvSpPr>
        <p:spPr>
          <a:xfrm>
            <a:off x="485170" y="5439748"/>
            <a:ext cx="1735516" cy="30745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6C2412E-ADD0-B682-D519-17F2B1FE5692}"/>
              </a:ext>
            </a:extLst>
          </p:cNvPr>
          <p:cNvSpPr txBox="1"/>
          <p:nvPr/>
        </p:nvSpPr>
        <p:spPr>
          <a:xfrm>
            <a:off x="2736417" y="3411702"/>
            <a:ext cx="1200150" cy="400110"/>
          </a:xfrm>
          <a:prstGeom prst="rect">
            <a:avLst/>
          </a:prstGeom>
          <a:noFill/>
        </p:spPr>
        <p:txBody>
          <a:bodyPr wrap="square" rtlCol="0">
            <a:spAutoFit/>
          </a:bodyPr>
          <a:lstStyle/>
          <a:p>
            <a:r>
              <a:rPr lang="en-US" sz="2000" b="1" dirty="0">
                <a:solidFill>
                  <a:srgbClr val="FF0000"/>
                </a:solidFill>
              </a:rPr>
              <a:t>10</a:t>
            </a:r>
          </a:p>
        </p:txBody>
      </p:sp>
      <p:sp>
        <p:nvSpPr>
          <p:cNvPr id="14" name="TextBox 13">
            <a:extLst>
              <a:ext uri="{FF2B5EF4-FFF2-40B4-BE49-F238E27FC236}">
                <a16:creationId xmlns:a16="http://schemas.microsoft.com/office/drawing/2014/main" id="{A7E7DA3C-D429-5943-B8C7-84B3409BFE83}"/>
              </a:ext>
            </a:extLst>
          </p:cNvPr>
          <p:cNvSpPr txBox="1"/>
          <p:nvPr/>
        </p:nvSpPr>
        <p:spPr>
          <a:xfrm>
            <a:off x="2989627" y="1723289"/>
            <a:ext cx="1022536" cy="461665"/>
          </a:xfrm>
          <a:prstGeom prst="rect">
            <a:avLst/>
          </a:prstGeom>
          <a:noFill/>
        </p:spPr>
        <p:txBody>
          <a:bodyPr wrap="square" rtlCol="0">
            <a:spAutoFit/>
          </a:bodyPr>
          <a:lstStyle/>
          <a:p>
            <a:r>
              <a:rPr lang="en-US" sz="2400" b="1" dirty="0">
                <a:solidFill>
                  <a:srgbClr val="FF0000"/>
                </a:solidFill>
              </a:rPr>
              <a:t>D-25</a:t>
            </a:r>
          </a:p>
        </p:txBody>
      </p:sp>
      <p:sp>
        <p:nvSpPr>
          <p:cNvPr id="15" name="TextBox 14">
            <a:extLst>
              <a:ext uri="{FF2B5EF4-FFF2-40B4-BE49-F238E27FC236}">
                <a16:creationId xmlns:a16="http://schemas.microsoft.com/office/drawing/2014/main" id="{564CB6ED-24D1-2DCA-4E4D-C17895D204EE}"/>
              </a:ext>
            </a:extLst>
          </p:cNvPr>
          <p:cNvSpPr txBox="1"/>
          <p:nvPr/>
        </p:nvSpPr>
        <p:spPr>
          <a:xfrm>
            <a:off x="4084599" y="2684187"/>
            <a:ext cx="4805264" cy="461665"/>
          </a:xfrm>
          <a:prstGeom prst="rect">
            <a:avLst/>
          </a:prstGeom>
          <a:noFill/>
        </p:spPr>
        <p:txBody>
          <a:bodyPr wrap="square" rtlCol="0">
            <a:spAutoFit/>
          </a:bodyPr>
          <a:lstStyle/>
          <a:p>
            <a:r>
              <a:rPr lang="en-US" sz="2400" b="1" dirty="0">
                <a:solidFill>
                  <a:srgbClr val="FF0000"/>
                </a:solidFill>
              </a:rPr>
              <a:t>J-5/6 , Form 8863, Sched 3 </a:t>
            </a:r>
            <a:r>
              <a:rPr lang="en-US" sz="2400" b="1" dirty="0" err="1">
                <a:solidFill>
                  <a:srgbClr val="FF0000"/>
                </a:solidFill>
              </a:rPr>
              <a:t>Prt</a:t>
            </a:r>
            <a:r>
              <a:rPr lang="en-US" sz="2400" b="1" dirty="0">
                <a:solidFill>
                  <a:srgbClr val="FF0000"/>
                </a:solidFill>
              </a:rPr>
              <a:t> 1 Ln 3</a:t>
            </a:r>
          </a:p>
        </p:txBody>
      </p:sp>
      <p:sp>
        <p:nvSpPr>
          <p:cNvPr id="5" name="TextBox 4">
            <a:extLst>
              <a:ext uri="{FF2B5EF4-FFF2-40B4-BE49-F238E27FC236}">
                <a16:creationId xmlns:a16="http://schemas.microsoft.com/office/drawing/2014/main" id="{499DAC05-C351-C460-F658-40FC7DEBE347}"/>
              </a:ext>
            </a:extLst>
          </p:cNvPr>
          <p:cNvSpPr txBox="1"/>
          <p:nvPr/>
        </p:nvSpPr>
        <p:spPr>
          <a:xfrm>
            <a:off x="5629093" y="4603146"/>
            <a:ext cx="1395580" cy="461665"/>
          </a:xfrm>
          <a:prstGeom prst="rect">
            <a:avLst/>
          </a:prstGeom>
          <a:noFill/>
        </p:spPr>
        <p:txBody>
          <a:bodyPr wrap="square" rtlCol="0">
            <a:spAutoFit/>
          </a:bodyPr>
          <a:lstStyle/>
          <a:p>
            <a:r>
              <a:rPr lang="en-US" sz="2400" b="1" dirty="0">
                <a:solidFill>
                  <a:srgbClr val="FF0000"/>
                </a:solidFill>
              </a:rPr>
              <a:t>K-21</a:t>
            </a:r>
          </a:p>
        </p:txBody>
      </p:sp>
      <p:sp>
        <p:nvSpPr>
          <p:cNvPr id="16" name="TextBox 15">
            <a:hlinkClick r:id="rId3" action="ppaction://hlinksldjump"/>
            <a:extLst>
              <a:ext uri="{FF2B5EF4-FFF2-40B4-BE49-F238E27FC236}">
                <a16:creationId xmlns:a16="http://schemas.microsoft.com/office/drawing/2014/main" id="{261E98F5-7013-1B69-8C3F-C4B74CA9B52F}"/>
              </a:ext>
            </a:extLst>
          </p:cNvPr>
          <p:cNvSpPr txBox="1"/>
          <p:nvPr/>
        </p:nvSpPr>
        <p:spPr>
          <a:xfrm>
            <a:off x="5504880" y="3028890"/>
            <a:ext cx="1200150" cy="400110"/>
          </a:xfrm>
          <a:prstGeom prst="rect">
            <a:avLst/>
          </a:prstGeom>
          <a:noFill/>
        </p:spPr>
        <p:txBody>
          <a:bodyPr wrap="square" rtlCol="0">
            <a:spAutoFit/>
          </a:bodyPr>
          <a:lstStyle/>
          <a:p>
            <a:r>
              <a:rPr lang="en-US" sz="2000" b="1" dirty="0">
                <a:solidFill>
                  <a:srgbClr val="FF0000"/>
                </a:solidFill>
              </a:rPr>
              <a:t>480</a:t>
            </a:r>
          </a:p>
        </p:txBody>
      </p:sp>
      <p:sp>
        <p:nvSpPr>
          <p:cNvPr id="17" name="TextBox 16">
            <a:extLst>
              <a:ext uri="{FF2B5EF4-FFF2-40B4-BE49-F238E27FC236}">
                <a16:creationId xmlns:a16="http://schemas.microsoft.com/office/drawing/2014/main" id="{E6201897-6651-892C-3EB1-A81824B6F0C1}"/>
              </a:ext>
            </a:extLst>
          </p:cNvPr>
          <p:cNvSpPr txBox="1"/>
          <p:nvPr/>
        </p:nvSpPr>
        <p:spPr>
          <a:xfrm>
            <a:off x="3924251" y="3749552"/>
            <a:ext cx="4805264" cy="461665"/>
          </a:xfrm>
          <a:prstGeom prst="rect">
            <a:avLst/>
          </a:prstGeom>
          <a:noFill/>
        </p:spPr>
        <p:txBody>
          <a:bodyPr wrap="square" rtlCol="0">
            <a:spAutoFit/>
          </a:bodyPr>
          <a:lstStyle/>
          <a:p>
            <a:r>
              <a:rPr lang="en-US" sz="2400" b="1" dirty="0">
                <a:solidFill>
                  <a:srgbClr val="FF0000"/>
                </a:solidFill>
              </a:rPr>
              <a:t>H-4, Form 5329, Sched 2 </a:t>
            </a:r>
            <a:r>
              <a:rPr lang="en-US" sz="2400" b="1" dirty="0" err="1">
                <a:solidFill>
                  <a:srgbClr val="FF0000"/>
                </a:solidFill>
              </a:rPr>
              <a:t>Prt</a:t>
            </a:r>
            <a:r>
              <a:rPr lang="en-US" sz="2400" b="1" dirty="0">
                <a:solidFill>
                  <a:srgbClr val="FF0000"/>
                </a:solidFill>
              </a:rPr>
              <a:t> 2 Ln 8</a:t>
            </a:r>
          </a:p>
        </p:txBody>
      </p:sp>
    </p:spTree>
    <p:extLst>
      <p:ext uri="{BB962C8B-B14F-4D97-AF65-F5344CB8AC3E}">
        <p14:creationId xmlns:p14="http://schemas.microsoft.com/office/powerpoint/2010/main" val="30892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1953BD-9814-E660-E2DB-06F813819139}"/>
              </a:ext>
            </a:extLst>
          </p:cNvPr>
          <p:cNvPicPr>
            <a:picLocks noChangeAspect="1"/>
          </p:cNvPicPr>
          <p:nvPr/>
        </p:nvPicPr>
        <p:blipFill>
          <a:blip r:embed="rId3"/>
          <a:stretch>
            <a:fillRect/>
          </a:stretch>
        </p:blipFill>
        <p:spPr>
          <a:xfrm>
            <a:off x="349249" y="1198025"/>
            <a:ext cx="8656012" cy="4573965"/>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24</a:t>
            </a:fld>
            <a:endParaRPr lang="en-US"/>
          </a:p>
        </p:txBody>
      </p:sp>
      <p:sp>
        <p:nvSpPr>
          <p:cNvPr id="3" name="Title 2"/>
          <p:cNvSpPr>
            <a:spLocks noGrp="1"/>
          </p:cNvSpPr>
          <p:nvPr>
            <p:ph type="title"/>
          </p:nvPr>
        </p:nvSpPr>
        <p:spPr>
          <a:xfrm>
            <a:off x="349249" y="493136"/>
            <a:ext cx="8480426" cy="666798"/>
          </a:xfrm>
        </p:spPr>
        <p:txBody>
          <a:bodyPr anchor="t">
            <a:normAutofit fontScale="90000"/>
          </a:bodyPr>
          <a:lstStyle/>
          <a:p>
            <a:r>
              <a:rPr lang="en-US" sz="4100" dirty="0"/>
              <a:t>Adv. Scenario 8: Retest Questions</a:t>
            </a:r>
          </a:p>
        </p:txBody>
      </p:sp>
      <p:sp>
        <p:nvSpPr>
          <p:cNvPr id="8" name="Rectangle 7">
            <a:extLst>
              <a:ext uri="{FF2B5EF4-FFF2-40B4-BE49-F238E27FC236}">
                <a16:creationId xmlns:a16="http://schemas.microsoft.com/office/drawing/2014/main" id="{60024529-41CA-4443-84A7-8B54956C8A3A}"/>
              </a:ext>
            </a:extLst>
          </p:cNvPr>
          <p:cNvSpPr/>
          <p:nvPr/>
        </p:nvSpPr>
        <p:spPr>
          <a:xfrm>
            <a:off x="634482" y="2214947"/>
            <a:ext cx="1042226"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2627E6-7AFE-466A-AAB2-8BFDF980CA04}"/>
              </a:ext>
            </a:extLst>
          </p:cNvPr>
          <p:cNvSpPr txBox="1"/>
          <p:nvPr/>
        </p:nvSpPr>
        <p:spPr>
          <a:xfrm>
            <a:off x="2552044" y="2034335"/>
            <a:ext cx="1200150" cy="461665"/>
          </a:xfrm>
          <a:prstGeom prst="rect">
            <a:avLst/>
          </a:prstGeom>
          <a:noFill/>
        </p:spPr>
        <p:txBody>
          <a:bodyPr wrap="square" rtlCol="0">
            <a:spAutoFit/>
          </a:bodyPr>
          <a:lstStyle/>
          <a:p>
            <a:r>
              <a:rPr lang="en-US" sz="2400" b="1" dirty="0">
                <a:solidFill>
                  <a:srgbClr val="FF0000"/>
                </a:solidFill>
              </a:rPr>
              <a:t>D-24</a:t>
            </a:r>
          </a:p>
        </p:txBody>
      </p:sp>
      <p:sp>
        <p:nvSpPr>
          <p:cNvPr id="10" name="TextBox 9">
            <a:extLst>
              <a:ext uri="{FF2B5EF4-FFF2-40B4-BE49-F238E27FC236}">
                <a16:creationId xmlns:a16="http://schemas.microsoft.com/office/drawing/2014/main" id="{76DACA62-D995-45F1-B9C0-ED1AE34038AC}"/>
              </a:ext>
            </a:extLst>
          </p:cNvPr>
          <p:cNvSpPr txBox="1"/>
          <p:nvPr/>
        </p:nvSpPr>
        <p:spPr>
          <a:xfrm>
            <a:off x="2724017" y="3555470"/>
            <a:ext cx="1200150" cy="461665"/>
          </a:xfrm>
          <a:prstGeom prst="rect">
            <a:avLst/>
          </a:prstGeom>
          <a:noFill/>
        </p:spPr>
        <p:txBody>
          <a:bodyPr wrap="square" rtlCol="0">
            <a:spAutoFit/>
          </a:bodyPr>
          <a:lstStyle/>
          <a:p>
            <a:r>
              <a:rPr lang="en-US" sz="2400" b="1" dirty="0">
                <a:solidFill>
                  <a:srgbClr val="FF0000"/>
                </a:solidFill>
              </a:rPr>
              <a:t>E-11</a:t>
            </a:r>
          </a:p>
        </p:txBody>
      </p:sp>
      <p:sp>
        <p:nvSpPr>
          <p:cNvPr id="13" name="Rectangle 12">
            <a:extLst>
              <a:ext uri="{FF2B5EF4-FFF2-40B4-BE49-F238E27FC236}">
                <a16:creationId xmlns:a16="http://schemas.microsoft.com/office/drawing/2014/main" id="{5CA2AE03-E931-2741-536C-CDF745BDE06A}"/>
              </a:ext>
            </a:extLst>
          </p:cNvPr>
          <p:cNvSpPr/>
          <p:nvPr/>
        </p:nvSpPr>
        <p:spPr>
          <a:xfrm>
            <a:off x="569164" y="4030049"/>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6">
            <a:extLst>
              <a:ext uri="{FF2B5EF4-FFF2-40B4-BE49-F238E27FC236}">
                <a16:creationId xmlns:a16="http://schemas.microsoft.com/office/drawing/2014/main" id="{7274DEAA-5935-785E-5666-1B11AE6E355A}"/>
              </a:ext>
            </a:extLst>
          </p:cNvPr>
          <p:cNvSpPr>
            <a:spLocks noGrp="1"/>
          </p:cNvSpPr>
          <p:nvPr>
            <p:ph sz="half" idx="1"/>
          </p:nvPr>
        </p:nvSpPr>
        <p:spPr>
          <a:xfrm>
            <a:off x="2178055" y="6043909"/>
            <a:ext cx="3846786" cy="523489"/>
          </a:xfrm>
        </p:spPr>
        <p:txBody>
          <a:bodyPr>
            <a:normAutofit/>
          </a:bodyPr>
          <a:lstStyle/>
          <a:p>
            <a:pPr marL="0" indent="0">
              <a:buNone/>
            </a:pPr>
            <a:r>
              <a:rPr lang="en-US" sz="2000" dirty="0"/>
              <a:t>Retest Form 6744 Pg 111</a:t>
            </a:r>
          </a:p>
        </p:txBody>
      </p:sp>
      <p:sp>
        <p:nvSpPr>
          <p:cNvPr id="5" name="TextBox 4">
            <a:extLst>
              <a:ext uri="{FF2B5EF4-FFF2-40B4-BE49-F238E27FC236}">
                <a16:creationId xmlns:a16="http://schemas.microsoft.com/office/drawing/2014/main" id="{05D1A37B-3B95-5CC9-DC2A-8C7C6DF2FF8B}"/>
              </a:ext>
            </a:extLst>
          </p:cNvPr>
          <p:cNvSpPr txBox="1"/>
          <p:nvPr/>
        </p:nvSpPr>
        <p:spPr>
          <a:xfrm>
            <a:off x="6267437" y="1073567"/>
            <a:ext cx="1200150" cy="461665"/>
          </a:xfrm>
          <a:prstGeom prst="rect">
            <a:avLst/>
          </a:prstGeom>
          <a:noFill/>
        </p:spPr>
        <p:txBody>
          <a:bodyPr wrap="square" rtlCol="0">
            <a:spAutoFit/>
          </a:bodyPr>
          <a:lstStyle/>
          <a:p>
            <a:r>
              <a:rPr lang="en-US" sz="2400" b="1" dirty="0">
                <a:solidFill>
                  <a:srgbClr val="FF0000"/>
                </a:solidFill>
              </a:rPr>
              <a:t>2,450</a:t>
            </a:r>
          </a:p>
        </p:txBody>
      </p:sp>
      <p:sp>
        <p:nvSpPr>
          <p:cNvPr id="7" name="TextBox 6">
            <a:extLst>
              <a:ext uri="{FF2B5EF4-FFF2-40B4-BE49-F238E27FC236}">
                <a16:creationId xmlns:a16="http://schemas.microsoft.com/office/drawing/2014/main" id="{97BF49ED-39F3-5A7A-DFC7-3DB0B1D54302}"/>
              </a:ext>
            </a:extLst>
          </p:cNvPr>
          <p:cNvSpPr txBox="1"/>
          <p:nvPr/>
        </p:nvSpPr>
        <p:spPr>
          <a:xfrm>
            <a:off x="7355620" y="1086010"/>
            <a:ext cx="1265866" cy="707886"/>
          </a:xfrm>
          <a:prstGeom prst="rect">
            <a:avLst/>
          </a:prstGeom>
          <a:noFill/>
        </p:spPr>
        <p:txBody>
          <a:bodyPr wrap="square" rtlCol="0">
            <a:spAutoFit/>
          </a:bodyPr>
          <a:lstStyle/>
          <a:p>
            <a:r>
              <a:rPr lang="en-US" sz="2000" b="1" dirty="0">
                <a:solidFill>
                  <a:srgbClr val="FF0000"/>
                </a:solidFill>
              </a:rPr>
              <a:t>D-26/29 Sched D</a:t>
            </a:r>
          </a:p>
        </p:txBody>
      </p:sp>
      <p:sp>
        <p:nvSpPr>
          <p:cNvPr id="18" name="TextBox 17">
            <a:extLst>
              <a:ext uri="{FF2B5EF4-FFF2-40B4-BE49-F238E27FC236}">
                <a16:creationId xmlns:a16="http://schemas.microsoft.com/office/drawing/2014/main" id="{37EF31FB-8E97-1D2F-6D9C-B2FCD90BEFD1}"/>
              </a:ext>
            </a:extLst>
          </p:cNvPr>
          <p:cNvSpPr txBox="1"/>
          <p:nvPr/>
        </p:nvSpPr>
        <p:spPr>
          <a:xfrm>
            <a:off x="858792" y="5384531"/>
            <a:ext cx="1200150" cy="400110"/>
          </a:xfrm>
          <a:prstGeom prst="rect">
            <a:avLst/>
          </a:prstGeom>
          <a:noFill/>
        </p:spPr>
        <p:txBody>
          <a:bodyPr wrap="square" rtlCol="0">
            <a:spAutoFit/>
          </a:bodyPr>
          <a:lstStyle/>
          <a:p>
            <a:r>
              <a:rPr lang="en-US" sz="2000" b="1" dirty="0">
                <a:solidFill>
                  <a:srgbClr val="FF0000"/>
                </a:solidFill>
              </a:rPr>
              <a:t>2,500</a:t>
            </a:r>
          </a:p>
        </p:txBody>
      </p:sp>
      <p:sp>
        <p:nvSpPr>
          <p:cNvPr id="19" name="TextBox 18">
            <a:extLst>
              <a:ext uri="{FF2B5EF4-FFF2-40B4-BE49-F238E27FC236}">
                <a16:creationId xmlns:a16="http://schemas.microsoft.com/office/drawing/2014/main" id="{86DED11F-ACE2-64FE-9B1D-2312B607A92C}"/>
              </a:ext>
            </a:extLst>
          </p:cNvPr>
          <p:cNvSpPr txBox="1"/>
          <p:nvPr/>
        </p:nvSpPr>
        <p:spPr>
          <a:xfrm>
            <a:off x="3477105" y="5425276"/>
            <a:ext cx="1200150" cy="461665"/>
          </a:xfrm>
          <a:prstGeom prst="rect">
            <a:avLst/>
          </a:prstGeom>
          <a:noFill/>
        </p:spPr>
        <p:txBody>
          <a:bodyPr wrap="square" rtlCol="0">
            <a:spAutoFit/>
          </a:bodyPr>
          <a:lstStyle/>
          <a:p>
            <a:r>
              <a:rPr lang="en-US" sz="2400" b="1" dirty="0">
                <a:solidFill>
                  <a:srgbClr val="FF0000"/>
                </a:solidFill>
              </a:rPr>
              <a:t>D-25</a:t>
            </a:r>
          </a:p>
        </p:txBody>
      </p:sp>
    </p:spTree>
    <p:extLst>
      <p:ext uri="{BB962C8B-B14F-4D97-AF65-F5344CB8AC3E}">
        <p14:creationId xmlns:p14="http://schemas.microsoft.com/office/powerpoint/2010/main" val="4554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5"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2E0A1E8-6BAD-C80C-2C26-D55BDB46E442}"/>
              </a:ext>
            </a:extLst>
          </p:cNvPr>
          <p:cNvPicPr>
            <a:picLocks noChangeAspect="1"/>
          </p:cNvPicPr>
          <p:nvPr/>
        </p:nvPicPr>
        <p:blipFill>
          <a:blip r:embed="rId3"/>
          <a:stretch>
            <a:fillRect/>
          </a:stretch>
        </p:blipFill>
        <p:spPr>
          <a:xfrm>
            <a:off x="652463" y="1194757"/>
            <a:ext cx="7726428" cy="4628346"/>
          </a:xfrm>
          <a:prstGeom prst="rect">
            <a:avLst/>
          </a:prstGeom>
        </p:spPr>
      </p:pic>
      <p:sp>
        <p:nvSpPr>
          <p:cNvPr id="6" name="Slide Number Placeholder 5"/>
          <p:cNvSpPr>
            <a:spLocks noGrp="1"/>
          </p:cNvSpPr>
          <p:nvPr>
            <p:ph type="sldNum" sz="quarter" idx="4"/>
          </p:nvPr>
        </p:nvSpPr>
        <p:spPr>
          <a:xfrm>
            <a:off x="349249" y="6356351"/>
            <a:ext cx="2057400" cy="365125"/>
          </a:xfrm>
        </p:spPr>
        <p:txBody>
          <a:bodyPr anchor="ctr">
            <a:normAutofit/>
          </a:bodyPr>
          <a:lstStyle/>
          <a:p>
            <a:pPr>
              <a:spcAft>
                <a:spcPts val="600"/>
              </a:spcAft>
            </a:pPr>
            <a:fld id="{BBB69291-A384-1346-A27A-D0A1C91B6C32}" type="slidenum">
              <a:rPr lang="en-US" smtClean="0"/>
              <a:pPr>
                <a:spcAft>
                  <a:spcPts val="600"/>
                </a:spcAft>
              </a:pPr>
              <a:t>25</a:t>
            </a:fld>
            <a:endParaRPr lang="en-US"/>
          </a:p>
        </p:txBody>
      </p:sp>
      <p:sp>
        <p:nvSpPr>
          <p:cNvPr id="3" name="Title 2"/>
          <p:cNvSpPr>
            <a:spLocks noGrp="1"/>
          </p:cNvSpPr>
          <p:nvPr>
            <p:ph type="title"/>
          </p:nvPr>
        </p:nvSpPr>
        <p:spPr>
          <a:xfrm>
            <a:off x="349249" y="493136"/>
            <a:ext cx="8480426" cy="666798"/>
          </a:xfrm>
        </p:spPr>
        <p:txBody>
          <a:bodyPr anchor="t">
            <a:noAutofit/>
          </a:bodyPr>
          <a:lstStyle/>
          <a:p>
            <a:r>
              <a:rPr lang="en-US" sz="3200" dirty="0"/>
              <a:t>Adv. Scenario 8: Retest Questions (</a:t>
            </a:r>
            <a:r>
              <a:rPr lang="en-US" sz="3200" dirty="0" err="1"/>
              <a:t>con’t</a:t>
            </a:r>
            <a:r>
              <a:rPr lang="en-US" sz="3200" dirty="0"/>
              <a:t>)</a:t>
            </a:r>
          </a:p>
        </p:txBody>
      </p:sp>
      <p:sp>
        <p:nvSpPr>
          <p:cNvPr id="8" name="Rectangle 7">
            <a:extLst>
              <a:ext uri="{FF2B5EF4-FFF2-40B4-BE49-F238E27FC236}">
                <a16:creationId xmlns:a16="http://schemas.microsoft.com/office/drawing/2014/main" id="{60024529-41CA-4443-84A7-8B54956C8A3A}"/>
              </a:ext>
            </a:extLst>
          </p:cNvPr>
          <p:cNvSpPr/>
          <p:nvPr/>
        </p:nvSpPr>
        <p:spPr>
          <a:xfrm>
            <a:off x="989335" y="1596430"/>
            <a:ext cx="118872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2627E6-7AFE-466A-AAB2-8BFDF980CA04}"/>
              </a:ext>
            </a:extLst>
          </p:cNvPr>
          <p:cNvSpPr txBox="1"/>
          <p:nvPr/>
        </p:nvSpPr>
        <p:spPr>
          <a:xfrm>
            <a:off x="2757840" y="1618301"/>
            <a:ext cx="1200150" cy="461665"/>
          </a:xfrm>
          <a:prstGeom prst="rect">
            <a:avLst/>
          </a:prstGeom>
          <a:noFill/>
        </p:spPr>
        <p:txBody>
          <a:bodyPr wrap="square" rtlCol="0">
            <a:spAutoFit/>
          </a:bodyPr>
          <a:lstStyle/>
          <a:p>
            <a:r>
              <a:rPr lang="en-US" sz="2400" b="1" dirty="0">
                <a:solidFill>
                  <a:srgbClr val="FF0000"/>
                </a:solidFill>
              </a:rPr>
              <a:t>J-5/6</a:t>
            </a:r>
          </a:p>
        </p:txBody>
      </p:sp>
      <p:sp>
        <p:nvSpPr>
          <p:cNvPr id="10" name="TextBox 9">
            <a:extLst>
              <a:ext uri="{FF2B5EF4-FFF2-40B4-BE49-F238E27FC236}">
                <a16:creationId xmlns:a16="http://schemas.microsoft.com/office/drawing/2014/main" id="{76DACA62-D995-45F1-B9C0-ED1AE34038AC}"/>
              </a:ext>
            </a:extLst>
          </p:cNvPr>
          <p:cNvSpPr txBox="1"/>
          <p:nvPr/>
        </p:nvSpPr>
        <p:spPr>
          <a:xfrm>
            <a:off x="2406648" y="5084788"/>
            <a:ext cx="1200151" cy="461665"/>
          </a:xfrm>
          <a:prstGeom prst="rect">
            <a:avLst/>
          </a:prstGeom>
          <a:noFill/>
        </p:spPr>
        <p:txBody>
          <a:bodyPr wrap="square" rtlCol="0">
            <a:spAutoFit/>
          </a:bodyPr>
          <a:lstStyle/>
          <a:p>
            <a:r>
              <a:rPr lang="en-US" sz="2400" b="1" dirty="0">
                <a:solidFill>
                  <a:srgbClr val="FF0000"/>
                </a:solidFill>
              </a:rPr>
              <a:t>K-21</a:t>
            </a:r>
          </a:p>
        </p:txBody>
      </p:sp>
      <p:sp>
        <p:nvSpPr>
          <p:cNvPr id="13" name="Rectangle 12">
            <a:extLst>
              <a:ext uri="{FF2B5EF4-FFF2-40B4-BE49-F238E27FC236}">
                <a16:creationId xmlns:a16="http://schemas.microsoft.com/office/drawing/2014/main" id="{5CA2AE03-E931-2741-536C-CDF745BDE06A}"/>
              </a:ext>
            </a:extLst>
          </p:cNvPr>
          <p:cNvSpPr/>
          <p:nvPr/>
        </p:nvSpPr>
        <p:spPr>
          <a:xfrm>
            <a:off x="989335" y="3326367"/>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3EC7927-1BCE-4A24-7C7B-935FFF3B7C89}"/>
              </a:ext>
            </a:extLst>
          </p:cNvPr>
          <p:cNvSpPr txBox="1"/>
          <p:nvPr/>
        </p:nvSpPr>
        <p:spPr>
          <a:xfrm>
            <a:off x="2627296" y="3073621"/>
            <a:ext cx="4805264" cy="461665"/>
          </a:xfrm>
          <a:prstGeom prst="rect">
            <a:avLst/>
          </a:prstGeom>
          <a:noFill/>
        </p:spPr>
        <p:txBody>
          <a:bodyPr wrap="square" rtlCol="0">
            <a:spAutoFit/>
          </a:bodyPr>
          <a:lstStyle/>
          <a:p>
            <a:r>
              <a:rPr lang="en-US" sz="2400" b="1" dirty="0">
                <a:solidFill>
                  <a:srgbClr val="FF0000"/>
                </a:solidFill>
              </a:rPr>
              <a:t>H-4, Form 5329, Sched 2 </a:t>
            </a:r>
            <a:r>
              <a:rPr lang="en-US" sz="2400" b="1" dirty="0" err="1">
                <a:solidFill>
                  <a:srgbClr val="FF0000"/>
                </a:solidFill>
              </a:rPr>
              <a:t>Prt</a:t>
            </a:r>
            <a:r>
              <a:rPr lang="en-US" sz="2400" b="1" dirty="0">
                <a:solidFill>
                  <a:srgbClr val="FF0000"/>
                </a:solidFill>
              </a:rPr>
              <a:t> 2 Ln 8</a:t>
            </a:r>
          </a:p>
        </p:txBody>
      </p:sp>
      <p:sp>
        <p:nvSpPr>
          <p:cNvPr id="17" name="Rectangle 16">
            <a:extLst>
              <a:ext uri="{FF2B5EF4-FFF2-40B4-BE49-F238E27FC236}">
                <a16:creationId xmlns:a16="http://schemas.microsoft.com/office/drawing/2014/main" id="{AA9106C3-0661-9ED4-557A-7F4472B56631}"/>
              </a:ext>
            </a:extLst>
          </p:cNvPr>
          <p:cNvSpPr/>
          <p:nvPr/>
        </p:nvSpPr>
        <p:spPr>
          <a:xfrm>
            <a:off x="1016518" y="5046653"/>
            <a:ext cx="970094"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53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26</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8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23 </a:t>
            </a:r>
          </a:p>
          <a:p>
            <a:pPr lvl="1"/>
            <a:r>
              <a:rPr lang="en-US" dirty="0"/>
              <a:t>Question 24 </a:t>
            </a:r>
          </a:p>
          <a:p>
            <a:pPr lvl="1"/>
            <a:r>
              <a:rPr lang="en-US" dirty="0"/>
              <a:t>Question 25 </a:t>
            </a:r>
          </a:p>
          <a:p>
            <a:pPr lvl="1"/>
            <a:r>
              <a:rPr lang="en-US" dirty="0"/>
              <a:t>Question 26 </a:t>
            </a:r>
          </a:p>
          <a:p>
            <a:pPr lvl="1"/>
            <a:r>
              <a:rPr lang="en-US" dirty="0"/>
              <a:t>Question 27 </a:t>
            </a:r>
          </a:p>
          <a:p>
            <a:pPr lvl="1"/>
            <a:r>
              <a:rPr lang="en-US" dirty="0"/>
              <a:t>Question 28</a:t>
            </a:r>
          </a:p>
          <a:p>
            <a:pPr lvl="1"/>
            <a:r>
              <a:rPr lang="en-US" dirty="0"/>
              <a:t>Question 29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245353" cy="461665"/>
          </a:xfrm>
          <a:prstGeom prst="rect">
            <a:avLst/>
          </a:prstGeom>
          <a:noFill/>
        </p:spPr>
        <p:txBody>
          <a:bodyPr wrap="square" rtlCol="0">
            <a:spAutoFit/>
          </a:bodyPr>
          <a:lstStyle/>
          <a:p>
            <a:r>
              <a:rPr lang="en-US" sz="2400" b="1" dirty="0"/>
              <a:t>A</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405446"/>
            <a:ext cx="245353" cy="461665"/>
          </a:xfrm>
          <a:prstGeom prst="rect">
            <a:avLst/>
          </a:prstGeom>
          <a:noFill/>
        </p:spPr>
        <p:txBody>
          <a:bodyPr wrap="square" rtlCol="0">
            <a:spAutoFit/>
          </a:bodyPr>
          <a:lstStyle/>
          <a:p>
            <a:r>
              <a:rPr lang="en-US" sz="2400" b="1" dirty="0"/>
              <a:t>C</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245353" cy="461665"/>
          </a:xfrm>
          <a:prstGeom prst="rect">
            <a:avLst/>
          </a:prstGeom>
          <a:noFill/>
        </p:spPr>
        <p:txBody>
          <a:bodyPr wrap="square" rtlCol="0">
            <a:spAutoFit/>
          </a:bodyPr>
          <a:lstStyle/>
          <a:p>
            <a:r>
              <a:rPr lang="en-US" sz="2400" b="1" dirty="0"/>
              <a:t>B</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928168" y="4354209"/>
            <a:ext cx="245353" cy="461665"/>
          </a:xfrm>
          <a:prstGeom prst="rect">
            <a:avLst/>
          </a:prstGeom>
          <a:noFill/>
        </p:spPr>
        <p:txBody>
          <a:bodyPr wrap="square" rtlCol="0">
            <a:spAutoFit/>
          </a:bodyPr>
          <a:lstStyle/>
          <a:p>
            <a:r>
              <a:rPr lang="en-US" sz="2400" b="1" dirty="0"/>
              <a:t>D</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4367291"/>
            <a:ext cx="1188751" cy="461665"/>
          </a:xfrm>
          <a:prstGeom prst="rect">
            <a:avLst/>
          </a:prstGeom>
          <a:noFill/>
        </p:spPr>
        <p:txBody>
          <a:bodyPr wrap="square" rtlCol="0">
            <a:spAutoFit/>
          </a:bodyPr>
          <a:lstStyle/>
          <a:p>
            <a:r>
              <a:rPr lang="en-US" sz="2400" b="1" dirty="0"/>
              <a:t>A</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53020" y="3574938"/>
            <a:ext cx="1230194" cy="461665"/>
          </a:xfrm>
          <a:prstGeom prst="rect">
            <a:avLst/>
          </a:prstGeom>
          <a:noFill/>
        </p:spPr>
        <p:txBody>
          <a:bodyPr wrap="square" rtlCol="0">
            <a:spAutoFit/>
          </a:bodyPr>
          <a:lstStyle/>
          <a:p>
            <a:r>
              <a:rPr lang="en-US" sz="2400" b="1" dirty="0"/>
              <a:t>$480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245353" cy="461665"/>
          </a:xfrm>
          <a:prstGeom prst="rect">
            <a:avLst/>
          </a:prstGeom>
          <a:noFill/>
        </p:spPr>
        <p:txBody>
          <a:bodyPr wrap="square" rtlCol="0">
            <a:spAutoFit/>
          </a:bodyPr>
          <a:lstStyle/>
          <a:p>
            <a:r>
              <a:rPr lang="en-US" sz="2400" b="1" dirty="0"/>
              <a:t>B</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928169" y="3174439"/>
            <a:ext cx="245353" cy="461665"/>
          </a:xfrm>
          <a:prstGeom prst="rect">
            <a:avLst/>
          </a:prstGeom>
          <a:noFill/>
        </p:spPr>
        <p:txBody>
          <a:bodyPr wrap="square" rtlCol="0">
            <a:spAutoFit/>
          </a:bodyPr>
          <a:lstStyle/>
          <a:p>
            <a:r>
              <a:rPr lang="en-US" sz="2400" b="1" dirty="0"/>
              <a:t>B</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39137" y="2795667"/>
            <a:ext cx="1458376" cy="461665"/>
          </a:xfrm>
          <a:prstGeom prst="rect">
            <a:avLst/>
          </a:prstGeom>
          <a:noFill/>
        </p:spPr>
        <p:txBody>
          <a:bodyPr wrap="square" rtlCol="0">
            <a:spAutoFit/>
          </a:bodyPr>
          <a:lstStyle/>
          <a:p>
            <a:r>
              <a:rPr lang="en-US" sz="2400" b="1" dirty="0"/>
              <a:t>$2,500</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245353" cy="461665"/>
          </a:xfrm>
          <a:prstGeom prst="rect">
            <a:avLst/>
          </a:prstGeom>
          <a:noFill/>
        </p:spPr>
        <p:txBody>
          <a:bodyPr wrap="square" rtlCol="0">
            <a:spAutoFit/>
          </a:bodyPr>
          <a:lstStyle/>
          <a:p>
            <a:r>
              <a:rPr lang="en-US" sz="2400" b="1" dirty="0"/>
              <a:t>A</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81229" y="2467344"/>
            <a:ext cx="245353" cy="461665"/>
          </a:xfrm>
          <a:prstGeom prst="rect">
            <a:avLst/>
          </a:prstGeom>
          <a:noFill/>
        </p:spPr>
        <p:txBody>
          <a:bodyPr wrap="square" rtlCol="0">
            <a:spAutoFit/>
          </a:bodyPr>
          <a:lstStyle/>
          <a:p>
            <a:r>
              <a:rPr lang="en-US" sz="2400" b="1" dirty="0"/>
              <a:t>A</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23 </a:t>
            </a:r>
          </a:p>
          <a:p>
            <a:pPr lvl="1"/>
            <a:r>
              <a:rPr lang="en-US" dirty="0"/>
              <a:t>Question 24 </a:t>
            </a:r>
          </a:p>
          <a:p>
            <a:pPr lvl="1"/>
            <a:r>
              <a:rPr lang="en-US" dirty="0"/>
              <a:t>Question 25 </a:t>
            </a:r>
          </a:p>
          <a:p>
            <a:pPr lvl="1"/>
            <a:r>
              <a:rPr lang="en-US" dirty="0"/>
              <a:t>Question 26 </a:t>
            </a:r>
          </a:p>
          <a:p>
            <a:pPr lvl="1"/>
            <a:r>
              <a:rPr lang="en-US" dirty="0"/>
              <a:t>Question 27 </a:t>
            </a:r>
          </a:p>
          <a:p>
            <a:pPr lvl="1"/>
            <a:r>
              <a:rPr lang="en-US" dirty="0"/>
              <a:t>Question 28</a:t>
            </a:r>
          </a:p>
          <a:p>
            <a:pPr lvl="1"/>
            <a:r>
              <a:rPr lang="en-US" dirty="0"/>
              <a:t>Question 29 </a:t>
            </a:r>
          </a:p>
        </p:txBody>
      </p:sp>
      <p:sp>
        <p:nvSpPr>
          <p:cNvPr id="2" name="TextBox 1">
            <a:extLst>
              <a:ext uri="{FF2B5EF4-FFF2-40B4-BE49-F238E27FC236}">
                <a16:creationId xmlns:a16="http://schemas.microsoft.com/office/drawing/2014/main" id="{6C78B337-F937-4177-D517-5628EF75D296}"/>
              </a:ext>
            </a:extLst>
          </p:cNvPr>
          <p:cNvSpPr txBox="1"/>
          <p:nvPr/>
        </p:nvSpPr>
        <p:spPr>
          <a:xfrm>
            <a:off x="2870768" y="3978762"/>
            <a:ext cx="1230194" cy="461665"/>
          </a:xfrm>
          <a:prstGeom prst="rect">
            <a:avLst/>
          </a:prstGeom>
          <a:noFill/>
        </p:spPr>
        <p:txBody>
          <a:bodyPr wrap="square" rtlCol="0">
            <a:spAutoFit/>
          </a:bodyPr>
          <a:lstStyle/>
          <a:p>
            <a:r>
              <a:rPr lang="en-US" sz="2400" b="1" dirty="0"/>
              <a:t>$10</a:t>
            </a:r>
          </a:p>
        </p:txBody>
      </p:sp>
      <p:sp>
        <p:nvSpPr>
          <p:cNvPr id="4" name="TextBox 3">
            <a:extLst>
              <a:ext uri="{FF2B5EF4-FFF2-40B4-BE49-F238E27FC236}">
                <a16:creationId xmlns:a16="http://schemas.microsoft.com/office/drawing/2014/main" id="{2D0E9132-DB9F-8D36-6B9D-E6DE1D01298F}"/>
              </a:ext>
            </a:extLst>
          </p:cNvPr>
          <p:cNvSpPr txBox="1"/>
          <p:nvPr/>
        </p:nvSpPr>
        <p:spPr>
          <a:xfrm>
            <a:off x="6645873" y="2022669"/>
            <a:ext cx="1458376" cy="461665"/>
          </a:xfrm>
          <a:prstGeom prst="rect">
            <a:avLst/>
          </a:prstGeom>
          <a:noFill/>
        </p:spPr>
        <p:txBody>
          <a:bodyPr wrap="square" rtlCol="0">
            <a:spAutoFit/>
          </a:bodyPr>
          <a:lstStyle/>
          <a:p>
            <a:r>
              <a:rPr lang="en-US" sz="2400" b="1" dirty="0"/>
              <a:t>$2,450</a:t>
            </a:r>
          </a:p>
        </p:txBody>
      </p:sp>
      <p:sp>
        <p:nvSpPr>
          <p:cNvPr id="5" name="TextBox 4">
            <a:extLst>
              <a:ext uri="{FF2B5EF4-FFF2-40B4-BE49-F238E27FC236}">
                <a16:creationId xmlns:a16="http://schemas.microsoft.com/office/drawing/2014/main" id="{3F21C5C4-8653-DD61-ED50-E57058A5C4B8}"/>
              </a:ext>
            </a:extLst>
          </p:cNvPr>
          <p:cNvSpPr txBox="1"/>
          <p:nvPr/>
        </p:nvSpPr>
        <p:spPr>
          <a:xfrm>
            <a:off x="6755444" y="3180087"/>
            <a:ext cx="1458376" cy="461665"/>
          </a:xfrm>
          <a:prstGeom prst="rect">
            <a:avLst/>
          </a:prstGeom>
          <a:noFill/>
        </p:spPr>
        <p:txBody>
          <a:bodyPr wrap="square" rtlCol="0">
            <a:spAutoFit/>
          </a:bodyPr>
          <a:lstStyle/>
          <a:p>
            <a:r>
              <a:rPr lang="en-US" sz="2400" b="1" dirty="0"/>
              <a:t>2,500</a:t>
            </a:r>
          </a:p>
        </p:txBody>
      </p:sp>
    </p:spTree>
    <p:extLst>
      <p:ext uri="{BB962C8B-B14F-4D97-AF65-F5344CB8AC3E}">
        <p14:creationId xmlns:p14="http://schemas.microsoft.com/office/powerpoint/2010/main" val="20044934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79959" cy="2337434"/>
          </a:xfrm>
        </p:spPr>
        <p:txBody>
          <a:bodyPr/>
          <a:lstStyle/>
          <a:p>
            <a:r>
              <a:rPr lang="en-US" dirty="0"/>
              <a:t>Scenario 9</a:t>
            </a:r>
          </a:p>
        </p:txBody>
      </p:sp>
      <p:sp>
        <p:nvSpPr>
          <p:cNvPr id="3" name="Text Placeholder 2"/>
          <p:cNvSpPr>
            <a:spLocks noGrp="1"/>
          </p:cNvSpPr>
          <p:nvPr>
            <p:ph type="body" idx="1"/>
          </p:nvPr>
        </p:nvSpPr>
        <p:spPr>
          <a:xfrm>
            <a:off x="525916" y="4494985"/>
            <a:ext cx="5811822" cy="854782"/>
          </a:xfrm>
        </p:spPr>
        <p:txBody>
          <a:bodyPr/>
          <a:lstStyle/>
          <a:p>
            <a:r>
              <a:rPr lang="en-US" dirty="0"/>
              <a:t>Thomas Polk</a:t>
            </a:r>
          </a:p>
        </p:txBody>
      </p:sp>
    </p:spTree>
    <p:extLst>
      <p:ext uri="{BB962C8B-B14F-4D97-AF65-F5344CB8AC3E}">
        <p14:creationId xmlns:p14="http://schemas.microsoft.com/office/powerpoint/2010/main" val="4095895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C8EAA-CBDA-7222-CE13-209FC97F08DF}"/>
              </a:ext>
            </a:extLst>
          </p:cNvPr>
          <p:cNvPicPr>
            <a:picLocks noChangeAspect="1"/>
          </p:cNvPicPr>
          <p:nvPr/>
        </p:nvPicPr>
        <p:blipFill>
          <a:blip r:embed="rId2"/>
          <a:stretch>
            <a:fillRect/>
          </a:stretch>
        </p:blipFill>
        <p:spPr>
          <a:xfrm>
            <a:off x="349249" y="3240848"/>
            <a:ext cx="7334250" cy="2447925"/>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28</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Interview Notes</a:t>
            </a:r>
          </a:p>
        </p:txBody>
      </p:sp>
      <p:sp>
        <p:nvSpPr>
          <p:cNvPr id="5" name="Content Placeholder 1">
            <a:extLst>
              <a:ext uri="{FF2B5EF4-FFF2-40B4-BE49-F238E27FC236}">
                <a16:creationId xmlns:a16="http://schemas.microsoft.com/office/drawing/2014/main" id="{541B98CD-7312-8EE2-9C5F-28C6FDA897B6}"/>
              </a:ext>
            </a:extLst>
          </p:cNvPr>
          <p:cNvSpPr txBox="1">
            <a:spLocks/>
          </p:cNvSpPr>
          <p:nvPr/>
        </p:nvSpPr>
        <p:spPr>
          <a:xfrm>
            <a:off x="774011" y="6055468"/>
            <a:ext cx="6758152" cy="459335"/>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000" dirty="0"/>
              <a:t>Scenario and initial test questions Form 6744 pg. 95</a:t>
            </a:r>
          </a:p>
        </p:txBody>
      </p:sp>
      <p:pic>
        <p:nvPicPr>
          <p:cNvPr id="7" name="Picture 6">
            <a:extLst>
              <a:ext uri="{FF2B5EF4-FFF2-40B4-BE49-F238E27FC236}">
                <a16:creationId xmlns:a16="http://schemas.microsoft.com/office/drawing/2014/main" id="{3F2E4741-1595-10B1-F3F5-BC9EE860BE9A}"/>
              </a:ext>
            </a:extLst>
          </p:cNvPr>
          <p:cNvPicPr>
            <a:picLocks noChangeAspect="1"/>
          </p:cNvPicPr>
          <p:nvPr/>
        </p:nvPicPr>
        <p:blipFill>
          <a:blip r:embed="rId3"/>
          <a:stretch>
            <a:fillRect/>
          </a:stretch>
        </p:blipFill>
        <p:spPr>
          <a:xfrm>
            <a:off x="116632" y="1263956"/>
            <a:ext cx="8910735" cy="1905054"/>
          </a:xfrm>
          <a:prstGeom prst="rect">
            <a:avLst/>
          </a:prstGeom>
        </p:spPr>
      </p:pic>
      <p:sp>
        <p:nvSpPr>
          <p:cNvPr id="10" name="Rectangle 9">
            <a:extLst>
              <a:ext uri="{FF2B5EF4-FFF2-40B4-BE49-F238E27FC236}">
                <a16:creationId xmlns:a16="http://schemas.microsoft.com/office/drawing/2014/main" id="{B8E4A0C9-147E-FD8E-EB7B-48EBE38CA986}"/>
              </a:ext>
            </a:extLst>
          </p:cNvPr>
          <p:cNvSpPr/>
          <p:nvPr/>
        </p:nvSpPr>
        <p:spPr>
          <a:xfrm>
            <a:off x="746018" y="4348985"/>
            <a:ext cx="2407728"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2A3DCB5-10DE-7B8C-453B-86DCD91F46B7}"/>
              </a:ext>
            </a:extLst>
          </p:cNvPr>
          <p:cNvSpPr txBox="1"/>
          <p:nvPr/>
        </p:nvSpPr>
        <p:spPr>
          <a:xfrm>
            <a:off x="6121257" y="5225301"/>
            <a:ext cx="1200150" cy="461665"/>
          </a:xfrm>
          <a:prstGeom prst="rect">
            <a:avLst/>
          </a:prstGeom>
          <a:noFill/>
        </p:spPr>
        <p:txBody>
          <a:bodyPr wrap="square" rtlCol="0">
            <a:spAutoFit/>
          </a:bodyPr>
          <a:lstStyle/>
          <a:p>
            <a:r>
              <a:rPr lang="en-US" sz="2400" b="1" dirty="0">
                <a:solidFill>
                  <a:srgbClr val="FF0000"/>
                </a:solidFill>
              </a:rPr>
              <a:t>41,104</a:t>
            </a:r>
          </a:p>
        </p:txBody>
      </p:sp>
      <p:sp>
        <p:nvSpPr>
          <p:cNvPr id="13" name="TextBox 12">
            <a:extLst>
              <a:ext uri="{FF2B5EF4-FFF2-40B4-BE49-F238E27FC236}">
                <a16:creationId xmlns:a16="http://schemas.microsoft.com/office/drawing/2014/main" id="{8C72952D-01EB-CC3D-55A2-62293D36EEC0}"/>
              </a:ext>
            </a:extLst>
          </p:cNvPr>
          <p:cNvSpPr txBox="1"/>
          <p:nvPr/>
        </p:nvSpPr>
        <p:spPr>
          <a:xfrm>
            <a:off x="3876416" y="3758818"/>
            <a:ext cx="798222" cy="461665"/>
          </a:xfrm>
          <a:prstGeom prst="rect">
            <a:avLst/>
          </a:prstGeom>
          <a:noFill/>
        </p:spPr>
        <p:txBody>
          <a:bodyPr wrap="square" rtlCol="0">
            <a:spAutoFit/>
          </a:bodyPr>
          <a:lstStyle/>
          <a:p>
            <a:r>
              <a:rPr lang="en-US" sz="2400" b="1" dirty="0">
                <a:solidFill>
                  <a:srgbClr val="FF0000"/>
                </a:solidFill>
              </a:rPr>
              <a:t>B-10</a:t>
            </a:r>
          </a:p>
        </p:txBody>
      </p:sp>
      <p:sp>
        <p:nvSpPr>
          <p:cNvPr id="14" name="TextBox 13">
            <a:extLst>
              <a:ext uri="{FF2B5EF4-FFF2-40B4-BE49-F238E27FC236}">
                <a16:creationId xmlns:a16="http://schemas.microsoft.com/office/drawing/2014/main" id="{021B7CFF-2876-CD38-5ECE-EFD5B01312D9}"/>
              </a:ext>
            </a:extLst>
          </p:cNvPr>
          <p:cNvSpPr txBox="1"/>
          <p:nvPr/>
        </p:nvSpPr>
        <p:spPr>
          <a:xfrm>
            <a:off x="6121257" y="4857776"/>
            <a:ext cx="2660881" cy="461665"/>
          </a:xfrm>
          <a:prstGeom prst="rect">
            <a:avLst/>
          </a:prstGeom>
          <a:noFill/>
        </p:spPr>
        <p:txBody>
          <a:bodyPr wrap="square" rtlCol="0">
            <a:spAutoFit/>
          </a:bodyPr>
          <a:lstStyle/>
          <a:p>
            <a:r>
              <a:rPr lang="en-US" sz="2400" b="1" dirty="0">
                <a:solidFill>
                  <a:srgbClr val="FF0000"/>
                </a:solidFill>
              </a:rPr>
              <a:t>Form 1040, Line 11</a:t>
            </a:r>
          </a:p>
        </p:txBody>
      </p:sp>
    </p:spTree>
    <p:extLst>
      <p:ext uri="{BB962C8B-B14F-4D97-AF65-F5344CB8AC3E}">
        <p14:creationId xmlns:p14="http://schemas.microsoft.com/office/powerpoint/2010/main" val="387242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FE9202-0C68-EB54-3527-845E9FB3034A}"/>
              </a:ext>
            </a:extLst>
          </p:cNvPr>
          <p:cNvPicPr>
            <a:picLocks noChangeAspect="1"/>
          </p:cNvPicPr>
          <p:nvPr/>
        </p:nvPicPr>
        <p:blipFill>
          <a:blip r:embed="rId2"/>
          <a:stretch>
            <a:fillRect/>
          </a:stretch>
        </p:blipFill>
        <p:spPr>
          <a:xfrm>
            <a:off x="283932" y="1209762"/>
            <a:ext cx="8653564" cy="420042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29</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Questions (</a:t>
            </a:r>
            <a:r>
              <a:rPr lang="en-US" dirty="0" err="1"/>
              <a:t>con’t</a:t>
            </a:r>
            <a:r>
              <a:rPr lang="en-US" dirty="0"/>
              <a:t>)</a:t>
            </a:r>
          </a:p>
        </p:txBody>
      </p:sp>
      <p:sp>
        <p:nvSpPr>
          <p:cNvPr id="9" name="Rectangle 8">
            <a:extLst>
              <a:ext uri="{FF2B5EF4-FFF2-40B4-BE49-F238E27FC236}">
                <a16:creationId xmlns:a16="http://schemas.microsoft.com/office/drawing/2014/main" id="{D7CC45DA-A678-43C0-84D4-094F126811E5}"/>
              </a:ext>
            </a:extLst>
          </p:cNvPr>
          <p:cNvSpPr/>
          <p:nvPr/>
        </p:nvSpPr>
        <p:spPr>
          <a:xfrm>
            <a:off x="661775" y="2500997"/>
            <a:ext cx="1800859"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C6E983B-75A2-4DE9-8E41-3E96D624E09B}"/>
              </a:ext>
            </a:extLst>
          </p:cNvPr>
          <p:cNvSpPr/>
          <p:nvPr/>
        </p:nvSpPr>
        <p:spPr>
          <a:xfrm>
            <a:off x="629919" y="4716402"/>
            <a:ext cx="120015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F30706-2E8B-4E77-BF49-68EC19E16CFC}"/>
              </a:ext>
            </a:extLst>
          </p:cNvPr>
          <p:cNvSpPr txBox="1"/>
          <p:nvPr/>
        </p:nvSpPr>
        <p:spPr>
          <a:xfrm>
            <a:off x="4071207" y="1460250"/>
            <a:ext cx="4061031" cy="1015663"/>
          </a:xfrm>
          <a:prstGeom prst="rect">
            <a:avLst/>
          </a:prstGeom>
          <a:noFill/>
        </p:spPr>
        <p:txBody>
          <a:bodyPr wrap="square" rtlCol="0">
            <a:spAutoFit/>
          </a:bodyPr>
          <a:lstStyle/>
          <a:p>
            <a:r>
              <a:rPr lang="en-US" sz="2000" b="1" dirty="0">
                <a:solidFill>
                  <a:srgbClr val="FF0000"/>
                </a:solidFill>
              </a:rPr>
              <a:t>G-2</a:t>
            </a:r>
          </a:p>
          <a:p>
            <a:r>
              <a:rPr lang="en-US" sz="2000" b="1" dirty="0">
                <a:solidFill>
                  <a:srgbClr val="FF0000"/>
                </a:solidFill>
              </a:rPr>
              <a:t>G-10</a:t>
            </a:r>
          </a:p>
          <a:p>
            <a:r>
              <a:rPr lang="en-US" sz="2000" b="1" dirty="0">
                <a:solidFill>
                  <a:srgbClr val="FF0000"/>
                </a:solidFill>
              </a:rPr>
              <a:t>H-8, Sched 3 </a:t>
            </a:r>
            <a:r>
              <a:rPr lang="en-US" sz="2000" b="1" dirty="0" err="1">
                <a:solidFill>
                  <a:srgbClr val="FF0000"/>
                </a:solidFill>
              </a:rPr>
              <a:t>Prt</a:t>
            </a:r>
            <a:r>
              <a:rPr lang="en-US" sz="2000" b="1" dirty="0">
                <a:solidFill>
                  <a:srgbClr val="FF0000"/>
                </a:solidFill>
              </a:rPr>
              <a:t> 2 Ln 9</a:t>
            </a:r>
          </a:p>
        </p:txBody>
      </p:sp>
      <p:sp>
        <p:nvSpPr>
          <p:cNvPr id="15" name="TextBox 14">
            <a:extLst>
              <a:ext uri="{FF2B5EF4-FFF2-40B4-BE49-F238E27FC236}">
                <a16:creationId xmlns:a16="http://schemas.microsoft.com/office/drawing/2014/main" id="{3F1D1178-3A3F-439B-B449-FCA0C61AD552}"/>
              </a:ext>
            </a:extLst>
          </p:cNvPr>
          <p:cNvSpPr txBox="1"/>
          <p:nvPr/>
        </p:nvSpPr>
        <p:spPr>
          <a:xfrm>
            <a:off x="2406649" y="3653780"/>
            <a:ext cx="2686161" cy="461665"/>
          </a:xfrm>
          <a:prstGeom prst="rect">
            <a:avLst/>
          </a:prstGeom>
          <a:noFill/>
        </p:spPr>
        <p:txBody>
          <a:bodyPr wrap="square" rtlCol="0">
            <a:spAutoFit/>
          </a:bodyPr>
          <a:lstStyle/>
          <a:p>
            <a:r>
              <a:rPr lang="en-US" sz="2400" b="1" dirty="0">
                <a:solidFill>
                  <a:srgbClr val="FF0000"/>
                </a:solidFill>
              </a:rPr>
              <a:t>Form 8962, 1095-A</a:t>
            </a:r>
          </a:p>
        </p:txBody>
      </p:sp>
      <p:sp>
        <p:nvSpPr>
          <p:cNvPr id="16" name="TextBox 15">
            <a:extLst>
              <a:ext uri="{FF2B5EF4-FFF2-40B4-BE49-F238E27FC236}">
                <a16:creationId xmlns:a16="http://schemas.microsoft.com/office/drawing/2014/main" id="{EE2B7D59-D2AE-42AF-B405-FDC9435AF94A}"/>
              </a:ext>
            </a:extLst>
          </p:cNvPr>
          <p:cNvSpPr txBox="1"/>
          <p:nvPr/>
        </p:nvSpPr>
        <p:spPr>
          <a:xfrm>
            <a:off x="3664487" y="4316292"/>
            <a:ext cx="643123" cy="400110"/>
          </a:xfrm>
          <a:prstGeom prst="rect">
            <a:avLst/>
          </a:prstGeom>
          <a:noFill/>
        </p:spPr>
        <p:txBody>
          <a:bodyPr wrap="square" rtlCol="0">
            <a:spAutoFit/>
          </a:bodyPr>
          <a:lstStyle/>
          <a:p>
            <a:r>
              <a:rPr lang="en-US" sz="2000" b="1" dirty="0">
                <a:solidFill>
                  <a:srgbClr val="FF0000"/>
                </a:solidFill>
              </a:rPr>
              <a:t>Ln 2</a:t>
            </a:r>
          </a:p>
        </p:txBody>
      </p:sp>
      <p:sp>
        <p:nvSpPr>
          <p:cNvPr id="7" name="TextBox 6">
            <a:extLst>
              <a:ext uri="{FF2B5EF4-FFF2-40B4-BE49-F238E27FC236}">
                <a16:creationId xmlns:a16="http://schemas.microsoft.com/office/drawing/2014/main" id="{C9EF0F22-A588-FA81-C865-166C77978D2A}"/>
              </a:ext>
            </a:extLst>
          </p:cNvPr>
          <p:cNvSpPr txBox="1"/>
          <p:nvPr/>
        </p:nvSpPr>
        <p:spPr>
          <a:xfrm>
            <a:off x="6932088" y="2967335"/>
            <a:ext cx="1200150" cy="461665"/>
          </a:xfrm>
          <a:prstGeom prst="rect">
            <a:avLst/>
          </a:prstGeom>
          <a:noFill/>
        </p:spPr>
        <p:txBody>
          <a:bodyPr wrap="square" rtlCol="0">
            <a:spAutoFit/>
          </a:bodyPr>
          <a:lstStyle/>
          <a:p>
            <a:r>
              <a:rPr lang="en-US" sz="2400" b="1" dirty="0">
                <a:solidFill>
                  <a:srgbClr val="FF0000"/>
                </a:solidFill>
              </a:rPr>
              <a:t>100</a:t>
            </a:r>
          </a:p>
        </p:txBody>
      </p:sp>
      <p:sp>
        <p:nvSpPr>
          <p:cNvPr id="8" name="TextBox 7">
            <a:extLst>
              <a:ext uri="{FF2B5EF4-FFF2-40B4-BE49-F238E27FC236}">
                <a16:creationId xmlns:a16="http://schemas.microsoft.com/office/drawing/2014/main" id="{EDFDCD5A-1DB1-6FF1-1668-F6D13F1A8790}"/>
              </a:ext>
            </a:extLst>
          </p:cNvPr>
          <p:cNvSpPr txBox="1"/>
          <p:nvPr/>
        </p:nvSpPr>
        <p:spPr>
          <a:xfrm>
            <a:off x="821468" y="3609451"/>
            <a:ext cx="1200150" cy="461665"/>
          </a:xfrm>
          <a:prstGeom prst="rect">
            <a:avLst/>
          </a:prstGeom>
          <a:noFill/>
        </p:spPr>
        <p:txBody>
          <a:bodyPr wrap="square" rtlCol="0">
            <a:spAutoFit/>
          </a:bodyPr>
          <a:lstStyle/>
          <a:p>
            <a:r>
              <a:rPr lang="en-US" sz="2400" b="1" dirty="0">
                <a:solidFill>
                  <a:srgbClr val="FF0000"/>
                </a:solidFill>
              </a:rPr>
              <a:t>4,656</a:t>
            </a:r>
          </a:p>
        </p:txBody>
      </p:sp>
      <p:sp>
        <p:nvSpPr>
          <p:cNvPr id="10" name="TextBox 9">
            <a:extLst>
              <a:ext uri="{FF2B5EF4-FFF2-40B4-BE49-F238E27FC236}">
                <a16:creationId xmlns:a16="http://schemas.microsoft.com/office/drawing/2014/main" id="{1C08C507-8995-217B-3DC4-12AB170B60CF}"/>
              </a:ext>
            </a:extLst>
          </p:cNvPr>
          <p:cNvSpPr txBox="1"/>
          <p:nvPr/>
        </p:nvSpPr>
        <p:spPr>
          <a:xfrm>
            <a:off x="3664487" y="2683559"/>
            <a:ext cx="5165188" cy="461665"/>
          </a:xfrm>
          <a:prstGeom prst="rect">
            <a:avLst/>
          </a:prstGeom>
          <a:noFill/>
        </p:spPr>
        <p:txBody>
          <a:bodyPr wrap="square" rtlCol="0">
            <a:spAutoFit/>
          </a:bodyPr>
          <a:lstStyle/>
          <a:p>
            <a:r>
              <a:rPr lang="en-US" sz="2400" b="1" dirty="0">
                <a:solidFill>
                  <a:srgbClr val="FF0000"/>
                </a:solidFill>
              </a:rPr>
              <a:t>G-14/15, Form 8880, Sched 3 </a:t>
            </a:r>
            <a:r>
              <a:rPr lang="en-US" sz="2400" b="1" dirty="0" err="1">
                <a:solidFill>
                  <a:srgbClr val="FF0000"/>
                </a:solidFill>
              </a:rPr>
              <a:t>Prt</a:t>
            </a:r>
            <a:r>
              <a:rPr lang="en-US" sz="2400" b="1" dirty="0">
                <a:solidFill>
                  <a:srgbClr val="FF0000"/>
                </a:solidFill>
              </a:rPr>
              <a:t> 1 Ln 4</a:t>
            </a:r>
          </a:p>
        </p:txBody>
      </p:sp>
      <p:sp>
        <p:nvSpPr>
          <p:cNvPr id="18" name="Rectangle 17">
            <a:extLst>
              <a:ext uri="{FF2B5EF4-FFF2-40B4-BE49-F238E27FC236}">
                <a16:creationId xmlns:a16="http://schemas.microsoft.com/office/drawing/2014/main" id="{FBC5DECF-7E3C-3887-6DD2-179588C7E2F2}"/>
              </a:ext>
            </a:extLst>
          </p:cNvPr>
          <p:cNvSpPr/>
          <p:nvPr/>
        </p:nvSpPr>
        <p:spPr>
          <a:xfrm>
            <a:off x="1524880" y="4379271"/>
            <a:ext cx="2745406" cy="2677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E726E6F-B33D-6057-B319-2B260E2B675B}"/>
              </a:ext>
            </a:extLst>
          </p:cNvPr>
          <p:cNvSpPr/>
          <p:nvPr/>
        </p:nvSpPr>
        <p:spPr>
          <a:xfrm>
            <a:off x="4941878" y="4115445"/>
            <a:ext cx="992391" cy="32079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04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9249" y="1280161"/>
            <a:ext cx="8480426" cy="5225742"/>
          </a:xfrm>
        </p:spPr>
        <p:txBody>
          <a:bodyPr>
            <a:normAutofit/>
          </a:bodyPr>
          <a:lstStyle/>
          <a:p>
            <a:r>
              <a:rPr lang="en-US" dirty="0"/>
              <a:t>Tax Training Reminder</a:t>
            </a:r>
          </a:p>
          <a:p>
            <a:r>
              <a:rPr lang="en-US" dirty="0"/>
              <a:t>Available Resources for Tax Returns</a:t>
            </a:r>
          </a:p>
          <a:p>
            <a:r>
              <a:rPr lang="en-US" dirty="0"/>
              <a:t>Certification Scenarios 7-9</a:t>
            </a:r>
          </a:p>
          <a:p>
            <a:r>
              <a:rPr lang="en-US" dirty="0"/>
              <a:t>Next Steps</a:t>
            </a:r>
          </a:p>
          <a:p>
            <a:r>
              <a:rPr lang="en-US" dirty="0"/>
              <a:t>(we’ll take one 15 minute break somewhere if needed)</a:t>
            </a:r>
          </a:p>
        </p:txBody>
      </p:sp>
      <p:sp>
        <p:nvSpPr>
          <p:cNvPr id="6" name="Slide Number Placeholder 5"/>
          <p:cNvSpPr>
            <a:spLocks noGrp="1"/>
          </p:cNvSpPr>
          <p:nvPr>
            <p:ph type="sldNum" sz="quarter" idx="4"/>
          </p:nvPr>
        </p:nvSpPr>
        <p:spPr/>
        <p:txBody>
          <a:bodyPr/>
          <a:lstStyle/>
          <a:p>
            <a:fld id="{BBB69291-A384-1346-A27A-D0A1C91B6C32}" type="slidenum">
              <a:rPr lang="en-US" smtClean="0"/>
              <a:pPr/>
              <a:t>3</a:t>
            </a:fld>
            <a:endParaRPr lang="en-US"/>
          </a:p>
        </p:txBody>
      </p:sp>
      <p:sp>
        <p:nvSpPr>
          <p:cNvPr id="3" name="Title 2"/>
          <p:cNvSpPr>
            <a:spLocks noGrp="1"/>
          </p:cNvSpPr>
          <p:nvPr>
            <p:ph type="title"/>
          </p:nvPr>
        </p:nvSpPr>
        <p:spPr>
          <a:xfrm>
            <a:off x="475129" y="493136"/>
            <a:ext cx="8354546" cy="666798"/>
          </a:xfrm>
        </p:spPr>
        <p:txBody>
          <a:bodyPr>
            <a:normAutofit fontScale="90000"/>
          </a:bodyPr>
          <a:lstStyle/>
          <a:p>
            <a:r>
              <a:rPr lang="en-US" dirty="0"/>
              <a:t>Agenda</a:t>
            </a:r>
          </a:p>
        </p:txBody>
      </p:sp>
      <p:pic>
        <p:nvPicPr>
          <p:cNvPr id="5" name="Picture 4">
            <a:extLst>
              <a:ext uri="{FF2B5EF4-FFF2-40B4-BE49-F238E27FC236}">
                <a16:creationId xmlns:a16="http://schemas.microsoft.com/office/drawing/2014/main" id="{BAEB45D7-44E4-4A1F-AC36-4C0DEADEB2D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8824" y="6054726"/>
            <a:ext cx="1657985" cy="666750"/>
          </a:xfrm>
          <a:prstGeom prst="rect">
            <a:avLst/>
          </a:prstGeom>
          <a:noFill/>
          <a:ln>
            <a:noFill/>
          </a:ln>
        </p:spPr>
      </p:pic>
    </p:spTree>
    <p:extLst>
      <p:ext uri="{BB962C8B-B14F-4D97-AF65-F5344CB8AC3E}">
        <p14:creationId xmlns:p14="http://schemas.microsoft.com/office/powerpoint/2010/main" val="14380269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6A8E1A-E5FE-592B-4D89-EDB209AC8850}"/>
              </a:ext>
            </a:extLst>
          </p:cNvPr>
          <p:cNvPicPr>
            <a:picLocks noChangeAspect="1"/>
          </p:cNvPicPr>
          <p:nvPr/>
        </p:nvPicPr>
        <p:blipFill>
          <a:blip r:embed="rId2"/>
          <a:stretch>
            <a:fillRect/>
          </a:stretch>
        </p:blipFill>
        <p:spPr>
          <a:xfrm>
            <a:off x="628067" y="1225934"/>
            <a:ext cx="7029450" cy="4610100"/>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30</a:t>
            </a:fld>
            <a:endParaRPr lang="en-US"/>
          </a:p>
        </p:txBody>
      </p:sp>
      <p:sp>
        <p:nvSpPr>
          <p:cNvPr id="3" name="Title 2"/>
          <p:cNvSpPr>
            <a:spLocks noGrp="1"/>
          </p:cNvSpPr>
          <p:nvPr>
            <p:ph type="title"/>
          </p:nvPr>
        </p:nvSpPr>
        <p:spPr>
          <a:xfrm>
            <a:off x="349249" y="479953"/>
            <a:ext cx="8480426" cy="666798"/>
          </a:xfrm>
        </p:spPr>
        <p:txBody>
          <a:bodyPr>
            <a:normAutofit fontScale="90000"/>
          </a:bodyPr>
          <a:lstStyle/>
          <a:p>
            <a:r>
              <a:rPr lang="en-US" dirty="0"/>
              <a:t>Adv. Scenario 9 Retest Questions</a:t>
            </a:r>
          </a:p>
        </p:txBody>
      </p:sp>
      <p:sp>
        <p:nvSpPr>
          <p:cNvPr id="13" name="Rectangle 12">
            <a:extLst>
              <a:ext uri="{FF2B5EF4-FFF2-40B4-BE49-F238E27FC236}">
                <a16:creationId xmlns:a16="http://schemas.microsoft.com/office/drawing/2014/main" id="{ED0AF4E8-541F-4EE9-89CC-532B8260E53C}"/>
              </a:ext>
            </a:extLst>
          </p:cNvPr>
          <p:cNvSpPr/>
          <p:nvPr/>
        </p:nvSpPr>
        <p:spPr>
          <a:xfrm>
            <a:off x="1063625" y="1951474"/>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1092835" y="3348421"/>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A9B4766-E9B3-42E8-B9CD-73C3B7835876}"/>
              </a:ext>
            </a:extLst>
          </p:cNvPr>
          <p:cNvSpPr txBox="1"/>
          <p:nvPr/>
        </p:nvSpPr>
        <p:spPr>
          <a:xfrm>
            <a:off x="3129892" y="5210679"/>
            <a:ext cx="1200150" cy="461665"/>
          </a:xfrm>
          <a:prstGeom prst="rect">
            <a:avLst/>
          </a:prstGeom>
          <a:noFill/>
        </p:spPr>
        <p:txBody>
          <a:bodyPr wrap="square" rtlCol="0">
            <a:spAutoFit/>
          </a:bodyPr>
          <a:lstStyle/>
          <a:p>
            <a:r>
              <a:rPr lang="en-US" sz="2400" b="1" dirty="0">
                <a:solidFill>
                  <a:srgbClr val="FF0000"/>
                </a:solidFill>
              </a:rPr>
              <a:t>G-4</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6277168"/>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112</a:t>
            </a:r>
          </a:p>
        </p:txBody>
      </p:sp>
      <p:sp>
        <p:nvSpPr>
          <p:cNvPr id="7" name="TextBox 6">
            <a:extLst>
              <a:ext uri="{FF2B5EF4-FFF2-40B4-BE49-F238E27FC236}">
                <a16:creationId xmlns:a16="http://schemas.microsoft.com/office/drawing/2014/main" id="{534FE9CB-8838-467E-5646-C22BC19D727A}"/>
              </a:ext>
            </a:extLst>
          </p:cNvPr>
          <p:cNvSpPr txBox="1"/>
          <p:nvPr/>
        </p:nvSpPr>
        <p:spPr>
          <a:xfrm>
            <a:off x="2887371" y="1680283"/>
            <a:ext cx="798222" cy="461665"/>
          </a:xfrm>
          <a:prstGeom prst="rect">
            <a:avLst/>
          </a:prstGeom>
          <a:noFill/>
        </p:spPr>
        <p:txBody>
          <a:bodyPr wrap="square" rtlCol="0">
            <a:spAutoFit/>
          </a:bodyPr>
          <a:lstStyle/>
          <a:p>
            <a:r>
              <a:rPr lang="en-US" sz="2400" b="1" dirty="0">
                <a:solidFill>
                  <a:srgbClr val="FF0000"/>
                </a:solidFill>
              </a:rPr>
              <a:t>B-10</a:t>
            </a:r>
          </a:p>
        </p:txBody>
      </p:sp>
      <p:sp>
        <p:nvSpPr>
          <p:cNvPr id="8" name="TextBox 7">
            <a:extLst>
              <a:ext uri="{FF2B5EF4-FFF2-40B4-BE49-F238E27FC236}">
                <a16:creationId xmlns:a16="http://schemas.microsoft.com/office/drawing/2014/main" id="{A4D50661-47DA-3700-879B-6A5AB5645C5E}"/>
              </a:ext>
            </a:extLst>
          </p:cNvPr>
          <p:cNvSpPr txBox="1"/>
          <p:nvPr/>
        </p:nvSpPr>
        <p:spPr>
          <a:xfrm>
            <a:off x="3129891" y="3251881"/>
            <a:ext cx="2660881" cy="461665"/>
          </a:xfrm>
          <a:prstGeom prst="rect">
            <a:avLst/>
          </a:prstGeom>
          <a:noFill/>
        </p:spPr>
        <p:txBody>
          <a:bodyPr wrap="square" rtlCol="0">
            <a:spAutoFit/>
          </a:bodyPr>
          <a:lstStyle/>
          <a:p>
            <a:r>
              <a:rPr lang="en-US" sz="2400" b="1" dirty="0">
                <a:solidFill>
                  <a:srgbClr val="FF0000"/>
                </a:solidFill>
              </a:rPr>
              <a:t>Form 1040, Line 11</a:t>
            </a:r>
          </a:p>
        </p:txBody>
      </p:sp>
      <p:sp>
        <p:nvSpPr>
          <p:cNvPr id="15" name="Rectangle 14">
            <a:extLst>
              <a:ext uri="{FF2B5EF4-FFF2-40B4-BE49-F238E27FC236}">
                <a16:creationId xmlns:a16="http://schemas.microsoft.com/office/drawing/2014/main" id="{C69518FF-9FAD-51C3-311C-DB56C3492576}"/>
              </a:ext>
            </a:extLst>
          </p:cNvPr>
          <p:cNvSpPr/>
          <p:nvPr/>
        </p:nvSpPr>
        <p:spPr>
          <a:xfrm>
            <a:off x="993308" y="544950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177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41AEB66-732E-2C9A-D70D-AD9B2D656B65}"/>
              </a:ext>
            </a:extLst>
          </p:cNvPr>
          <p:cNvPicPr>
            <a:picLocks noChangeAspect="1"/>
          </p:cNvPicPr>
          <p:nvPr/>
        </p:nvPicPr>
        <p:blipFill>
          <a:blip r:embed="rId2"/>
          <a:stretch>
            <a:fillRect/>
          </a:stretch>
        </p:blipFill>
        <p:spPr>
          <a:xfrm>
            <a:off x="422788" y="1202039"/>
            <a:ext cx="8369563" cy="4377667"/>
          </a:xfrm>
          <a:prstGeom prst="rect">
            <a:avLst/>
          </a:prstGeom>
        </p:spPr>
      </p:pic>
      <p:sp>
        <p:nvSpPr>
          <p:cNvPr id="6" name="Slide Number Placeholder 5"/>
          <p:cNvSpPr>
            <a:spLocks noGrp="1"/>
          </p:cNvSpPr>
          <p:nvPr>
            <p:ph type="sldNum" sz="quarter" idx="4"/>
          </p:nvPr>
        </p:nvSpPr>
        <p:spPr/>
        <p:txBody>
          <a:bodyPr/>
          <a:lstStyle/>
          <a:p>
            <a:fld id="{BBB69291-A384-1346-A27A-D0A1C91B6C32}" type="slidenum">
              <a:rPr lang="en-US" smtClean="0"/>
              <a:pPr/>
              <a:t>31</a:t>
            </a:fld>
            <a:endParaRPr lang="en-US"/>
          </a:p>
        </p:txBody>
      </p:sp>
      <p:sp>
        <p:nvSpPr>
          <p:cNvPr id="3" name="Title 2"/>
          <p:cNvSpPr>
            <a:spLocks noGrp="1"/>
          </p:cNvSpPr>
          <p:nvPr>
            <p:ph type="title"/>
          </p:nvPr>
        </p:nvSpPr>
        <p:spPr>
          <a:xfrm>
            <a:off x="349249" y="479953"/>
            <a:ext cx="8480426" cy="666798"/>
          </a:xfrm>
        </p:spPr>
        <p:txBody>
          <a:bodyPr>
            <a:noAutofit/>
          </a:bodyPr>
          <a:lstStyle/>
          <a:p>
            <a:r>
              <a:rPr lang="en-US" sz="3200" dirty="0"/>
              <a:t>Adv. Scenario 9 Retest Questions (</a:t>
            </a:r>
            <a:r>
              <a:rPr lang="en-US" sz="3200" dirty="0" err="1"/>
              <a:t>con’t</a:t>
            </a:r>
            <a:r>
              <a:rPr lang="en-US" sz="3200" dirty="0"/>
              <a:t>)</a:t>
            </a:r>
          </a:p>
        </p:txBody>
      </p:sp>
      <p:sp>
        <p:nvSpPr>
          <p:cNvPr id="13" name="Rectangle 12">
            <a:extLst>
              <a:ext uri="{FF2B5EF4-FFF2-40B4-BE49-F238E27FC236}">
                <a16:creationId xmlns:a16="http://schemas.microsoft.com/office/drawing/2014/main" id="{ED0AF4E8-541F-4EE9-89CC-532B8260E53C}"/>
              </a:ext>
            </a:extLst>
          </p:cNvPr>
          <p:cNvSpPr/>
          <p:nvPr/>
        </p:nvSpPr>
        <p:spPr>
          <a:xfrm>
            <a:off x="718392" y="1532143"/>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65D154D-6F4C-4D7B-A502-6C76B7AD5B94}"/>
              </a:ext>
            </a:extLst>
          </p:cNvPr>
          <p:cNvSpPr/>
          <p:nvPr/>
        </p:nvSpPr>
        <p:spPr>
          <a:xfrm>
            <a:off x="718392" y="3568988"/>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A9B4766-E9B3-42E8-B9CD-73C3B7835876}"/>
              </a:ext>
            </a:extLst>
          </p:cNvPr>
          <p:cNvSpPr txBox="1"/>
          <p:nvPr/>
        </p:nvSpPr>
        <p:spPr>
          <a:xfrm>
            <a:off x="2674872" y="4849217"/>
            <a:ext cx="4138580" cy="461665"/>
          </a:xfrm>
          <a:prstGeom prst="rect">
            <a:avLst/>
          </a:prstGeom>
          <a:noFill/>
        </p:spPr>
        <p:txBody>
          <a:bodyPr wrap="square" rtlCol="0">
            <a:spAutoFit/>
          </a:bodyPr>
          <a:lstStyle/>
          <a:p>
            <a:r>
              <a:rPr lang="en-US" sz="2400" b="1" dirty="0">
                <a:solidFill>
                  <a:srgbClr val="FF0000"/>
                </a:solidFill>
              </a:rPr>
              <a:t>Form 2441, Sched 3 </a:t>
            </a:r>
            <a:r>
              <a:rPr lang="en-US" sz="2400" b="1" dirty="0" err="1">
                <a:solidFill>
                  <a:srgbClr val="FF0000"/>
                </a:solidFill>
              </a:rPr>
              <a:t>Prt</a:t>
            </a:r>
            <a:r>
              <a:rPr lang="en-US" sz="2400" b="1" dirty="0">
                <a:solidFill>
                  <a:srgbClr val="FF0000"/>
                </a:solidFill>
              </a:rPr>
              <a:t> 1 Ln 2</a:t>
            </a:r>
          </a:p>
        </p:txBody>
      </p:sp>
      <p:sp>
        <p:nvSpPr>
          <p:cNvPr id="2" name="Content Placeholder 6">
            <a:extLst>
              <a:ext uri="{FF2B5EF4-FFF2-40B4-BE49-F238E27FC236}">
                <a16:creationId xmlns:a16="http://schemas.microsoft.com/office/drawing/2014/main" id="{9ED6E128-5444-06AF-A3C1-B58158728DCC}"/>
              </a:ext>
            </a:extLst>
          </p:cNvPr>
          <p:cNvSpPr txBox="1">
            <a:spLocks/>
          </p:cNvSpPr>
          <p:nvPr/>
        </p:nvSpPr>
        <p:spPr>
          <a:xfrm>
            <a:off x="2406649" y="6277168"/>
            <a:ext cx="3846786" cy="5234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000" dirty="0"/>
              <a:t>Retest Form 6744 Pg 112</a:t>
            </a:r>
          </a:p>
        </p:txBody>
      </p:sp>
      <p:sp>
        <p:nvSpPr>
          <p:cNvPr id="7" name="TextBox 6">
            <a:extLst>
              <a:ext uri="{FF2B5EF4-FFF2-40B4-BE49-F238E27FC236}">
                <a16:creationId xmlns:a16="http://schemas.microsoft.com/office/drawing/2014/main" id="{534FE9CB-8838-467E-5646-C22BC19D727A}"/>
              </a:ext>
            </a:extLst>
          </p:cNvPr>
          <p:cNvSpPr txBox="1"/>
          <p:nvPr/>
        </p:nvSpPr>
        <p:spPr>
          <a:xfrm>
            <a:off x="2710089" y="1613380"/>
            <a:ext cx="1339396" cy="461665"/>
          </a:xfrm>
          <a:prstGeom prst="rect">
            <a:avLst/>
          </a:prstGeom>
          <a:noFill/>
        </p:spPr>
        <p:txBody>
          <a:bodyPr wrap="square" rtlCol="0">
            <a:spAutoFit/>
          </a:bodyPr>
          <a:lstStyle/>
          <a:p>
            <a:r>
              <a:rPr lang="en-US" sz="2400" b="1" dirty="0">
                <a:solidFill>
                  <a:srgbClr val="FF0000"/>
                </a:solidFill>
              </a:rPr>
              <a:t>G-14/15</a:t>
            </a:r>
          </a:p>
        </p:txBody>
      </p:sp>
      <p:sp>
        <p:nvSpPr>
          <p:cNvPr id="8" name="TextBox 7">
            <a:extLst>
              <a:ext uri="{FF2B5EF4-FFF2-40B4-BE49-F238E27FC236}">
                <a16:creationId xmlns:a16="http://schemas.microsoft.com/office/drawing/2014/main" id="{A4D50661-47DA-3700-879B-6A5AB5645C5E}"/>
              </a:ext>
            </a:extLst>
          </p:cNvPr>
          <p:cNvSpPr txBox="1"/>
          <p:nvPr/>
        </p:nvSpPr>
        <p:spPr>
          <a:xfrm>
            <a:off x="2710089" y="3198167"/>
            <a:ext cx="2660881" cy="461665"/>
          </a:xfrm>
          <a:prstGeom prst="rect">
            <a:avLst/>
          </a:prstGeom>
          <a:noFill/>
        </p:spPr>
        <p:txBody>
          <a:bodyPr wrap="square" rtlCol="0">
            <a:spAutoFit/>
          </a:bodyPr>
          <a:lstStyle/>
          <a:p>
            <a:r>
              <a:rPr lang="en-US" sz="2400" b="1" dirty="0">
                <a:solidFill>
                  <a:srgbClr val="FF0000"/>
                </a:solidFill>
              </a:rPr>
              <a:t>Form 8962, 1095-A</a:t>
            </a:r>
          </a:p>
        </p:txBody>
      </p:sp>
      <p:sp>
        <p:nvSpPr>
          <p:cNvPr id="15" name="Rectangle 14">
            <a:extLst>
              <a:ext uri="{FF2B5EF4-FFF2-40B4-BE49-F238E27FC236}">
                <a16:creationId xmlns:a16="http://schemas.microsoft.com/office/drawing/2014/main" id="{C69518FF-9FAD-51C3-311C-DB56C3492576}"/>
              </a:ext>
            </a:extLst>
          </p:cNvPr>
          <p:cNvSpPr/>
          <p:nvPr/>
        </p:nvSpPr>
        <p:spPr>
          <a:xfrm>
            <a:off x="718392" y="5173355"/>
            <a:ext cx="1131570" cy="365125"/>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928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32</a:t>
            </a:fld>
            <a:endParaRPr lang="en-US"/>
          </a:p>
        </p:txBody>
      </p:sp>
      <p:sp>
        <p:nvSpPr>
          <p:cNvPr id="3" name="Title 2"/>
          <p:cNvSpPr>
            <a:spLocks noGrp="1"/>
          </p:cNvSpPr>
          <p:nvPr>
            <p:ph type="title"/>
          </p:nvPr>
        </p:nvSpPr>
        <p:spPr>
          <a:xfrm>
            <a:off x="349249" y="628650"/>
            <a:ext cx="8480426" cy="531284"/>
          </a:xfrm>
        </p:spPr>
        <p:txBody>
          <a:bodyPr>
            <a:normAutofit fontScale="90000"/>
          </a:bodyPr>
          <a:lstStyle/>
          <a:p>
            <a:r>
              <a:rPr lang="en-US" sz="2800" dirty="0"/>
              <a:t>Adv. Scenario 9 Questions</a:t>
            </a:r>
            <a:br>
              <a:rPr lang="en-US" sz="3000" dirty="0"/>
            </a:br>
            <a:endParaRPr lang="en-US" sz="3000" dirty="0"/>
          </a:p>
        </p:txBody>
      </p:sp>
      <p:sp>
        <p:nvSpPr>
          <p:cNvPr id="8" name="Content Placeholder 6"/>
          <p:cNvSpPr>
            <a:spLocks noGrp="1"/>
          </p:cNvSpPr>
          <p:nvPr>
            <p:ph idx="1"/>
          </p:nvPr>
        </p:nvSpPr>
        <p:spPr>
          <a:xfrm>
            <a:off x="349249" y="1615549"/>
            <a:ext cx="3539260" cy="4656115"/>
          </a:xfrm>
        </p:spPr>
        <p:txBody>
          <a:bodyPr>
            <a:normAutofit/>
          </a:bodyPr>
          <a:lstStyle/>
          <a:p>
            <a:r>
              <a:rPr lang="en-US" dirty="0"/>
              <a:t>Test</a:t>
            </a:r>
          </a:p>
          <a:p>
            <a:pPr lvl="1"/>
            <a:r>
              <a:rPr lang="en-US" dirty="0"/>
              <a:t>Question 30 </a:t>
            </a:r>
          </a:p>
          <a:p>
            <a:pPr lvl="1"/>
            <a:r>
              <a:rPr lang="en-US" dirty="0"/>
              <a:t>Question 31 </a:t>
            </a:r>
          </a:p>
          <a:p>
            <a:pPr lvl="1"/>
            <a:r>
              <a:rPr lang="en-US" dirty="0"/>
              <a:t>Question 32 </a:t>
            </a:r>
          </a:p>
          <a:p>
            <a:pPr lvl="1"/>
            <a:r>
              <a:rPr lang="en-US" dirty="0"/>
              <a:t>Question 33 </a:t>
            </a:r>
          </a:p>
          <a:p>
            <a:pPr lvl="1"/>
            <a:r>
              <a:rPr lang="en-US" dirty="0"/>
              <a:t>Question 34 </a:t>
            </a:r>
          </a:p>
          <a:p>
            <a:pPr lvl="1"/>
            <a:r>
              <a:rPr lang="en-US" dirty="0"/>
              <a:t>Question 35 </a:t>
            </a:r>
          </a:p>
        </p:txBody>
      </p:sp>
      <p:sp>
        <p:nvSpPr>
          <p:cNvPr id="7" name="TextBox 6">
            <a:extLst>
              <a:ext uri="{FF2B5EF4-FFF2-40B4-BE49-F238E27FC236}">
                <a16:creationId xmlns:a16="http://schemas.microsoft.com/office/drawing/2014/main" id="{EB7383D1-DE5E-45C7-B73E-04CC33CE760B}"/>
              </a:ext>
            </a:extLst>
          </p:cNvPr>
          <p:cNvSpPr txBox="1"/>
          <p:nvPr/>
        </p:nvSpPr>
        <p:spPr>
          <a:xfrm>
            <a:off x="2929149" y="2054834"/>
            <a:ext cx="245353" cy="461665"/>
          </a:xfrm>
          <a:prstGeom prst="rect">
            <a:avLst/>
          </a:prstGeom>
          <a:noFill/>
        </p:spPr>
        <p:txBody>
          <a:bodyPr wrap="square" rtlCol="0">
            <a:spAutoFit/>
          </a:bodyPr>
          <a:lstStyle/>
          <a:p>
            <a:r>
              <a:rPr lang="en-US" sz="2400" b="1" dirty="0"/>
              <a:t>C</a:t>
            </a:r>
          </a:p>
        </p:txBody>
      </p:sp>
      <p:sp>
        <p:nvSpPr>
          <p:cNvPr id="9" name="TextBox 8">
            <a:extLst>
              <a:ext uri="{FF2B5EF4-FFF2-40B4-BE49-F238E27FC236}">
                <a16:creationId xmlns:a16="http://schemas.microsoft.com/office/drawing/2014/main" id="{B7FFD386-355C-44BB-A0C7-C63E5668A25B}"/>
              </a:ext>
            </a:extLst>
          </p:cNvPr>
          <p:cNvSpPr txBox="1"/>
          <p:nvPr/>
        </p:nvSpPr>
        <p:spPr>
          <a:xfrm>
            <a:off x="2935406" y="2827681"/>
            <a:ext cx="245353" cy="461665"/>
          </a:xfrm>
          <a:prstGeom prst="rect">
            <a:avLst/>
          </a:prstGeom>
          <a:noFill/>
        </p:spPr>
        <p:txBody>
          <a:bodyPr wrap="square" rtlCol="0">
            <a:spAutoFit/>
          </a:bodyPr>
          <a:lstStyle/>
          <a:p>
            <a:r>
              <a:rPr lang="en-US" sz="2400" b="1" dirty="0"/>
              <a:t>D</a:t>
            </a:r>
          </a:p>
        </p:txBody>
      </p:sp>
      <p:sp>
        <p:nvSpPr>
          <p:cNvPr id="10" name="TextBox 9">
            <a:extLst>
              <a:ext uri="{FF2B5EF4-FFF2-40B4-BE49-F238E27FC236}">
                <a16:creationId xmlns:a16="http://schemas.microsoft.com/office/drawing/2014/main" id="{597309A4-95CF-4696-8F89-D49D16DFDDF7}"/>
              </a:ext>
            </a:extLst>
          </p:cNvPr>
          <p:cNvSpPr txBox="1"/>
          <p:nvPr/>
        </p:nvSpPr>
        <p:spPr>
          <a:xfrm>
            <a:off x="6762024" y="2827193"/>
            <a:ext cx="245353" cy="461665"/>
          </a:xfrm>
          <a:prstGeom prst="rect">
            <a:avLst/>
          </a:prstGeom>
          <a:noFill/>
        </p:spPr>
        <p:txBody>
          <a:bodyPr wrap="square" rtlCol="0">
            <a:spAutoFit/>
          </a:bodyPr>
          <a:lstStyle/>
          <a:p>
            <a:r>
              <a:rPr lang="en-US" sz="2400" b="1" dirty="0"/>
              <a:t>B</a:t>
            </a:r>
          </a:p>
        </p:txBody>
      </p:sp>
      <p:sp>
        <p:nvSpPr>
          <p:cNvPr id="11" name="TextBox 10">
            <a:extLst>
              <a:ext uri="{FF2B5EF4-FFF2-40B4-BE49-F238E27FC236}">
                <a16:creationId xmlns:a16="http://schemas.microsoft.com/office/drawing/2014/main" id="{C41A6E2E-8875-47A7-82FA-3325BFD57D70}"/>
              </a:ext>
            </a:extLst>
          </p:cNvPr>
          <p:cNvSpPr txBox="1"/>
          <p:nvPr/>
        </p:nvSpPr>
        <p:spPr>
          <a:xfrm>
            <a:off x="2935406" y="3985755"/>
            <a:ext cx="245353" cy="461665"/>
          </a:xfrm>
          <a:prstGeom prst="rect">
            <a:avLst/>
          </a:prstGeom>
          <a:noFill/>
        </p:spPr>
        <p:txBody>
          <a:bodyPr wrap="square" rtlCol="0">
            <a:spAutoFit/>
          </a:bodyPr>
          <a:lstStyle/>
          <a:p>
            <a:r>
              <a:rPr lang="en-US" sz="2400" b="1" dirty="0"/>
              <a:t>A</a:t>
            </a:r>
          </a:p>
        </p:txBody>
      </p:sp>
      <p:sp>
        <p:nvSpPr>
          <p:cNvPr id="12" name="TextBox 11">
            <a:extLst>
              <a:ext uri="{FF2B5EF4-FFF2-40B4-BE49-F238E27FC236}">
                <a16:creationId xmlns:a16="http://schemas.microsoft.com/office/drawing/2014/main" id="{2FF1E228-36D2-4BC9-B983-54ADA4727DB8}"/>
              </a:ext>
            </a:extLst>
          </p:cNvPr>
          <p:cNvSpPr txBox="1"/>
          <p:nvPr/>
        </p:nvSpPr>
        <p:spPr>
          <a:xfrm>
            <a:off x="6762024" y="2039617"/>
            <a:ext cx="1188751" cy="461665"/>
          </a:xfrm>
          <a:prstGeom prst="rect">
            <a:avLst/>
          </a:prstGeom>
          <a:noFill/>
        </p:spPr>
        <p:txBody>
          <a:bodyPr wrap="square" rtlCol="0">
            <a:spAutoFit/>
          </a:bodyPr>
          <a:lstStyle/>
          <a:p>
            <a:r>
              <a:rPr lang="en-US" sz="2400" b="1" dirty="0"/>
              <a:t>B</a:t>
            </a:r>
          </a:p>
        </p:txBody>
      </p:sp>
      <p:sp>
        <p:nvSpPr>
          <p:cNvPr id="13" name="TextBox 12">
            <a:extLst>
              <a:ext uri="{FF2B5EF4-FFF2-40B4-BE49-F238E27FC236}">
                <a16:creationId xmlns:a16="http://schemas.microsoft.com/office/drawing/2014/main" id="{744D6C2E-C0EF-4F33-BD46-D3D0C82695B0}"/>
              </a:ext>
            </a:extLst>
          </p:cNvPr>
          <p:cNvSpPr txBox="1"/>
          <p:nvPr/>
        </p:nvSpPr>
        <p:spPr>
          <a:xfrm>
            <a:off x="6762024" y="3225029"/>
            <a:ext cx="245353" cy="461665"/>
          </a:xfrm>
          <a:prstGeom prst="rect">
            <a:avLst/>
          </a:prstGeom>
          <a:noFill/>
        </p:spPr>
        <p:txBody>
          <a:bodyPr wrap="square" rtlCol="0">
            <a:spAutoFit/>
          </a:bodyPr>
          <a:lstStyle/>
          <a:p>
            <a:r>
              <a:rPr lang="en-US" sz="2400" b="1" dirty="0"/>
              <a:t>A</a:t>
            </a:r>
          </a:p>
        </p:txBody>
      </p:sp>
      <p:sp>
        <p:nvSpPr>
          <p:cNvPr id="14" name="TextBox 13">
            <a:extLst>
              <a:ext uri="{FF2B5EF4-FFF2-40B4-BE49-F238E27FC236}">
                <a16:creationId xmlns:a16="http://schemas.microsoft.com/office/drawing/2014/main" id="{CA98652C-4CD6-4AC0-8298-FBEA2D8BE270}"/>
              </a:ext>
            </a:extLst>
          </p:cNvPr>
          <p:cNvSpPr txBox="1"/>
          <p:nvPr/>
        </p:nvSpPr>
        <p:spPr>
          <a:xfrm>
            <a:off x="2842506" y="3239387"/>
            <a:ext cx="1230194" cy="461665"/>
          </a:xfrm>
          <a:prstGeom prst="rect">
            <a:avLst/>
          </a:prstGeom>
          <a:noFill/>
        </p:spPr>
        <p:txBody>
          <a:bodyPr wrap="square" rtlCol="0">
            <a:spAutoFit/>
          </a:bodyPr>
          <a:lstStyle/>
          <a:p>
            <a:r>
              <a:rPr lang="en-US" sz="2400" b="1" dirty="0"/>
              <a:t>$100</a:t>
            </a:r>
          </a:p>
        </p:txBody>
      </p:sp>
      <p:sp>
        <p:nvSpPr>
          <p:cNvPr id="19" name="TextBox 18">
            <a:extLst>
              <a:ext uri="{FF2B5EF4-FFF2-40B4-BE49-F238E27FC236}">
                <a16:creationId xmlns:a16="http://schemas.microsoft.com/office/drawing/2014/main" id="{192297B3-1793-42DB-B42B-FAEB4DCD7CD9}"/>
              </a:ext>
            </a:extLst>
          </p:cNvPr>
          <p:cNvSpPr txBox="1"/>
          <p:nvPr/>
        </p:nvSpPr>
        <p:spPr>
          <a:xfrm>
            <a:off x="6762024" y="4012604"/>
            <a:ext cx="245353" cy="461665"/>
          </a:xfrm>
          <a:prstGeom prst="rect">
            <a:avLst/>
          </a:prstGeom>
          <a:noFill/>
        </p:spPr>
        <p:txBody>
          <a:bodyPr wrap="square" rtlCol="0">
            <a:spAutoFit/>
          </a:bodyPr>
          <a:lstStyle/>
          <a:p>
            <a:r>
              <a:rPr lang="en-US" sz="2400" b="1" dirty="0"/>
              <a:t>B</a:t>
            </a:r>
          </a:p>
        </p:txBody>
      </p:sp>
      <p:sp>
        <p:nvSpPr>
          <p:cNvPr id="20" name="TextBox 19">
            <a:extLst>
              <a:ext uri="{FF2B5EF4-FFF2-40B4-BE49-F238E27FC236}">
                <a16:creationId xmlns:a16="http://schemas.microsoft.com/office/drawing/2014/main" id="{26115B29-7A6D-4C51-8AE8-4DC55143C528}"/>
              </a:ext>
            </a:extLst>
          </p:cNvPr>
          <p:cNvSpPr txBox="1"/>
          <p:nvPr/>
        </p:nvSpPr>
        <p:spPr>
          <a:xfrm>
            <a:off x="2860757" y="3622516"/>
            <a:ext cx="1073761" cy="461665"/>
          </a:xfrm>
          <a:prstGeom prst="rect">
            <a:avLst/>
          </a:prstGeom>
          <a:noFill/>
        </p:spPr>
        <p:txBody>
          <a:bodyPr wrap="square" rtlCol="0">
            <a:spAutoFit/>
          </a:bodyPr>
          <a:lstStyle/>
          <a:p>
            <a:r>
              <a:rPr lang="en-US" sz="2400" b="1" dirty="0"/>
              <a:t>$4,656</a:t>
            </a:r>
          </a:p>
        </p:txBody>
      </p:sp>
      <p:sp>
        <p:nvSpPr>
          <p:cNvPr id="21" name="TextBox 20">
            <a:extLst>
              <a:ext uri="{FF2B5EF4-FFF2-40B4-BE49-F238E27FC236}">
                <a16:creationId xmlns:a16="http://schemas.microsoft.com/office/drawing/2014/main" id="{240564C3-96AD-43DF-9A1F-718474ACBC0F}"/>
              </a:ext>
            </a:extLst>
          </p:cNvPr>
          <p:cNvSpPr txBox="1"/>
          <p:nvPr/>
        </p:nvSpPr>
        <p:spPr>
          <a:xfrm>
            <a:off x="2810977" y="2427468"/>
            <a:ext cx="1458376" cy="461665"/>
          </a:xfrm>
          <a:prstGeom prst="rect">
            <a:avLst/>
          </a:prstGeom>
          <a:noFill/>
        </p:spPr>
        <p:txBody>
          <a:bodyPr wrap="square" rtlCol="0">
            <a:spAutoFit/>
          </a:bodyPr>
          <a:lstStyle/>
          <a:p>
            <a:r>
              <a:rPr lang="en-US" sz="2400" b="1" dirty="0"/>
              <a:t>$41,104</a:t>
            </a:r>
          </a:p>
        </p:txBody>
      </p:sp>
      <p:sp>
        <p:nvSpPr>
          <p:cNvPr id="22" name="TextBox 21">
            <a:extLst>
              <a:ext uri="{FF2B5EF4-FFF2-40B4-BE49-F238E27FC236}">
                <a16:creationId xmlns:a16="http://schemas.microsoft.com/office/drawing/2014/main" id="{9DC43E1F-815F-407C-B8B6-6C8C42431D83}"/>
              </a:ext>
            </a:extLst>
          </p:cNvPr>
          <p:cNvSpPr txBox="1"/>
          <p:nvPr/>
        </p:nvSpPr>
        <p:spPr>
          <a:xfrm>
            <a:off x="6762024" y="3618816"/>
            <a:ext cx="245353" cy="461665"/>
          </a:xfrm>
          <a:prstGeom prst="rect">
            <a:avLst/>
          </a:prstGeom>
          <a:noFill/>
        </p:spPr>
        <p:txBody>
          <a:bodyPr wrap="square" rtlCol="0">
            <a:spAutoFit/>
          </a:bodyPr>
          <a:lstStyle/>
          <a:p>
            <a:r>
              <a:rPr lang="en-US" sz="2400" b="1" dirty="0"/>
              <a:t>C</a:t>
            </a:r>
          </a:p>
        </p:txBody>
      </p:sp>
      <p:sp>
        <p:nvSpPr>
          <p:cNvPr id="29" name="TextBox 28">
            <a:extLst>
              <a:ext uri="{FF2B5EF4-FFF2-40B4-BE49-F238E27FC236}">
                <a16:creationId xmlns:a16="http://schemas.microsoft.com/office/drawing/2014/main" id="{1C7F78DF-7BC4-4F75-B22A-35420CC260FA}"/>
              </a:ext>
            </a:extLst>
          </p:cNvPr>
          <p:cNvSpPr txBox="1"/>
          <p:nvPr/>
        </p:nvSpPr>
        <p:spPr>
          <a:xfrm>
            <a:off x="6781229" y="2467344"/>
            <a:ext cx="245353" cy="461665"/>
          </a:xfrm>
          <a:prstGeom prst="rect">
            <a:avLst/>
          </a:prstGeom>
          <a:noFill/>
        </p:spPr>
        <p:txBody>
          <a:bodyPr wrap="square" rtlCol="0">
            <a:spAutoFit/>
          </a:bodyPr>
          <a:lstStyle/>
          <a:p>
            <a:r>
              <a:rPr lang="en-US" sz="2400" b="1" dirty="0"/>
              <a:t>B</a:t>
            </a:r>
          </a:p>
        </p:txBody>
      </p:sp>
      <p:sp>
        <p:nvSpPr>
          <p:cNvPr id="23" name="Content Placeholder 6">
            <a:extLst>
              <a:ext uri="{FF2B5EF4-FFF2-40B4-BE49-F238E27FC236}">
                <a16:creationId xmlns:a16="http://schemas.microsoft.com/office/drawing/2014/main" id="{F016991B-5F20-4864-A440-7AD065E9EE44}"/>
              </a:ext>
            </a:extLst>
          </p:cNvPr>
          <p:cNvSpPr txBox="1">
            <a:spLocks/>
          </p:cNvSpPr>
          <p:nvPr/>
        </p:nvSpPr>
        <p:spPr>
          <a:xfrm>
            <a:off x="4193358" y="1615549"/>
            <a:ext cx="3539260" cy="46561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1" i="0" kern="1200">
                <a:solidFill>
                  <a:srgbClr val="539ED0"/>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Retest</a:t>
            </a:r>
          </a:p>
          <a:p>
            <a:pPr lvl="1"/>
            <a:r>
              <a:rPr lang="en-US" dirty="0"/>
              <a:t>Question 30 </a:t>
            </a:r>
          </a:p>
          <a:p>
            <a:pPr lvl="1"/>
            <a:r>
              <a:rPr lang="en-US" dirty="0"/>
              <a:t>Question 31 </a:t>
            </a:r>
          </a:p>
          <a:p>
            <a:pPr lvl="1"/>
            <a:r>
              <a:rPr lang="en-US" dirty="0"/>
              <a:t>Question 32 </a:t>
            </a:r>
          </a:p>
          <a:p>
            <a:pPr lvl="1"/>
            <a:r>
              <a:rPr lang="en-US" dirty="0"/>
              <a:t>Question 33 </a:t>
            </a:r>
          </a:p>
          <a:p>
            <a:pPr lvl="1"/>
            <a:r>
              <a:rPr lang="en-US" dirty="0"/>
              <a:t>Question 34 </a:t>
            </a:r>
          </a:p>
          <a:p>
            <a:pPr lvl="1"/>
            <a:r>
              <a:rPr lang="en-US" dirty="0"/>
              <a:t>Question 35 </a:t>
            </a:r>
          </a:p>
        </p:txBody>
      </p:sp>
    </p:spTree>
    <p:extLst>
      <p:ext uri="{BB962C8B-B14F-4D97-AF65-F5344CB8AC3E}">
        <p14:creationId xmlns:p14="http://schemas.microsoft.com/office/powerpoint/2010/main" val="2401849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2183363"/>
            <a:ext cx="8670573" cy="3878770"/>
          </a:xfrm>
        </p:spPr>
        <p:txBody>
          <a:bodyPr>
            <a:normAutofit/>
          </a:bodyPr>
          <a:lstStyle/>
          <a:p>
            <a:r>
              <a:rPr lang="en-US" dirty="0"/>
              <a:t>Are there any of the scenarios you want to revisit?</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33</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Concerns with Scenarios?</a:t>
            </a:r>
          </a:p>
        </p:txBody>
      </p:sp>
    </p:spTree>
    <p:extLst>
      <p:ext uri="{BB962C8B-B14F-4D97-AF65-F5344CB8AC3E}">
        <p14:creationId xmlns:p14="http://schemas.microsoft.com/office/powerpoint/2010/main" val="1899241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Next Steps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49001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47648" y="1205089"/>
            <a:ext cx="8670573" cy="4857044"/>
          </a:xfrm>
        </p:spPr>
        <p:txBody>
          <a:bodyPr>
            <a:normAutofit/>
          </a:bodyPr>
          <a:lstStyle/>
          <a:p>
            <a:r>
              <a:rPr lang="en-US" dirty="0"/>
              <a:t>Practice Lab is the place to try out the system regardless of how much training you attend</a:t>
            </a:r>
          </a:p>
          <a:p>
            <a:r>
              <a:rPr lang="en-US" dirty="0"/>
              <a:t>Very important to practice using the system on your own before trying to complete a live return starting in February</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Practice Lab</a:t>
            </a:r>
          </a:p>
        </p:txBody>
      </p:sp>
    </p:spTree>
    <p:extLst>
      <p:ext uri="{BB962C8B-B14F-4D97-AF65-F5344CB8AC3E}">
        <p14:creationId xmlns:p14="http://schemas.microsoft.com/office/powerpoint/2010/main" val="1322864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err="1"/>
              <a:t>Taxslayer</a:t>
            </a:r>
            <a:r>
              <a:rPr lang="en-US" dirty="0"/>
              <a:t> “Springboard” – access to Practice Lab and eventually live </a:t>
            </a:r>
            <a:r>
              <a:rPr lang="en-US" dirty="0" err="1"/>
              <a:t>Taxslayer</a:t>
            </a:r>
            <a:endParaRPr lang="en-US" dirty="0"/>
          </a:p>
          <a:p>
            <a:pPr lvl="1"/>
            <a:r>
              <a:rPr lang="en-US" dirty="0"/>
              <a:t>Search on: </a:t>
            </a:r>
            <a:r>
              <a:rPr lang="en-US" dirty="0" err="1"/>
              <a:t>Taxslayer</a:t>
            </a:r>
            <a:r>
              <a:rPr lang="en-US" dirty="0"/>
              <a:t> Springboard</a:t>
            </a:r>
            <a:endParaRPr lang="en-US" dirty="0">
              <a:hlinkClick r:id="rId2"/>
            </a:endParaRPr>
          </a:p>
          <a:p>
            <a:r>
              <a:rPr lang="en-US" dirty="0">
                <a:hlinkClick r:id="rId2"/>
              </a:rPr>
              <a:t>https://vita.taxslayerpro.com/</a:t>
            </a:r>
            <a:endParaRPr lang="en-US" dirty="0"/>
          </a:p>
          <a:p>
            <a:r>
              <a:rPr lang="en-US" dirty="0"/>
              <a:t>IRS Link-and-Learn for certification</a:t>
            </a:r>
          </a:p>
          <a:p>
            <a:pPr lvl="1"/>
            <a:r>
              <a:rPr lang="en-US" dirty="0"/>
              <a:t>Search on: Link and Learn Home</a:t>
            </a:r>
          </a:p>
          <a:p>
            <a:r>
              <a:rPr lang="en-US" dirty="0">
                <a:hlinkClick r:id="rId3"/>
              </a:rPr>
              <a:t>https://www.linklearncertification.com/d/</a:t>
            </a:r>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36</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Login links</a:t>
            </a:r>
          </a:p>
        </p:txBody>
      </p:sp>
    </p:spTree>
    <p:extLst>
      <p:ext uri="{BB962C8B-B14F-4D97-AF65-F5344CB8AC3E}">
        <p14:creationId xmlns:p14="http://schemas.microsoft.com/office/powerpoint/2010/main" val="2323013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37</a:t>
            </a:fld>
            <a:endParaRPr lang="en-US" dirty="0"/>
          </a:p>
        </p:txBody>
      </p:sp>
      <p:sp>
        <p:nvSpPr>
          <p:cNvPr id="3" name="Title 2"/>
          <p:cNvSpPr>
            <a:spLocks noGrp="1"/>
          </p:cNvSpPr>
          <p:nvPr>
            <p:ph type="title"/>
          </p:nvPr>
        </p:nvSpPr>
        <p:spPr/>
        <p:txBody>
          <a:bodyPr>
            <a:normAutofit fontScale="90000"/>
          </a:bodyPr>
          <a:lstStyle/>
          <a:p>
            <a:r>
              <a:rPr lang="en-US" dirty="0"/>
              <a:t>Taking the Test When We’re Done</a:t>
            </a:r>
          </a:p>
        </p:txBody>
      </p:sp>
      <p:sp>
        <p:nvSpPr>
          <p:cNvPr id="8" name="Content Placeholder 6"/>
          <p:cNvSpPr>
            <a:spLocks noGrp="1"/>
          </p:cNvSpPr>
          <p:nvPr>
            <p:ph idx="1"/>
          </p:nvPr>
        </p:nvSpPr>
        <p:spPr>
          <a:xfrm>
            <a:off x="331787" y="1218431"/>
            <a:ext cx="8480426" cy="4911781"/>
          </a:xfrm>
        </p:spPr>
        <p:txBody>
          <a:bodyPr>
            <a:normAutofit fontScale="92500" lnSpcReduction="10000"/>
          </a:bodyPr>
          <a:lstStyle/>
          <a:p>
            <a:r>
              <a:rPr lang="en-US" dirty="0"/>
              <a:t>If you run into problems accessing the Practice Lab or Certification Site, let us know</a:t>
            </a:r>
          </a:p>
          <a:p>
            <a:r>
              <a:rPr lang="en-US" dirty="0"/>
              <a:t>Make sure to complete:</a:t>
            </a:r>
          </a:p>
          <a:p>
            <a:pPr lvl="1"/>
            <a:r>
              <a:rPr lang="en-US" dirty="0"/>
              <a:t>Volunteer Standards of Conduct</a:t>
            </a:r>
          </a:p>
          <a:p>
            <a:pPr lvl="1"/>
            <a:r>
              <a:rPr lang="en-US" dirty="0"/>
              <a:t>Intake/Interview and Quality Review</a:t>
            </a:r>
          </a:p>
          <a:p>
            <a:pPr lvl="1"/>
            <a:r>
              <a:rPr lang="en-US" dirty="0"/>
              <a:t>Advanced Certification</a:t>
            </a:r>
          </a:p>
          <a:p>
            <a:pPr lvl="1"/>
            <a:r>
              <a:rPr lang="en-US" dirty="0"/>
              <a:t>Starting next week, I will send out the answer key on request </a:t>
            </a:r>
          </a:p>
          <a:p>
            <a:r>
              <a:rPr lang="en-US" dirty="0"/>
              <a:t>Once all three tests are completed and passed, print off and sign Form 13615</a:t>
            </a:r>
          </a:p>
          <a:p>
            <a:pPr lvl="1"/>
            <a:r>
              <a:rPr lang="en-US" dirty="0"/>
              <a:t>This form MUST come from the Certification program</a:t>
            </a:r>
          </a:p>
          <a:p>
            <a:r>
              <a:rPr lang="en-US" dirty="0"/>
              <a:t>Return Form 13615 to Meredith either in person or via email </a:t>
            </a:r>
            <a:r>
              <a:rPr lang="en-US" dirty="0">
                <a:hlinkClick r:id="rId2"/>
              </a:rPr>
              <a:t>meredith.hershner@uweci.org</a:t>
            </a:r>
            <a:endParaRPr lang="en-US" dirty="0"/>
          </a:p>
          <a:p>
            <a:r>
              <a:rPr lang="en-US" dirty="0"/>
              <a:t>Certification target date is January 6</a:t>
            </a:r>
            <a:r>
              <a:rPr lang="en-US" baseline="30000" dirty="0"/>
              <a:t>th</a:t>
            </a:r>
            <a:r>
              <a:rPr lang="en-US" dirty="0"/>
              <a:t>, 2023</a:t>
            </a:r>
          </a:p>
        </p:txBody>
      </p:sp>
    </p:spTree>
    <p:extLst>
      <p:ext uri="{BB962C8B-B14F-4D97-AF65-F5344CB8AC3E}">
        <p14:creationId xmlns:p14="http://schemas.microsoft.com/office/powerpoint/2010/main" val="3754050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p:txBody>
          <a:bodyPr/>
          <a:lstStyle/>
          <a:p>
            <a:r>
              <a:rPr lang="en-US" dirty="0"/>
              <a:t>Site Locations and Schedules</a:t>
            </a:r>
          </a:p>
          <a:p>
            <a:pPr lvl="1"/>
            <a:r>
              <a:rPr lang="en-US" dirty="0"/>
              <a:t>Signing up</a:t>
            </a:r>
          </a:p>
          <a:p>
            <a:r>
              <a:rPr lang="en-US" dirty="0"/>
              <a:t>Shirts</a:t>
            </a:r>
          </a:p>
          <a:p>
            <a:r>
              <a:rPr lang="en-US" dirty="0"/>
              <a:t>Other Updates</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38</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Other Updates (Meredith)</a:t>
            </a:r>
          </a:p>
        </p:txBody>
      </p:sp>
    </p:spTree>
    <p:extLst>
      <p:ext uri="{BB962C8B-B14F-4D97-AF65-F5344CB8AC3E}">
        <p14:creationId xmlns:p14="http://schemas.microsoft.com/office/powerpoint/2010/main" val="3020095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Questions?  </a:t>
            </a:r>
          </a:p>
        </p:txBody>
      </p:sp>
      <p:sp>
        <p:nvSpPr>
          <p:cNvPr id="3" name="Text Placeholder 2"/>
          <p:cNvSpPr>
            <a:spLocks noGrp="1"/>
          </p:cNvSpPr>
          <p:nvPr>
            <p:ph type="body" idx="1"/>
          </p:nvPr>
        </p:nvSpPr>
        <p:spPr/>
        <p:txBody>
          <a:bodyPr/>
          <a:lstStyle/>
          <a:p>
            <a:r>
              <a:rPr lang="en-US" dirty="0"/>
              <a:t>Thank you! See you in January!</a:t>
            </a:r>
          </a:p>
        </p:txBody>
      </p:sp>
    </p:spTree>
    <p:extLst>
      <p:ext uri="{BB962C8B-B14F-4D97-AF65-F5344CB8AC3E}">
        <p14:creationId xmlns:p14="http://schemas.microsoft.com/office/powerpoint/2010/main" val="2552182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Tax Training Reminder</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93740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0B4862-4FCB-23A8-F0AC-C999EC71B4D1}"/>
              </a:ext>
            </a:extLst>
          </p:cNvPr>
          <p:cNvPicPr>
            <a:picLocks noChangeAspect="1"/>
          </p:cNvPicPr>
          <p:nvPr/>
        </p:nvPicPr>
        <p:blipFill>
          <a:blip r:embed="rId2"/>
          <a:stretch>
            <a:fillRect/>
          </a:stretch>
        </p:blipFill>
        <p:spPr>
          <a:xfrm>
            <a:off x="177282" y="1159934"/>
            <a:ext cx="7781731" cy="4978720"/>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40</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Taxable portion of pension</a:t>
            </a:r>
          </a:p>
        </p:txBody>
      </p:sp>
      <p:sp>
        <p:nvSpPr>
          <p:cNvPr id="10" name="Rectangle 9">
            <a:extLst>
              <a:ext uri="{FF2B5EF4-FFF2-40B4-BE49-F238E27FC236}">
                <a16:creationId xmlns:a16="http://schemas.microsoft.com/office/drawing/2014/main" id="{1E2789B4-9A10-71E2-BEA7-FEFCFB387D4A}"/>
              </a:ext>
            </a:extLst>
          </p:cNvPr>
          <p:cNvSpPr/>
          <p:nvPr/>
        </p:nvSpPr>
        <p:spPr>
          <a:xfrm>
            <a:off x="5150432" y="4473560"/>
            <a:ext cx="1651583" cy="49032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hlinkClick r:id="rId3" action="ppaction://hlinksldjump"/>
            <a:extLst>
              <a:ext uri="{FF2B5EF4-FFF2-40B4-BE49-F238E27FC236}">
                <a16:creationId xmlns:a16="http://schemas.microsoft.com/office/drawing/2014/main" id="{6480621C-DDBE-5898-D8EE-19FDE1D2F30F}"/>
              </a:ext>
            </a:extLst>
          </p:cNvPr>
          <p:cNvSpPr txBox="1"/>
          <p:nvPr/>
        </p:nvSpPr>
        <p:spPr>
          <a:xfrm>
            <a:off x="7959014" y="3745032"/>
            <a:ext cx="802432" cy="830997"/>
          </a:xfrm>
          <a:prstGeom prst="rect">
            <a:avLst/>
          </a:prstGeom>
          <a:noFill/>
        </p:spPr>
        <p:txBody>
          <a:bodyPr wrap="square" rtlCol="0">
            <a:spAutoFit/>
          </a:bodyPr>
          <a:lstStyle/>
          <a:p>
            <a:r>
              <a:rPr lang="en-US" sz="2400" b="1" dirty="0">
                <a:solidFill>
                  <a:srgbClr val="FF0000"/>
                </a:solidFill>
              </a:rPr>
              <a:t>Plan Cost</a:t>
            </a:r>
          </a:p>
        </p:txBody>
      </p:sp>
      <p:sp>
        <p:nvSpPr>
          <p:cNvPr id="13" name="Arrow: Bent-Up 12">
            <a:extLst>
              <a:ext uri="{FF2B5EF4-FFF2-40B4-BE49-F238E27FC236}">
                <a16:creationId xmlns:a16="http://schemas.microsoft.com/office/drawing/2014/main" id="{3650F166-95CE-B055-0EC3-B6337136CC30}"/>
              </a:ext>
            </a:extLst>
          </p:cNvPr>
          <p:cNvSpPr/>
          <p:nvPr/>
        </p:nvSpPr>
        <p:spPr>
          <a:xfrm rot="10800000">
            <a:off x="6074229" y="4054880"/>
            <a:ext cx="1884784" cy="401580"/>
          </a:xfrm>
          <a:prstGeom prst="ben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A12644F-2611-89C0-A0A5-2BA936F32A3D}"/>
              </a:ext>
            </a:extLst>
          </p:cNvPr>
          <p:cNvSpPr/>
          <p:nvPr/>
        </p:nvSpPr>
        <p:spPr>
          <a:xfrm>
            <a:off x="3701148" y="1708926"/>
            <a:ext cx="1651583" cy="95962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86195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3E12E15-A37B-1A02-0805-133A89DEB881}"/>
              </a:ext>
            </a:extLst>
          </p:cNvPr>
          <p:cNvSpPr>
            <a:spLocks noGrp="1"/>
          </p:cNvSpPr>
          <p:nvPr>
            <p:ph type="sldNum" sz="quarter" idx="4"/>
          </p:nvPr>
        </p:nvSpPr>
        <p:spPr/>
        <p:txBody>
          <a:bodyPr/>
          <a:lstStyle/>
          <a:p>
            <a:fld id="{BBB69291-A384-1346-A27A-D0A1C91B6C32}" type="slidenum">
              <a:rPr lang="en-US" smtClean="0"/>
              <a:pPr/>
              <a:t>41</a:t>
            </a:fld>
            <a:endParaRPr lang="en-US"/>
          </a:p>
        </p:txBody>
      </p:sp>
      <p:sp>
        <p:nvSpPr>
          <p:cNvPr id="4" name="Title 3">
            <a:extLst>
              <a:ext uri="{FF2B5EF4-FFF2-40B4-BE49-F238E27FC236}">
                <a16:creationId xmlns:a16="http://schemas.microsoft.com/office/drawing/2014/main" id="{4624E8D3-84F4-5AC5-2DEE-DFCB022F975E}"/>
              </a:ext>
            </a:extLst>
          </p:cNvPr>
          <p:cNvSpPr>
            <a:spLocks noGrp="1"/>
          </p:cNvSpPr>
          <p:nvPr>
            <p:ph type="title"/>
          </p:nvPr>
        </p:nvSpPr>
        <p:spPr/>
        <p:txBody>
          <a:bodyPr>
            <a:normAutofit fontScale="90000"/>
          </a:bodyPr>
          <a:lstStyle/>
          <a:p>
            <a:r>
              <a:rPr lang="en-US" dirty="0"/>
              <a:t>Pension data for next year</a:t>
            </a:r>
          </a:p>
        </p:txBody>
      </p:sp>
      <p:pic>
        <p:nvPicPr>
          <p:cNvPr id="6" name="Picture 5">
            <a:extLst>
              <a:ext uri="{FF2B5EF4-FFF2-40B4-BE49-F238E27FC236}">
                <a16:creationId xmlns:a16="http://schemas.microsoft.com/office/drawing/2014/main" id="{8B76C13A-4FF7-19DF-764F-CCD6E0F76A75}"/>
              </a:ext>
            </a:extLst>
          </p:cNvPr>
          <p:cNvPicPr>
            <a:picLocks noChangeAspect="1"/>
          </p:cNvPicPr>
          <p:nvPr/>
        </p:nvPicPr>
        <p:blipFill>
          <a:blip r:embed="rId2"/>
          <a:stretch>
            <a:fillRect/>
          </a:stretch>
        </p:blipFill>
        <p:spPr>
          <a:xfrm>
            <a:off x="705724" y="1281113"/>
            <a:ext cx="7191375" cy="5257800"/>
          </a:xfrm>
          <a:prstGeom prst="rect">
            <a:avLst/>
          </a:prstGeom>
        </p:spPr>
      </p:pic>
      <p:sp>
        <p:nvSpPr>
          <p:cNvPr id="7" name="Rectangle 6">
            <a:extLst>
              <a:ext uri="{FF2B5EF4-FFF2-40B4-BE49-F238E27FC236}">
                <a16:creationId xmlns:a16="http://schemas.microsoft.com/office/drawing/2014/main" id="{65C6D30B-DF4D-56B7-67F1-BE8394106F48}"/>
              </a:ext>
            </a:extLst>
          </p:cNvPr>
          <p:cNvSpPr/>
          <p:nvPr/>
        </p:nvSpPr>
        <p:spPr>
          <a:xfrm>
            <a:off x="6055501" y="5761184"/>
            <a:ext cx="1651583" cy="49032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EC95A2-5A11-1390-7543-2B1A33BC89B7}"/>
              </a:ext>
            </a:extLst>
          </p:cNvPr>
          <p:cNvSpPr/>
          <p:nvPr/>
        </p:nvSpPr>
        <p:spPr>
          <a:xfrm>
            <a:off x="5150432" y="4320073"/>
            <a:ext cx="1147731" cy="23326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hlinkClick r:id="rId3" action="ppaction://hlinksldjump"/>
            <a:extLst>
              <a:ext uri="{FF2B5EF4-FFF2-40B4-BE49-F238E27FC236}">
                <a16:creationId xmlns:a16="http://schemas.microsoft.com/office/drawing/2014/main" id="{48EB19EE-83AC-467A-C368-26A74E2FF0FA}"/>
              </a:ext>
            </a:extLst>
          </p:cNvPr>
          <p:cNvSpPr txBox="1"/>
          <p:nvPr/>
        </p:nvSpPr>
        <p:spPr>
          <a:xfrm>
            <a:off x="7067207" y="4050578"/>
            <a:ext cx="2076793" cy="707886"/>
          </a:xfrm>
          <a:prstGeom prst="rect">
            <a:avLst/>
          </a:prstGeom>
          <a:noFill/>
        </p:spPr>
        <p:txBody>
          <a:bodyPr wrap="square" rtlCol="0">
            <a:spAutoFit/>
          </a:bodyPr>
          <a:lstStyle/>
          <a:p>
            <a:r>
              <a:rPr lang="en-US" sz="2000" b="1" dirty="0">
                <a:solidFill>
                  <a:srgbClr val="FF0000"/>
                </a:solidFill>
              </a:rPr>
              <a:t>This year’s input</a:t>
            </a:r>
          </a:p>
          <a:p>
            <a:r>
              <a:rPr lang="en-US" sz="2000" b="1" dirty="0">
                <a:solidFill>
                  <a:srgbClr val="FF0000"/>
                </a:solidFill>
              </a:rPr>
              <a:t>Next year’s input</a:t>
            </a:r>
          </a:p>
        </p:txBody>
      </p:sp>
      <p:sp>
        <p:nvSpPr>
          <p:cNvPr id="10" name="Arrow: Right 9">
            <a:extLst>
              <a:ext uri="{FF2B5EF4-FFF2-40B4-BE49-F238E27FC236}">
                <a16:creationId xmlns:a16="http://schemas.microsoft.com/office/drawing/2014/main" id="{BA9FDC71-3B77-0DC3-E212-8B584BEEB342}"/>
              </a:ext>
            </a:extLst>
          </p:cNvPr>
          <p:cNvSpPr/>
          <p:nvPr/>
        </p:nvSpPr>
        <p:spPr>
          <a:xfrm rot="10800000">
            <a:off x="6326156" y="4187777"/>
            <a:ext cx="821096" cy="2752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789C71F5-283B-66DD-7D9F-A963F00572A0}"/>
              </a:ext>
            </a:extLst>
          </p:cNvPr>
          <p:cNvSpPr/>
          <p:nvPr/>
        </p:nvSpPr>
        <p:spPr>
          <a:xfrm>
            <a:off x="7431183" y="4758465"/>
            <a:ext cx="275901" cy="92387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0660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D02025-94C7-F469-A58E-E4539FE81CCF}"/>
              </a:ext>
            </a:extLst>
          </p:cNvPr>
          <p:cNvPicPr>
            <a:picLocks noChangeAspect="1"/>
          </p:cNvPicPr>
          <p:nvPr/>
        </p:nvPicPr>
        <p:blipFill>
          <a:blip r:embed="rId2"/>
          <a:stretch>
            <a:fillRect/>
          </a:stretch>
        </p:blipFill>
        <p:spPr>
          <a:xfrm>
            <a:off x="349249" y="1302779"/>
            <a:ext cx="8388220" cy="3556789"/>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42</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Student Credits</a:t>
            </a:r>
            <a:endParaRPr lang="en-US" dirty="0">
              <a:hlinkClick r:id="rId3" action="ppaction://hlinksldjump"/>
            </a:endParaRPr>
          </a:p>
        </p:txBody>
      </p:sp>
      <p:sp>
        <p:nvSpPr>
          <p:cNvPr id="10" name="Rectangle 9">
            <a:hlinkClick r:id="rId3" action="ppaction://hlinksldjump"/>
            <a:extLst>
              <a:ext uri="{FF2B5EF4-FFF2-40B4-BE49-F238E27FC236}">
                <a16:creationId xmlns:a16="http://schemas.microsoft.com/office/drawing/2014/main" id="{1E2789B4-9A10-71E2-BEA7-FEFCFB387D4A}"/>
              </a:ext>
            </a:extLst>
          </p:cNvPr>
          <p:cNvSpPr/>
          <p:nvPr/>
        </p:nvSpPr>
        <p:spPr>
          <a:xfrm>
            <a:off x="2705811" y="4254987"/>
            <a:ext cx="1483634" cy="40963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4" action="ppaction://hlinksldjump"/>
            <a:extLst>
              <a:ext uri="{FF2B5EF4-FFF2-40B4-BE49-F238E27FC236}">
                <a16:creationId xmlns:a16="http://schemas.microsoft.com/office/drawing/2014/main" id="{03695AE6-9F4D-3527-C756-69557D177480}"/>
              </a:ext>
            </a:extLst>
          </p:cNvPr>
          <p:cNvSpPr/>
          <p:nvPr/>
        </p:nvSpPr>
        <p:spPr>
          <a:xfrm>
            <a:off x="5732108" y="3487319"/>
            <a:ext cx="1555099" cy="851415"/>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2DCA11-2A5B-2763-B0B4-A5B254D60ABA}"/>
              </a:ext>
            </a:extLst>
          </p:cNvPr>
          <p:cNvSpPr/>
          <p:nvPr/>
        </p:nvSpPr>
        <p:spPr>
          <a:xfrm>
            <a:off x="4177009" y="2004026"/>
            <a:ext cx="1555099" cy="598987"/>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0C77823-6BE2-2E7A-0A57-E6119813867A}"/>
              </a:ext>
            </a:extLst>
          </p:cNvPr>
          <p:cNvSpPr txBox="1"/>
          <p:nvPr/>
        </p:nvSpPr>
        <p:spPr>
          <a:xfrm>
            <a:off x="6885990" y="1173029"/>
            <a:ext cx="1943685" cy="830997"/>
          </a:xfrm>
          <a:prstGeom prst="rect">
            <a:avLst/>
          </a:prstGeom>
          <a:noFill/>
        </p:spPr>
        <p:txBody>
          <a:bodyPr wrap="square" rtlCol="0">
            <a:spAutoFit/>
          </a:bodyPr>
          <a:lstStyle/>
          <a:p>
            <a:r>
              <a:rPr lang="en-US" sz="2400" b="1" dirty="0">
                <a:solidFill>
                  <a:srgbClr val="0070C0"/>
                </a:solidFill>
              </a:rPr>
              <a:t>Billed but not paid</a:t>
            </a:r>
          </a:p>
        </p:txBody>
      </p:sp>
      <p:sp>
        <p:nvSpPr>
          <p:cNvPr id="12" name="Arrow: Bent-Up 11">
            <a:extLst>
              <a:ext uri="{FF2B5EF4-FFF2-40B4-BE49-F238E27FC236}">
                <a16:creationId xmlns:a16="http://schemas.microsoft.com/office/drawing/2014/main" id="{C779FE01-CFF4-5989-A109-CA935EDF88B8}"/>
              </a:ext>
            </a:extLst>
          </p:cNvPr>
          <p:cNvSpPr/>
          <p:nvPr/>
        </p:nvSpPr>
        <p:spPr>
          <a:xfrm rot="10800000">
            <a:off x="4851918" y="1669070"/>
            <a:ext cx="2052736" cy="334956"/>
          </a:xfrm>
          <a:prstGeom prst="bentUp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981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88E6B9-9D15-64D8-A77A-6DDA0287758E}"/>
              </a:ext>
            </a:extLst>
          </p:cNvPr>
          <p:cNvPicPr>
            <a:picLocks noChangeAspect="1"/>
          </p:cNvPicPr>
          <p:nvPr/>
        </p:nvPicPr>
        <p:blipFill>
          <a:blip r:embed="rId2"/>
          <a:stretch>
            <a:fillRect/>
          </a:stretch>
        </p:blipFill>
        <p:spPr>
          <a:xfrm>
            <a:off x="205275" y="3186316"/>
            <a:ext cx="8154955" cy="2381314"/>
          </a:xfrm>
          <a:prstGeom prst="rect">
            <a:avLst/>
          </a:prstGeom>
        </p:spPr>
      </p:pic>
      <p:pic>
        <p:nvPicPr>
          <p:cNvPr id="5" name="Picture 4">
            <a:extLst>
              <a:ext uri="{FF2B5EF4-FFF2-40B4-BE49-F238E27FC236}">
                <a16:creationId xmlns:a16="http://schemas.microsoft.com/office/drawing/2014/main" id="{57D2DDB4-3924-ABA6-04D7-8A84D8BF7ADC}"/>
              </a:ext>
            </a:extLst>
          </p:cNvPr>
          <p:cNvPicPr>
            <a:picLocks noChangeAspect="1"/>
          </p:cNvPicPr>
          <p:nvPr/>
        </p:nvPicPr>
        <p:blipFill>
          <a:blip r:embed="rId3"/>
          <a:stretch>
            <a:fillRect/>
          </a:stretch>
        </p:blipFill>
        <p:spPr>
          <a:xfrm>
            <a:off x="314325" y="1249484"/>
            <a:ext cx="6286500" cy="1847850"/>
          </a:xfrm>
          <a:prstGeom prst="rect">
            <a:avLst/>
          </a:prstGeom>
        </p:spPr>
      </p:pic>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43</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rmAutofit fontScale="90000"/>
          </a:bodyPr>
          <a:lstStyle/>
          <a:p>
            <a:r>
              <a:rPr lang="en-US" dirty="0"/>
              <a:t>Summing up Capital Gains</a:t>
            </a:r>
            <a:endParaRPr lang="en-US" dirty="0">
              <a:hlinkClick r:id="rId4" action="ppaction://hlinksldjump"/>
            </a:endParaRPr>
          </a:p>
        </p:txBody>
      </p:sp>
      <p:sp>
        <p:nvSpPr>
          <p:cNvPr id="10" name="Rectangle 9">
            <a:hlinkClick r:id="rId4" action="ppaction://hlinksldjump"/>
            <a:extLst>
              <a:ext uri="{FF2B5EF4-FFF2-40B4-BE49-F238E27FC236}">
                <a16:creationId xmlns:a16="http://schemas.microsoft.com/office/drawing/2014/main" id="{1E2789B4-9A10-71E2-BEA7-FEFCFB387D4A}"/>
              </a:ext>
            </a:extLst>
          </p:cNvPr>
          <p:cNvSpPr/>
          <p:nvPr/>
        </p:nvSpPr>
        <p:spPr>
          <a:xfrm>
            <a:off x="5579640" y="2256639"/>
            <a:ext cx="587895" cy="24397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3695AE6-9F4D-3527-C756-69557D177480}"/>
              </a:ext>
            </a:extLst>
          </p:cNvPr>
          <p:cNvSpPr/>
          <p:nvPr/>
        </p:nvSpPr>
        <p:spPr>
          <a:xfrm>
            <a:off x="4742995" y="5002413"/>
            <a:ext cx="587895" cy="243970"/>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B2DCA11-2A5B-2763-B0B4-A5B254D60ABA}"/>
              </a:ext>
            </a:extLst>
          </p:cNvPr>
          <p:cNvSpPr/>
          <p:nvPr/>
        </p:nvSpPr>
        <p:spPr>
          <a:xfrm>
            <a:off x="5386877" y="4376973"/>
            <a:ext cx="864634" cy="40963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9135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207548-E874-4174-8309-8B686939E6A3}"/>
              </a:ext>
            </a:extLst>
          </p:cNvPr>
          <p:cNvSpPr>
            <a:spLocks noGrp="1"/>
          </p:cNvSpPr>
          <p:nvPr>
            <p:ph idx="1"/>
          </p:nvPr>
        </p:nvSpPr>
        <p:spPr>
          <a:xfrm>
            <a:off x="252248" y="1283737"/>
            <a:ext cx="8797159" cy="4679182"/>
          </a:xfrm>
        </p:spPr>
        <p:txBody>
          <a:bodyPr>
            <a:normAutofit lnSpcReduction="10000"/>
          </a:bodyPr>
          <a:lstStyle/>
          <a:p>
            <a:r>
              <a:rPr lang="en-US" dirty="0"/>
              <a:t>Session 3 Certification Training (Scenarios 7-9)</a:t>
            </a:r>
          </a:p>
          <a:p>
            <a:pPr lvl="1"/>
            <a:r>
              <a:rPr lang="en-US" dirty="0">
                <a:solidFill>
                  <a:srgbClr val="00B050"/>
                </a:solidFill>
              </a:rPr>
              <a:t>Oriented to New Volunteers</a:t>
            </a:r>
          </a:p>
          <a:p>
            <a:pPr lvl="2"/>
            <a:r>
              <a:rPr lang="en-US" dirty="0">
                <a:solidFill>
                  <a:srgbClr val="FF0000"/>
                </a:solidFill>
              </a:rPr>
              <a:t>ZOOM</a:t>
            </a:r>
            <a:r>
              <a:rPr lang="en-US" dirty="0"/>
              <a:t> - December 12</a:t>
            </a:r>
            <a:r>
              <a:rPr lang="en-US" baseline="30000" dirty="0"/>
              <a:t>th</a:t>
            </a:r>
            <a:r>
              <a:rPr lang="en-US" dirty="0"/>
              <a:t> (Mon, 5:30-8:30)</a:t>
            </a:r>
          </a:p>
          <a:p>
            <a:pPr lvl="2"/>
            <a:r>
              <a:rPr lang="en-US" dirty="0">
                <a:solidFill>
                  <a:srgbClr val="FF0000"/>
                </a:solidFill>
              </a:rPr>
              <a:t>In Person </a:t>
            </a:r>
            <a:r>
              <a:rPr lang="en-US" dirty="0"/>
              <a:t>- December 17</a:t>
            </a:r>
            <a:r>
              <a:rPr lang="en-US" baseline="30000" dirty="0"/>
              <a:t>th</a:t>
            </a:r>
            <a:r>
              <a:rPr lang="en-US" dirty="0"/>
              <a:t> at United Way (Sat, 9 – Noon)</a:t>
            </a:r>
          </a:p>
          <a:p>
            <a:pPr lvl="1"/>
            <a:r>
              <a:rPr lang="en-US" dirty="0">
                <a:solidFill>
                  <a:srgbClr val="00B050"/>
                </a:solidFill>
              </a:rPr>
              <a:t>Oriented to Returning Volunteers</a:t>
            </a:r>
          </a:p>
          <a:p>
            <a:pPr lvl="2"/>
            <a:r>
              <a:rPr lang="en-US" dirty="0">
                <a:solidFill>
                  <a:srgbClr val="FF0000"/>
                </a:solidFill>
              </a:rPr>
              <a:t>ZOOM</a:t>
            </a:r>
            <a:r>
              <a:rPr lang="en-US" dirty="0"/>
              <a:t> - December 15</a:t>
            </a:r>
            <a:r>
              <a:rPr lang="en-US" baseline="30000" dirty="0"/>
              <a:t>th</a:t>
            </a:r>
            <a:r>
              <a:rPr lang="en-US" dirty="0"/>
              <a:t> (Thurs, 5:30-8:30)</a:t>
            </a:r>
          </a:p>
          <a:p>
            <a:r>
              <a:rPr lang="en-US" dirty="0"/>
              <a:t>Additional scenarios and detail process discussions (</a:t>
            </a:r>
            <a:r>
              <a:rPr lang="en-US" dirty="0">
                <a:solidFill>
                  <a:srgbClr val="FF0000"/>
                </a:solidFill>
              </a:rPr>
              <a:t>ZOOM</a:t>
            </a:r>
            <a:r>
              <a:rPr lang="en-US" dirty="0"/>
              <a:t> – Saturdays – for all volunteers)</a:t>
            </a:r>
          </a:p>
          <a:p>
            <a:pPr lvl="1"/>
            <a:r>
              <a:rPr lang="en-US" dirty="0"/>
              <a:t>January 7</a:t>
            </a:r>
            <a:r>
              <a:rPr lang="en-US" baseline="30000" dirty="0"/>
              <a:t>th</a:t>
            </a:r>
            <a:endParaRPr lang="en-US" dirty="0"/>
          </a:p>
          <a:p>
            <a:pPr lvl="1"/>
            <a:r>
              <a:rPr lang="en-US" dirty="0"/>
              <a:t>January 14</a:t>
            </a:r>
            <a:r>
              <a:rPr lang="en-US" baseline="30000" dirty="0"/>
              <a:t>th</a:t>
            </a:r>
            <a:endParaRPr lang="en-US" dirty="0"/>
          </a:p>
          <a:p>
            <a:pPr lvl="1"/>
            <a:r>
              <a:rPr lang="en-US" dirty="0"/>
              <a:t>January 28</a:t>
            </a:r>
            <a:r>
              <a:rPr lang="en-US" baseline="30000" dirty="0"/>
              <a:t>th</a:t>
            </a:r>
          </a:p>
        </p:txBody>
      </p:sp>
      <p:sp>
        <p:nvSpPr>
          <p:cNvPr id="3" name="Slide Number Placeholder 2">
            <a:extLst>
              <a:ext uri="{FF2B5EF4-FFF2-40B4-BE49-F238E27FC236}">
                <a16:creationId xmlns:a16="http://schemas.microsoft.com/office/drawing/2014/main" id="{C0620706-20C5-4D43-87FB-B85986E5AF6D}"/>
              </a:ext>
            </a:extLst>
          </p:cNvPr>
          <p:cNvSpPr>
            <a:spLocks noGrp="1"/>
          </p:cNvSpPr>
          <p:nvPr>
            <p:ph type="sldNum" sz="quarter" idx="4"/>
          </p:nvPr>
        </p:nvSpPr>
        <p:spPr/>
        <p:txBody>
          <a:bodyPr/>
          <a:lstStyle/>
          <a:p>
            <a:fld id="{BBB69291-A384-1346-A27A-D0A1C91B6C32}" type="slidenum">
              <a:rPr lang="en-US" smtClean="0"/>
              <a:pPr/>
              <a:t>5</a:t>
            </a:fld>
            <a:endParaRPr lang="en-US"/>
          </a:p>
        </p:txBody>
      </p:sp>
      <p:sp>
        <p:nvSpPr>
          <p:cNvPr id="4" name="Title 3">
            <a:extLst>
              <a:ext uri="{FF2B5EF4-FFF2-40B4-BE49-F238E27FC236}">
                <a16:creationId xmlns:a16="http://schemas.microsoft.com/office/drawing/2014/main" id="{67F35767-1947-4FA0-ACDF-3EE24D09F57C}"/>
              </a:ext>
            </a:extLst>
          </p:cNvPr>
          <p:cNvSpPr>
            <a:spLocks noGrp="1"/>
          </p:cNvSpPr>
          <p:nvPr>
            <p:ph type="title"/>
          </p:nvPr>
        </p:nvSpPr>
        <p:spPr/>
        <p:txBody>
          <a:bodyPr>
            <a:noAutofit/>
          </a:bodyPr>
          <a:lstStyle/>
          <a:p>
            <a:r>
              <a:rPr lang="en-US" sz="3600" dirty="0"/>
              <a:t>Training Timetable</a:t>
            </a:r>
          </a:p>
        </p:txBody>
      </p:sp>
    </p:spTree>
    <p:extLst>
      <p:ext uri="{BB962C8B-B14F-4D97-AF65-F5344CB8AC3E}">
        <p14:creationId xmlns:p14="http://schemas.microsoft.com/office/powerpoint/2010/main" val="3276120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6</a:t>
            </a:fld>
            <a:endParaRPr lang="en-US"/>
          </a:p>
        </p:txBody>
      </p:sp>
      <p:sp>
        <p:nvSpPr>
          <p:cNvPr id="3" name="Title 2"/>
          <p:cNvSpPr>
            <a:spLocks noGrp="1"/>
          </p:cNvSpPr>
          <p:nvPr>
            <p:ph type="title"/>
          </p:nvPr>
        </p:nvSpPr>
        <p:spPr/>
        <p:txBody>
          <a:bodyPr>
            <a:normAutofit fontScale="90000"/>
          </a:bodyPr>
          <a:lstStyle/>
          <a:p>
            <a:r>
              <a:rPr lang="en-US" dirty="0"/>
              <a:t>Volunteer Testing For TY 2022</a:t>
            </a:r>
          </a:p>
        </p:txBody>
      </p:sp>
      <p:sp>
        <p:nvSpPr>
          <p:cNvPr id="5" name="Content Placeholder 6"/>
          <p:cNvSpPr>
            <a:spLocks noGrp="1"/>
          </p:cNvSpPr>
          <p:nvPr>
            <p:ph idx="1"/>
          </p:nvPr>
        </p:nvSpPr>
        <p:spPr/>
        <p:txBody>
          <a:bodyPr>
            <a:normAutofit fontScale="92500" lnSpcReduction="20000"/>
          </a:bodyPr>
          <a:lstStyle/>
          <a:p>
            <a:r>
              <a:rPr lang="en-US" dirty="0"/>
              <a:t>IRS site: </a:t>
            </a:r>
            <a:r>
              <a:rPr lang="en-US" dirty="0">
                <a:hlinkClick r:id="rId2"/>
              </a:rPr>
              <a:t>https://www.linklearncertification.com/d/</a:t>
            </a:r>
            <a:endParaRPr lang="en-US" dirty="0"/>
          </a:p>
          <a:p>
            <a:pPr lvl="1"/>
            <a:r>
              <a:rPr lang="en-US" dirty="0"/>
              <a:t>Create or confirm your account as a tax volunteer for VITA</a:t>
            </a:r>
          </a:p>
          <a:p>
            <a:pPr lvl="1"/>
            <a:r>
              <a:rPr lang="en-US" dirty="0"/>
              <a:t>Contact Meredith or me if you have issues</a:t>
            </a:r>
          </a:p>
          <a:p>
            <a:r>
              <a:rPr lang="en-US" dirty="0"/>
              <a:t>Tests – all certification tests have “Pass” threshold of 80%</a:t>
            </a:r>
          </a:p>
          <a:p>
            <a:pPr lvl="1"/>
            <a:r>
              <a:rPr lang="en-US" sz="2600" dirty="0"/>
              <a:t>For Tax Preparers</a:t>
            </a:r>
          </a:p>
          <a:p>
            <a:pPr lvl="2"/>
            <a:r>
              <a:rPr lang="en-US" sz="2200" dirty="0"/>
              <a:t>Volunteer Standards of Conduct</a:t>
            </a:r>
          </a:p>
          <a:p>
            <a:pPr lvl="2"/>
            <a:r>
              <a:rPr lang="en-US" sz="2200" dirty="0"/>
              <a:t>Intake/Interview and Quality Review</a:t>
            </a:r>
          </a:p>
          <a:p>
            <a:pPr lvl="2"/>
            <a:r>
              <a:rPr lang="en-US" sz="2200" dirty="0"/>
              <a:t>Advanced Certification</a:t>
            </a:r>
          </a:p>
          <a:p>
            <a:pPr lvl="1"/>
            <a:r>
              <a:rPr lang="en-US" sz="2600" dirty="0"/>
              <a:t>For Site Coordinators</a:t>
            </a:r>
          </a:p>
          <a:p>
            <a:pPr lvl="2"/>
            <a:r>
              <a:rPr lang="en-US" sz="2200" dirty="0"/>
              <a:t>Volunteer Standards of Conduct</a:t>
            </a:r>
          </a:p>
          <a:p>
            <a:pPr lvl="2"/>
            <a:r>
              <a:rPr lang="en-US" sz="2200" dirty="0"/>
              <a:t>Intake/Interview and Quality Review</a:t>
            </a:r>
          </a:p>
          <a:p>
            <a:pPr lvl="2"/>
            <a:r>
              <a:rPr lang="en-US" sz="2200" dirty="0"/>
              <a:t>Advanced Certification </a:t>
            </a:r>
          </a:p>
          <a:p>
            <a:pPr lvl="2"/>
            <a:r>
              <a:rPr lang="en-US" sz="2200" dirty="0"/>
              <a:t>Site Coordinator Test</a:t>
            </a:r>
          </a:p>
        </p:txBody>
      </p:sp>
    </p:spTree>
    <p:extLst>
      <p:ext uri="{BB962C8B-B14F-4D97-AF65-F5344CB8AC3E}">
        <p14:creationId xmlns:p14="http://schemas.microsoft.com/office/powerpoint/2010/main" val="3434123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16" y="2157549"/>
            <a:ext cx="8389484" cy="2337434"/>
          </a:xfrm>
        </p:spPr>
        <p:txBody>
          <a:bodyPr/>
          <a:lstStyle/>
          <a:p>
            <a:r>
              <a:rPr lang="en-US" dirty="0"/>
              <a:t>Available Tax Resources</a:t>
            </a:r>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662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A81C5B-27FA-4938-9BAE-64B369402368}"/>
              </a:ext>
            </a:extLst>
          </p:cNvPr>
          <p:cNvSpPr>
            <a:spLocks noGrp="1"/>
          </p:cNvSpPr>
          <p:nvPr>
            <p:ph idx="1"/>
          </p:nvPr>
        </p:nvSpPr>
        <p:spPr>
          <a:xfrm>
            <a:off x="314325" y="1235675"/>
            <a:ext cx="8515350" cy="5120675"/>
          </a:xfrm>
        </p:spPr>
        <p:txBody>
          <a:bodyPr>
            <a:normAutofit/>
          </a:bodyPr>
          <a:lstStyle/>
          <a:p>
            <a:r>
              <a:rPr lang="en-US" dirty="0">
                <a:solidFill>
                  <a:schemeClr val="accent3"/>
                </a:solidFill>
              </a:rPr>
              <a:t>Pub 4012 – VITA/TCE Volunteer Resource Guide</a:t>
            </a:r>
          </a:p>
          <a:p>
            <a:pPr lvl="1"/>
            <a:r>
              <a:rPr lang="en-US" dirty="0">
                <a:solidFill>
                  <a:srgbClr val="00B050"/>
                </a:solidFill>
              </a:rPr>
              <a:t> </a:t>
            </a:r>
            <a:r>
              <a:rPr lang="en-US" dirty="0">
                <a:solidFill>
                  <a:srgbClr val="00B050"/>
                </a:solidFill>
                <a:hlinkClick r:id="rId2">
                  <a:extLst>
                    <a:ext uri="{A12FA001-AC4F-418D-AE19-62706E023703}">
                      <ahyp:hlinkClr xmlns:ahyp="http://schemas.microsoft.com/office/drawing/2018/hyperlinkcolor" val="tx"/>
                    </a:ext>
                  </a:extLst>
                </a:hlinkClick>
              </a:rPr>
              <a:t>https://www.irs.gov/pub/irs-pdf/p4012.pdf</a:t>
            </a:r>
            <a:r>
              <a:rPr lang="en-US" dirty="0">
                <a:solidFill>
                  <a:srgbClr val="00B050"/>
                </a:solidFill>
              </a:rPr>
              <a:t> </a:t>
            </a:r>
          </a:p>
          <a:p>
            <a:r>
              <a:rPr lang="en-US" dirty="0"/>
              <a:t>Pub 4491 – VITA/TCE Training Guide</a:t>
            </a:r>
          </a:p>
          <a:p>
            <a:pPr lvl="1"/>
            <a:r>
              <a:rPr lang="en-US" dirty="0">
                <a:solidFill>
                  <a:srgbClr val="00B050"/>
                </a:solidFill>
                <a:hlinkClick r:id="rId3">
                  <a:extLst>
                    <a:ext uri="{A12FA001-AC4F-418D-AE19-62706E023703}">
                      <ahyp:hlinkClr xmlns:ahyp="http://schemas.microsoft.com/office/drawing/2018/hyperlinkcolor" val="tx"/>
                    </a:ext>
                  </a:extLst>
                </a:hlinkClick>
              </a:rPr>
              <a:t>https://www.irs.gov/pub/irs-pdf/p4491.pdf</a:t>
            </a:r>
            <a:r>
              <a:rPr lang="en-US" dirty="0">
                <a:solidFill>
                  <a:srgbClr val="00B050"/>
                </a:solidFill>
              </a:rPr>
              <a:t> </a:t>
            </a:r>
          </a:p>
          <a:p>
            <a:r>
              <a:rPr lang="en-US" dirty="0"/>
              <a:t>Pub 17 – Your Federal Income Tax – Tax Guide</a:t>
            </a:r>
          </a:p>
          <a:p>
            <a:pPr lvl="1"/>
            <a:r>
              <a:rPr lang="en-US" dirty="0"/>
              <a:t>Additional coverage of tax law and how to prepare taxes</a:t>
            </a:r>
          </a:p>
          <a:p>
            <a:pPr lvl="1"/>
            <a:r>
              <a:rPr lang="en-US" dirty="0">
                <a:solidFill>
                  <a:srgbClr val="00B050"/>
                </a:solidFill>
                <a:hlinkClick r:id="rId4">
                  <a:extLst>
                    <a:ext uri="{A12FA001-AC4F-418D-AE19-62706E023703}">
                      <ahyp:hlinkClr xmlns:ahyp="http://schemas.microsoft.com/office/drawing/2018/hyperlinkcolor" val="tx"/>
                    </a:ext>
                  </a:extLst>
                </a:hlinkClick>
              </a:rPr>
              <a:t>https://www.irs.gov/pub/irs-pdf/p17.pdf</a:t>
            </a:r>
            <a:endParaRPr lang="en-US" dirty="0">
              <a:solidFill>
                <a:srgbClr val="00B050"/>
              </a:solidFill>
            </a:endParaRPr>
          </a:p>
        </p:txBody>
      </p:sp>
      <p:sp>
        <p:nvSpPr>
          <p:cNvPr id="3" name="Slide Number Placeholder 2">
            <a:extLst>
              <a:ext uri="{FF2B5EF4-FFF2-40B4-BE49-F238E27FC236}">
                <a16:creationId xmlns:a16="http://schemas.microsoft.com/office/drawing/2014/main" id="{78F12360-5CB6-4196-9BF4-F1416AF99D12}"/>
              </a:ext>
            </a:extLst>
          </p:cNvPr>
          <p:cNvSpPr>
            <a:spLocks noGrp="1"/>
          </p:cNvSpPr>
          <p:nvPr>
            <p:ph type="sldNum" sz="quarter" idx="4"/>
          </p:nvPr>
        </p:nvSpPr>
        <p:spPr/>
        <p:txBody>
          <a:bodyPr/>
          <a:lstStyle/>
          <a:p>
            <a:fld id="{BBB69291-A384-1346-A27A-D0A1C91B6C32}" type="slidenum">
              <a:rPr lang="en-US" smtClean="0"/>
              <a:pPr/>
              <a:t>8</a:t>
            </a:fld>
            <a:endParaRPr lang="en-US"/>
          </a:p>
        </p:txBody>
      </p:sp>
      <p:sp>
        <p:nvSpPr>
          <p:cNvPr id="4" name="Title 3">
            <a:extLst>
              <a:ext uri="{FF2B5EF4-FFF2-40B4-BE49-F238E27FC236}">
                <a16:creationId xmlns:a16="http://schemas.microsoft.com/office/drawing/2014/main" id="{9E6DB52B-AD16-42DB-9403-846860C49059}"/>
              </a:ext>
            </a:extLst>
          </p:cNvPr>
          <p:cNvSpPr>
            <a:spLocks noGrp="1"/>
          </p:cNvSpPr>
          <p:nvPr>
            <p:ph type="title"/>
          </p:nvPr>
        </p:nvSpPr>
        <p:spPr>
          <a:xfrm>
            <a:off x="384173" y="383659"/>
            <a:ext cx="8480426" cy="666798"/>
          </a:xfrm>
        </p:spPr>
        <p:txBody>
          <a:bodyPr>
            <a:normAutofit fontScale="90000"/>
          </a:bodyPr>
          <a:lstStyle/>
          <a:p>
            <a:r>
              <a:rPr lang="en-US" dirty="0"/>
              <a:t>Key Resources for doing Taxes</a:t>
            </a:r>
          </a:p>
        </p:txBody>
      </p:sp>
    </p:spTree>
    <p:extLst>
      <p:ext uri="{BB962C8B-B14F-4D97-AF65-F5344CB8AC3E}">
        <p14:creationId xmlns:p14="http://schemas.microsoft.com/office/powerpoint/2010/main" val="4103995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BB69291-A384-1346-A27A-D0A1C91B6C32}" type="slidenum">
              <a:rPr lang="en-US" smtClean="0"/>
              <a:pPr/>
              <a:t>9</a:t>
            </a:fld>
            <a:endParaRPr lang="en-US"/>
          </a:p>
        </p:txBody>
      </p:sp>
      <p:sp>
        <p:nvSpPr>
          <p:cNvPr id="3" name="Title 2"/>
          <p:cNvSpPr>
            <a:spLocks noGrp="1"/>
          </p:cNvSpPr>
          <p:nvPr>
            <p:ph type="title"/>
          </p:nvPr>
        </p:nvSpPr>
        <p:spPr>
          <a:xfrm>
            <a:off x="349249" y="493136"/>
            <a:ext cx="8480426" cy="666798"/>
          </a:xfrm>
        </p:spPr>
        <p:txBody>
          <a:bodyPr>
            <a:normAutofit fontScale="90000"/>
          </a:bodyPr>
          <a:lstStyle/>
          <a:p>
            <a:r>
              <a:rPr lang="en-US" dirty="0"/>
              <a:t>About those Resources</a:t>
            </a:r>
          </a:p>
        </p:txBody>
      </p:sp>
      <p:sp>
        <p:nvSpPr>
          <p:cNvPr id="8" name="Content Placeholder 6"/>
          <p:cNvSpPr>
            <a:spLocks noGrp="1"/>
          </p:cNvSpPr>
          <p:nvPr>
            <p:ph idx="1"/>
          </p:nvPr>
        </p:nvSpPr>
        <p:spPr>
          <a:xfrm>
            <a:off x="314325" y="1180133"/>
            <a:ext cx="8480426" cy="4975738"/>
          </a:xfrm>
        </p:spPr>
        <p:txBody>
          <a:bodyPr>
            <a:normAutofit fontScale="92500"/>
          </a:bodyPr>
          <a:lstStyle/>
          <a:p>
            <a:r>
              <a:rPr lang="en-US" dirty="0"/>
              <a:t>Pub 4012 will be your primary resource</a:t>
            </a:r>
          </a:p>
          <a:p>
            <a:pPr lvl="1"/>
            <a:r>
              <a:rPr lang="en-US" dirty="0"/>
              <a:t>It is grouped by sections, and the index does a reasonable job of providing a more detailed search</a:t>
            </a:r>
          </a:p>
          <a:p>
            <a:pPr lvl="1"/>
            <a:r>
              <a:rPr lang="en-US" dirty="0"/>
              <a:t>It illustrates the most common entries for </a:t>
            </a:r>
            <a:r>
              <a:rPr lang="en-US" dirty="0" err="1"/>
              <a:t>Taxslayer</a:t>
            </a:r>
            <a:endParaRPr lang="en-US" dirty="0"/>
          </a:p>
          <a:p>
            <a:pPr lvl="1"/>
            <a:r>
              <a:rPr lang="en-US" dirty="0"/>
              <a:t>It has the definitive list of what is in or out of scope</a:t>
            </a:r>
          </a:p>
          <a:p>
            <a:r>
              <a:rPr lang="en-US" dirty="0"/>
              <a:t>Pub 4491 is big, and is only on-line</a:t>
            </a:r>
          </a:p>
          <a:p>
            <a:pPr lvl="1"/>
            <a:r>
              <a:rPr lang="en-US" dirty="0"/>
              <a:t>Provides examples and more in-depth discussion of topics</a:t>
            </a:r>
          </a:p>
          <a:p>
            <a:pPr lvl="1"/>
            <a:r>
              <a:rPr lang="en-US" dirty="0"/>
              <a:t>Lists the relevant changes for forms and tax laws for TY 2022</a:t>
            </a:r>
          </a:p>
          <a:p>
            <a:r>
              <a:rPr lang="en-US" dirty="0"/>
              <a:t>Pub 17 is NOT tied to VITA or </a:t>
            </a:r>
            <a:r>
              <a:rPr lang="en-US" dirty="0" err="1"/>
              <a:t>Taxslayer</a:t>
            </a:r>
            <a:endParaRPr lang="en-US" dirty="0"/>
          </a:p>
          <a:p>
            <a:pPr lvl="1"/>
            <a:r>
              <a:rPr lang="en-US" dirty="0"/>
              <a:t>It’s the IRS general taxpayer guide for most topics related to Form 1040 and the associated schedules</a:t>
            </a:r>
          </a:p>
          <a:p>
            <a:pPr lvl="1"/>
            <a:r>
              <a:rPr lang="en-US" dirty="0"/>
              <a:t>The language is more bureaucratic, but can provide specifics if you are still unsure after looking at Pub 4012 and 4491</a:t>
            </a:r>
          </a:p>
        </p:txBody>
      </p:sp>
    </p:spTree>
    <p:extLst>
      <p:ext uri="{BB962C8B-B14F-4D97-AF65-F5344CB8AC3E}">
        <p14:creationId xmlns:p14="http://schemas.microsoft.com/office/powerpoint/2010/main" val="2149416786"/>
      </p:ext>
    </p:extLst>
  </p:cSld>
  <p:clrMapOvr>
    <a:masterClrMapping/>
  </p:clrMapOvr>
</p:sld>
</file>

<file path=ppt/theme/theme1.xml><?xml version="1.0" encoding="utf-8"?>
<a:theme xmlns:a="http://schemas.openxmlformats.org/drawingml/2006/main" name="Office Theme">
  <a:themeElements>
    <a:clrScheme name="United Way 2017">
      <a:dk1>
        <a:sysClr val="windowText" lastClr="000000"/>
      </a:dk1>
      <a:lt1>
        <a:sysClr val="window" lastClr="FFFFFF"/>
      </a:lt1>
      <a:dk2>
        <a:srgbClr val="005191"/>
      </a:dk2>
      <a:lt2>
        <a:srgbClr val="75B1D9"/>
      </a:lt2>
      <a:accent1>
        <a:srgbClr val="005191"/>
      </a:accent1>
      <a:accent2>
        <a:srgbClr val="539ED0"/>
      </a:accent2>
      <a:accent3>
        <a:srgbClr val="F57814"/>
      </a:accent3>
      <a:accent4>
        <a:srgbClr val="FFB351"/>
      </a:accent4>
      <a:accent5>
        <a:srgbClr val="7C81B8"/>
      </a:accent5>
      <a:accent6>
        <a:srgbClr val="FF443B"/>
      </a:accent6>
      <a:hlink>
        <a:srgbClr val="F57814"/>
      </a:hlink>
      <a:folHlink>
        <a:srgbClr val="FF443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ECI-Generic-PowerPoint-Template" id="{47F96A85-D5D0-40F2-8EB6-874D71EE53C1}" vid="{25F155B4-F74E-4E08-BC0E-36ECDAC6D5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UWECI-Generic-PowerPoint-Template</Template>
  <TotalTime>0</TotalTime>
  <Words>3747</Words>
  <Application>Microsoft Office PowerPoint</Application>
  <PresentationFormat>On-screen Show (4:3)</PresentationFormat>
  <Paragraphs>418</Paragraphs>
  <Slides>43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Again, We’re Glad You’re Here</vt:lpstr>
      <vt:lpstr>Agenda</vt:lpstr>
      <vt:lpstr>Tax Training Reminder</vt:lpstr>
      <vt:lpstr>Training Timetable</vt:lpstr>
      <vt:lpstr>Volunteer Testing For TY 2022</vt:lpstr>
      <vt:lpstr>Available Tax Resources</vt:lpstr>
      <vt:lpstr>Key Resources for doing Taxes</vt:lpstr>
      <vt:lpstr>About those Resources</vt:lpstr>
      <vt:lpstr>Tax Certification Tests</vt:lpstr>
      <vt:lpstr>Scenario 7</vt:lpstr>
      <vt:lpstr>Adv. Scenario 7 Interview Notes</vt:lpstr>
      <vt:lpstr>Adv. Scenario 7: Questions</vt:lpstr>
      <vt:lpstr>Adv. Scenario 7: Questions (con’t)</vt:lpstr>
      <vt:lpstr>Adv. Scenario 7: Questions (con’t)</vt:lpstr>
      <vt:lpstr>Adv. Scenario 7: Retest Questions</vt:lpstr>
      <vt:lpstr>Adv. Scenario 7: Retest Questions (con’t)</vt:lpstr>
      <vt:lpstr>Adv. Scenario 7: Retest Questions (con’t)</vt:lpstr>
      <vt:lpstr>Adv. Scenario 7 Questions </vt:lpstr>
      <vt:lpstr>Scenario 8</vt:lpstr>
      <vt:lpstr>Adv. Scenario 8 Interview Notes</vt:lpstr>
      <vt:lpstr>Adv. Scenario 8 Questions</vt:lpstr>
      <vt:lpstr>Adv. Scenario 8 Questions (con’t)</vt:lpstr>
      <vt:lpstr>Adv. Scenario 8: Retest Questions</vt:lpstr>
      <vt:lpstr>Adv. Scenario 8: Retest Questions (con’t)</vt:lpstr>
      <vt:lpstr>Adv. Scenario 8 Questions </vt:lpstr>
      <vt:lpstr>Scenario 9</vt:lpstr>
      <vt:lpstr>Adv. Scenario 9 Interview Notes</vt:lpstr>
      <vt:lpstr>Adv. Scenario 9 Questions (con’t)</vt:lpstr>
      <vt:lpstr>Adv. Scenario 9 Retest Questions</vt:lpstr>
      <vt:lpstr>Adv. Scenario 9 Retest Questions (con’t)</vt:lpstr>
      <vt:lpstr>Adv. Scenario 9 Questions </vt:lpstr>
      <vt:lpstr>Concerns with Scenarios?</vt:lpstr>
      <vt:lpstr>Next Steps</vt:lpstr>
      <vt:lpstr>Practice Lab</vt:lpstr>
      <vt:lpstr>Login links</vt:lpstr>
      <vt:lpstr>Taking the Test When We’re Done</vt:lpstr>
      <vt:lpstr>Other Updates (Meredith)</vt:lpstr>
      <vt:lpstr>Questions?  </vt:lpstr>
      <vt:lpstr>Taxable portion of pension</vt:lpstr>
      <vt:lpstr>Pension data for next year</vt:lpstr>
      <vt:lpstr>Student Credits</vt:lpstr>
      <vt:lpstr>Summing up Capital Gains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2019-11-25T02:10:59Z</dcterms:created>
  <dcterms:modified xsi:type="dcterms:W3CDTF">2022-12-16T18:15:38Z</dcterms:modified>
</cp:coreProperties>
</file>