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83"/>
  </p:notesMasterIdLst>
  <p:handoutMasterIdLst>
    <p:handoutMasterId r:id="rId84"/>
  </p:handoutMasterIdLst>
  <p:sldIdLst>
    <p:sldId id="469" r:id="rId2"/>
    <p:sldId id="262" r:id="rId3"/>
    <p:sldId id="556" r:id="rId4"/>
    <p:sldId id="257" r:id="rId5"/>
    <p:sldId id="264" r:id="rId6"/>
    <p:sldId id="397" r:id="rId7"/>
    <p:sldId id="524" r:id="rId8"/>
    <p:sldId id="553" r:id="rId9"/>
    <p:sldId id="523" r:id="rId10"/>
    <p:sldId id="320" r:id="rId11"/>
    <p:sldId id="522" r:id="rId12"/>
    <p:sldId id="472" r:id="rId13"/>
    <p:sldId id="287" r:id="rId14"/>
    <p:sldId id="305" r:id="rId15"/>
    <p:sldId id="321" r:id="rId16"/>
    <p:sldId id="552" r:id="rId17"/>
    <p:sldId id="535" r:id="rId18"/>
    <p:sldId id="544" r:id="rId19"/>
    <p:sldId id="323" r:id="rId20"/>
    <p:sldId id="324" r:id="rId21"/>
    <p:sldId id="325" r:id="rId22"/>
    <p:sldId id="322" r:id="rId23"/>
    <p:sldId id="554" r:id="rId24"/>
    <p:sldId id="482" r:id="rId25"/>
    <p:sldId id="525" r:id="rId26"/>
    <p:sldId id="484" r:id="rId27"/>
    <p:sldId id="485" r:id="rId28"/>
    <p:sldId id="526" r:id="rId29"/>
    <p:sldId id="527" r:id="rId30"/>
    <p:sldId id="528" r:id="rId31"/>
    <p:sldId id="529" r:id="rId32"/>
    <p:sldId id="530" r:id="rId33"/>
    <p:sldId id="531" r:id="rId34"/>
    <p:sldId id="532" r:id="rId35"/>
    <p:sldId id="533" r:id="rId36"/>
    <p:sldId id="534" r:id="rId37"/>
    <p:sldId id="288" r:id="rId38"/>
    <p:sldId id="306" r:id="rId39"/>
    <p:sldId id="330" r:id="rId40"/>
    <p:sldId id="331" r:id="rId41"/>
    <p:sldId id="492" r:id="rId42"/>
    <p:sldId id="337" r:id="rId43"/>
    <p:sldId id="493" r:id="rId44"/>
    <p:sldId id="340" r:id="rId45"/>
    <p:sldId id="341" r:id="rId46"/>
    <p:sldId id="546" r:id="rId47"/>
    <p:sldId id="342" r:id="rId48"/>
    <p:sldId id="547" r:id="rId49"/>
    <p:sldId id="343" r:id="rId50"/>
    <p:sldId id="548" r:id="rId51"/>
    <p:sldId id="350" r:id="rId52"/>
    <p:sldId id="549" r:id="rId53"/>
    <p:sldId id="351" r:id="rId54"/>
    <p:sldId id="550" r:id="rId55"/>
    <p:sldId id="352" r:id="rId56"/>
    <p:sldId id="551" r:id="rId57"/>
    <p:sldId id="353" r:id="rId58"/>
    <p:sldId id="354" r:id="rId59"/>
    <p:sldId id="494" r:id="rId60"/>
    <p:sldId id="495" r:id="rId61"/>
    <p:sldId id="357" r:id="rId62"/>
    <p:sldId id="555" r:id="rId63"/>
    <p:sldId id="537" r:id="rId64"/>
    <p:sldId id="538" r:id="rId65"/>
    <p:sldId id="539" r:id="rId66"/>
    <p:sldId id="540" r:id="rId67"/>
    <p:sldId id="541" r:id="rId68"/>
    <p:sldId id="542" r:id="rId69"/>
    <p:sldId id="543" r:id="rId70"/>
    <p:sldId id="481" r:id="rId71"/>
    <p:sldId id="557" r:id="rId72"/>
    <p:sldId id="558" r:id="rId73"/>
    <p:sldId id="559" r:id="rId74"/>
    <p:sldId id="471" r:id="rId75"/>
    <p:sldId id="470" r:id="rId76"/>
    <p:sldId id="300" r:id="rId77"/>
    <p:sldId id="398" r:id="rId78"/>
    <p:sldId id="545" r:id="rId79"/>
    <p:sldId id="318" r:id="rId80"/>
    <p:sldId id="467" r:id="rId81"/>
    <p:sldId id="465" r:id="rId8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39ED0"/>
    <a:srgbClr val="EA7200"/>
    <a:srgbClr val="005191"/>
    <a:srgbClr val="F57814"/>
    <a:srgbClr val="FBB43E"/>
    <a:srgbClr val="FFB351"/>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81"/>
  </p:normalViewPr>
  <p:slideViewPr>
    <p:cSldViewPr snapToGrid="0" snapToObjects="1">
      <p:cViewPr varScale="1">
        <p:scale>
          <a:sx n="62" d="100"/>
          <a:sy n="62" d="100"/>
        </p:scale>
        <p:origin x="142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8E10100-14E3-D647-84FF-F8CB4A92EEE3}" type="datetimeFigureOut">
              <a:rPr lang="en-US" smtClean="0"/>
              <a:pPr/>
              <a:t>12/10/2022</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7404484-2D14-8147-A2DC-EBF549FB1979}" type="slidenum">
              <a:rPr lang="en-US" smtClean="0"/>
              <a:pPr/>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DBCEA2A-B16D-F446-9BF6-799BE5083711}" type="datetimeFigureOut">
              <a:rPr lang="en-US" smtClean="0"/>
              <a:pPr/>
              <a:t>12/10/2022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AC2BE64-911F-3D4B-A781-15E4A6542559}" type="slidenum">
              <a:rPr lang="en-US" smtClean="0"/>
              <a:pPr/>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pPr/>
              <a:t>1</a:t>
            </a:fld>
            <a:endParaRPr lang="en-US"/>
          </a:p>
        </p:txBody>
      </p:sp>
    </p:spTree>
    <p:extLst>
      <p:ext uri="{BB962C8B-B14F-4D97-AF65-F5344CB8AC3E}">
        <p14:creationId xmlns:p14="http://schemas.microsoft.com/office/powerpoint/2010/main" val="179692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3</a:t>
            </a:fld>
            <a:endParaRPr lang="en-US"/>
          </a:p>
        </p:txBody>
      </p:sp>
    </p:spTree>
    <p:extLst>
      <p:ext uri="{BB962C8B-B14F-4D97-AF65-F5344CB8AC3E}">
        <p14:creationId xmlns:p14="http://schemas.microsoft.com/office/powerpoint/2010/main" val="270130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4</a:t>
            </a:fld>
            <a:endParaRPr lang="en-US"/>
          </a:p>
        </p:txBody>
      </p:sp>
    </p:spTree>
    <p:extLst>
      <p:ext uri="{BB962C8B-B14F-4D97-AF65-F5344CB8AC3E}">
        <p14:creationId xmlns:p14="http://schemas.microsoft.com/office/powerpoint/2010/main" val="164254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pPr/>
              <a:t>66</a:t>
            </a:fld>
            <a:endParaRPr lang="en-US"/>
          </a:p>
        </p:txBody>
      </p:sp>
    </p:spTree>
    <p:extLst>
      <p:ext uri="{BB962C8B-B14F-4D97-AF65-F5344CB8AC3E}">
        <p14:creationId xmlns:p14="http://schemas.microsoft.com/office/powerpoint/2010/main" val="2625548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000" y="5353776"/>
            <a:ext cx="6784412" cy="610323"/>
          </a:xfrm>
        </p:spPr>
        <p:txBody>
          <a:bodyPr>
            <a:normAutofit/>
          </a:bodyPr>
          <a:lstStyle>
            <a:lvl1pPr marL="0" indent="0" algn="l">
              <a:buNone/>
              <a:defRPr sz="3600" b="1">
                <a:solidFill>
                  <a:srgbClr val="005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508461" y="6052999"/>
            <a:ext cx="6783880" cy="489675"/>
          </a:xfrm>
        </p:spPr>
        <p:txBody>
          <a:bodyPr>
            <a:normAutofit/>
          </a:bodyPr>
          <a:lstStyle>
            <a:lvl1pPr marL="0" indent="0">
              <a:buNone/>
              <a:defRPr sz="1800">
                <a:solidFill>
                  <a:srgbClr val="539ED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7" name="Picture 16"/>
          <p:cNvPicPr>
            <a:picLocks noChangeAspect="1"/>
          </p:cNvPicPr>
          <p:nvPr userDrawn="1"/>
        </p:nvPicPr>
        <p:blipFill>
          <a:blip r:embed="rId2"/>
          <a:stretch>
            <a:fillRect/>
          </a:stretch>
        </p:blipFill>
        <p:spPr>
          <a:xfrm>
            <a:off x="7620000" y="5638800"/>
            <a:ext cx="1243052" cy="896075"/>
          </a:xfrm>
          <a:prstGeom prst="rect">
            <a:avLst/>
          </a:prstGeom>
        </p:spPr>
      </p:pic>
      <p:sp>
        <p:nvSpPr>
          <p:cNvPr id="10" name="Picture Placeholder 18"/>
          <p:cNvSpPr>
            <a:spLocks noGrp="1"/>
          </p:cNvSpPr>
          <p:nvPr>
            <p:ph type="pic" sz="quarter" idx="10"/>
          </p:nvPr>
        </p:nvSpPr>
        <p:spPr>
          <a:xfrm>
            <a:off x="0" y="0"/>
            <a:ext cx="9144000" cy="4919133"/>
          </a:xfrm>
          <a:solidFill>
            <a:schemeClr val="tx2">
              <a:lumMod val="20000"/>
              <a:lumOff val="80000"/>
            </a:schemeClr>
          </a:solidFill>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rot="5400000">
            <a:off x="-1371600" y="1371600"/>
            <a:ext cx="6857999" cy="4114800"/>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5" name="Content Placeholder 3"/>
          <p:cNvSpPr>
            <a:spLocks noGrp="1"/>
          </p:cNvSpPr>
          <p:nvPr>
            <p:ph sz="half" idx="2"/>
          </p:nvPr>
        </p:nvSpPr>
        <p:spPr>
          <a:xfrm>
            <a:off x="4349750" y="1371601"/>
            <a:ext cx="4479924" cy="4572000"/>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349749" y="493136"/>
            <a:ext cx="4479925" cy="666798"/>
          </a:xfrm>
        </p:spPr>
        <p:txBody>
          <a:bodyPr anchor="t"/>
          <a:lstStyle>
            <a:lvl1pPr>
              <a:defRPr>
                <a:solidFill>
                  <a:srgbClr val="005191"/>
                </a:solidFill>
              </a:defRPr>
            </a:lvl1pPr>
          </a:lstStyle>
          <a:p>
            <a:r>
              <a:rPr lang="en-US" dirty="0"/>
              <a:t>Title</a:t>
            </a:r>
          </a:p>
        </p:txBody>
      </p:sp>
      <p:cxnSp>
        <p:nvCxnSpPr>
          <p:cNvPr id="7" name="Straight Connector 6"/>
          <p:cNvCxnSpPr/>
          <p:nvPr userDrawn="1"/>
        </p:nvCxnSpPr>
        <p:spPr>
          <a:xfrm>
            <a:off x="4349750" y="1159933"/>
            <a:ext cx="4403725"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989863"/>
            <a:ext cx="8166100"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349249" y="493136"/>
            <a:ext cx="8404226" cy="717596"/>
          </a:xfrm>
        </p:spPr>
        <p:txBody>
          <a:bodyPr anchor="t"/>
          <a:lstStyle>
            <a:lvl1pPr>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flipV="1">
            <a:off x="349249" y="1210731"/>
            <a:ext cx="8404226"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61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362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25"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7" name="Straight Connector 26"/>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50" y="1955800"/>
            <a:ext cx="8153400" cy="3492500"/>
          </a:xfrm>
          <a:solidFill>
            <a:schemeClr val="bg2"/>
          </a:solidFill>
        </p:spPr>
        <p:txBody>
          <a:bodyPr anchor="ctr"/>
          <a:lstStyle>
            <a:lvl1pPr algn="ctr">
              <a:defRPr/>
            </a:lvl1pPr>
          </a:lstStyle>
          <a:p>
            <a:r>
              <a:rPr lang="en-US"/>
              <a:t>Click icon to add chart</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422401"/>
            <a:ext cx="8480426" cy="4622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7" name="Straight Connector 16"/>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04775" y="509089"/>
            <a:ext cx="9686925" cy="2962244"/>
          </a:xfrm>
          <a:prstGeom prst="rect">
            <a:avLst/>
          </a:prstGeom>
        </p:spPr>
      </p:pic>
      <p:pic>
        <p:nvPicPr>
          <p:cNvPr id="5" name="Picture 4"/>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sp>
        <p:nvSpPr>
          <p:cNvPr id="2" name="Title 1"/>
          <p:cNvSpPr>
            <a:spLocks noGrp="1"/>
          </p:cNvSpPr>
          <p:nvPr>
            <p:ph type="title" hasCustomPrompt="1"/>
          </p:nvPr>
        </p:nvSpPr>
        <p:spPr>
          <a:xfrm>
            <a:off x="525916" y="2157549"/>
            <a:ext cx="8370434" cy="2337434"/>
          </a:xfrm>
        </p:spPr>
        <p:txBody>
          <a:bodyPr anchor="b">
            <a:normAutofit/>
          </a:bodyPr>
          <a:lstStyle>
            <a:lvl1pPr>
              <a:defRPr sz="4800" baseline="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043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3"/>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89484"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894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6090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609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7995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995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388533"/>
            <a:ext cx="8480426" cy="4656115"/>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lgn="l">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49249"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349750"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8"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1" name="Straight Connector 20"/>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380067"/>
            <a:ext cx="8166100" cy="4664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5"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6" name="Straight Connector 15"/>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49" y="1405467"/>
            <a:ext cx="8467725" cy="3492500"/>
          </a:xfrm>
          <a:solidFill>
            <a:schemeClr val="bg2"/>
          </a:solidFill>
        </p:spPr>
        <p:txBody>
          <a:bodyPr anchor="ctr"/>
          <a:lstStyle>
            <a:lvl1pPr algn="ctr">
              <a:defRPr/>
            </a:lvl1pPr>
          </a:lstStyle>
          <a:p>
            <a:r>
              <a:rPr lang="en-US"/>
              <a:t>Click icon to add chart</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361949" y="5054601"/>
            <a:ext cx="8467725" cy="1023915"/>
          </a:xfrm>
        </p:spPr>
        <p:txBody>
          <a:bodyPr/>
          <a:lstStyle/>
          <a:p>
            <a:pPr lvl="0"/>
            <a:r>
              <a:rPr lang="en-US"/>
              <a:t>Click to edit Master text styles</a:t>
            </a:r>
          </a:p>
          <a:p>
            <a:pPr lvl="1"/>
            <a:r>
              <a:rPr lang="en-US"/>
              <a:t>Second level</a:t>
            </a:r>
          </a:p>
        </p:txBody>
      </p: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50874"/>
          </a:xfrm>
          <a:prstGeom prst="rect">
            <a:avLst/>
          </a:prstGeom>
        </p:spPr>
        <p:txBody>
          <a:bodyPr vert="horz" lIns="91440" tIns="45720" rIns="91440" bIns="45720" rtlCol="0" anchor="t">
            <a:normAutofit/>
          </a:bodyPr>
          <a:lstStyle/>
          <a:p>
            <a:r>
              <a:rPr lang="en-US" dirty="0"/>
              <a:t>Edit Master Title</a:t>
            </a:r>
          </a:p>
        </p:txBody>
      </p:sp>
      <p:sp>
        <p:nvSpPr>
          <p:cNvPr id="3" name="Text Placeholder 2"/>
          <p:cNvSpPr>
            <a:spLocks noGrp="1"/>
          </p:cNvSpPr>
          <p:nvPr>
            <p:ph type="body" idx="1"/>
          </p:nvPr>
        </p:nvSpPr>
        <p:spPr>
          <a:xfrm>
            <a:off x="628650" y="1236134"/>
            <a:ext cx="7886700" cy="464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68" r:id="rId4"/>
    <p:sldLayoutId id="2147483670" r:id="rId5"/>
    <p:sldLayoutId id="2147483650" r:id="rId6"/>
    <p:sldLayoutId id="2147483661" r:id="rId7"/>
    <p:sldLayoutId id="2147483662" r:id="rId8"/>
    <p:sldLayoutId id="2147483667" r:id="rId9"/>
    <p:sldLayoutId id="2147483665" r:id="rId10"/>
    <p:sldLayoutId id="2147483673" r:id="rId11"/>
    <p:sldLayoutId id="2147483660" r:id="rId12"/>
    <p:sldLayoutId id="2147483663" r:id="rId13"/>
    <p:sldLayoutId id="2147483666" r:id="rId14"/>
    <p:sldLayoutId id="2147483664" r:id="rId15"/>
    <p:sldLayoutId id="2147483672" r:id="rId16"/>
    <p:sldLayoutId id="2147483671" r:id="rId17"/>
  </p:sldLayoutIdLst>
  <p:hf hdr="0" ftr="0" dt="0"/>
  <p:txStyles>
    <p:titleStyle>
      <a:lvl1pPr algn="l" defTabSz="914400" rtl="0" eaLnBrk="1" latinLnBrk="0" hangingPunct="1">
        <a:lnSpc>
          <a:spcPct val="90000"/>
        </a:lnSpc>
        <a:spcBef>
          <a:spcPct val="0"/>
        </a:spcBef>
        <a:buNone/>
        <a:defRPr sz="4400" b="1" i="0" kern="1200">
          <a:solidFill>
            <a:srgbClr val="00519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linklearncertification.com/d/"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irs.gov/pub/irs-pdf/p4961.pdf"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irs.gov/pub/irs-pdf/p4961.pdf" TargetMode="External"/><Relationship Id="rId7" Type="http://schemas.openxmlformats.org/officeDocument/2006/relationships/hyperlink" Target="https://www.irs.gov/pub/irs-pdf/p17.pdf" TargetMode="External"/><Relationship Id="rId2" Type="http://schemas.openxmlformats.org/officeDocument/2006/relationships/hyperlink" Target="https://www.irs.gov/pub/irs-pdf/f6744.pdf" TargetMode="External"/><Relationship Id="rId1" Type="http://schemas.openxmlformats.org/officeDocument/2006/relationships/slideLayout" Target="../slideLayouts/slideLayout6.xml"/><Relationship Id="rId6" Type="http://schemas.openxmlformats.org/officeDocument/2006/relationships/hyperlink" Target="https://www.irs.gov/pub/irs-pdf/p4491.pdf" TargetMode="External"/><Relationship Id="rId5" Type="http://schemas.openxmlformats.org/officeDocument/2006/relationships/hyperlink" Target="https://www.irs.gov/pub/irs-pdf/p4012.pdf" TargetMode="External"/><Relationship Id="rId4" Type="http://schemas.openxmlformats.org/officeDocument/2006/relationships/hyperlink" Target="https://www.irs.gov/pub/irs-pdf/p5101.pdf"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irs.gov/pub/irs-pdf/p4491.pdf" TargetMode="External"/><Relationship Id="rId2" Type="http://schemas.openxmlformats.org/officeDocument/2006/relationships/hyperlink" Target="https://www.irs.gov/pub/irs-pdf/p4012.pdf" TargetMode="External"/><Relationship Id="rId1" Type="http://schemas.openxmlformats.org/officeDocument/2006/relationships/slideLayout" Target="../slideLayouts/slideLayout6.xml"/><Relationship Id="rId4" Type="http://schemas.openxmlformats.org/officeDocument/2006/relationships/hyperlink" Target="https://www.irs.gov/pub/irs-pdf/p17.pdf"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s://www.linklearncertification.com/d/" TargetMode="External"/><Relationship Id="rId2" Type="http://schemas.openxmlformats.org/officeDocument/2006/relationships/hyperlink" Target="https://vita.taxslayerpro.com/" TargetMode="Externa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hyperlink" Target="mailto:meredith.hershner@uweci.or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64313" y="5353776"/>
            <a:ext cx="7377704" cy="610323"/>
          </a:xfrm>
        </p:spPr>
        <p:txBody>
          <a:bodyPr>
            <a:normAutofit fontScale="92500"/>
          </a:bodyPr>
          <a:lstStyle/>
          <a:p>
            <a:r>
              <a:rPr lang="en-US" dirty="0"/>
              <a:t>Tax Preparer Training – Session 1</a:t>
            </a:r>
          </a:p>
        </p:txBody>
      </p:sp>
      <p:sp>
        <p:nvSpPr>
          <p:cNvPr id="10" name="Text Placeholder 9"/>
          <p:cNvSpPr>
            <a:spLocks noGrp="1"/>
          </p:cNvSpPr>
          <p:nvPr>
            <p:ph type="body" sz="quarter" idx="11"/>
          </p:nvPr>
        </p:nvSpPr>
        <p:spPr>
          <a:xfrm>
            <a:off x="458586" y="6052999"/>
            <a:ext cx="6783880" cy="489675"/>
          </a:xfrm>
        </p:spPr>
        <p:txBody>
          <a:bodyPr/>
          <a:lstStyle/>
          <a:p>
            <a:r>
              <a:rPr lang="en-US" dirty="0"/>
              <a:t>Tax Year 2022				Dec. 5, 2022 </a:t>
            </a:r>
          </a:p>
        </p:txBody>
      </p:sp>
      <p:pic>
        <p:nvPicPr>
          <p:cNvPr id="14" name="Picture Placeholder 13" descr="A picture containing traffic, sitting, lit, light&#10;&#10;Description automatically generated">
            <a:extLst>
              <a:ext uri="{FF2B5EF4-FFF2-40B4-BE49-F238E27FC236}">
                <a16:creationId xmlns:a16="http://schemas.microsoft.com/office/drawing/2014/main" id="{E6405B2E-2898-4DC6-A03E-AEC3A3D3998E}"/>
              </a:ext>
            </a:extLst>
          </p:cNvPr>
          <p:cNvPicPr>
            <a:picLocks noGrp="1" noChangeAspect="1"/>
          </p:cNvPicPr>
          <p:nvPr>
            <p:ph type="pic" sz="quarter" idx="10"/>
          </p:nvPr>
        </p:nvPicPr>
        <p:blipFill rotWithShape="1">
          <a:blip r:embed="rId3"/>
          <a:srcRect l="1035" t="-14360" r="1035" b="-16778"/>
          <a:stretch/>
        </p:blipFill>
        <p:spPr>
          <a:xfrm>
            <a:off x="0" y="0"/>
            <a:ext cx="9144000" cy="4919663"/>
          </a:xfrm>
        </p:spPr>
      </p:pic>
    </p:spTree>
    <p:extLst>
      <p:ext uri="{BB962C8B-B14F-4D97-AF65-F5344CB8AC3E}">
        <p14:creationId xmlns:p14="http://schemas.microsoft.com/office/powerpoint/2010/main" val="63230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10</a:t>
            </a:fld>
            <a:endParaRPr lang="en-US"/>
          </a:p>
        </p:txBody>
      </p:sp>
      <p:sp>
        <p:nvSpPr>
          <p:cNvPr id="3" name="Title 2"/>
          <p:cNvSpPr>
            <a:spLocks noGrp="1"/>
          </p:cNvSpPr>
          <p:nvPr>
            <p:ph type="title"/>
          </p:nvPr>
        </p:nvSpPr>
        <p:spPr/>
        <p:txBody>
          <a:bodyPr>
            <a:normAutofit fontScale="90000"/>
          </a:bodyPr>
          <a:lstStyle/>
          <a:p>
            <a:r>
              <a:rPr lang="en-US" dirty="0"/>
              <a:t>Requirements</a:t>
            </a:r>
          </a:p>
        </p:txBody>
      </p:sp>
      <p:sp>
        <p:nvSpPr>
          <p:cNvPr id="8" name="Content Placeholder 6"/>
          <p:cNvSpPr>
            <a:spLocks noGrp="1"/>
          </p:cNvSpPr>
          <p:nvPr>
            <p:ph idx="1"/>
          </p:nvPr>
        </p:nvSpPr>
        <p:spPr/>
        <p:txBody>
          <a:bodyPr>
            <a:normAutofit/>
          </a:bodyPr>
          <a:lstStyle/>
          <a:p>
            <a:r>
              <a:rPr lang="en-US" dirty="0"/>
              <a:t>All VITA volunteers preparing and doing Quality Review on client returns must</a:t>
            </a:r>
          </a:p>
          <a:p>
            <a:pPr lvl="1"/>
            <a:r>
              <a:rPr lang="en-US" sz="2800" dirty="0"/>
              <a:t>Pass the Volunteer Standards of Conduct (VSC) certification test with a score of 80% or higher.</a:t>
            </a:r>
          </a:p>
          <a:p>
            <a:pPr lvl="1"/>
            <a:r>
              <a:rPr lang="en-US" sz="2800" dirty="0"/>
              <a:t>Pass the Intake/Interview and Quality Review certification test with a score of 80% or higher</a:t>
            </a:r>
          </a:p>
          <a:p>
            <a:pPr lvl="1"/>
            <a:r>
              <a:rPr lang="en-US" sz="2800" dirty="0"/>
              <a:t>Pass the Advanced Course certification test with a score of 80% or higher</a:t>
            </a:r>
          </a:p>
          <a:p>
            <a:pPr lvl="1"/>
            <a:r>
              <a:rPr lang="en-US" sz="2800" dirty="0"/>
              <a:t>Agree to comply with the VSC by signing and dating Form 13615 prior to working at a site.</a:t>
            </a:r>
          </a:p>
          <a:p>
            <a:pPr lvl="2"/>
            <a:r>
              <a:rPr lang="en-US" sz="2400" dirty="0"/>
              <a:t>Electronically generated by certification process</a:t>
            </a:r>
          </a:p>
        </p:txBody>
      </p:sp>
    </p:spTree>
    <p:extLst>
      <p:ext uri="{BB962C8B-B14F-4D97-AF65-F5344CB8AC3E}">
        <p14:creationId xmlns:p14="http://schemas.microsoft.com/office/powerpoint/2010/main" val="99173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11</a:t>
            </a:fld>
            <a:endParaRPr lang="en-US"/>
          </a:p>
        </p:txBody>
      </p:sp>
      <p:sp>
        <p:nvSpPr>
          <p:cNvPr id="3" name="Title 2"/>
          <p:cNvSpPr>
            <a:spLocks noGrp="1"/>
          </p:cNvSpPr>
          <p:nvPr>
            <p:ph type="title"/>
          </p:nvPr>
        </p:nvSpPr>
        <p:spPr/>
        <p:txBody>
          <a:bodyPr>
            <a:normAutofit fontScale="90000"/>
          </a:bodyPr>
          <a:lstStyle/>
          <a:p>
            <a:r>
              <a:rPr lang="en-US" dirty="0"/>
              <a:t>Volunteer Testing For TY 2022</a:t>
            </a:r>
          </a:p>
        </p:txBody>
      </p:sp>
      <p:sp>
        <p:nvSpPr>
          <p:cNvPr id="5" name="Content Placeholder 6"/>
          <p:cNvSpPr>
            <a:spLocks noGrp="1"/>
          </p:cNvSpPr>
          <p:nvPr>
            <p:ph idx="1"/>
          </p:nvPr>
        </p:nvSpPr>
        <p:spPr/>
        <p:txBody>
          <a:bodyPr>
            <a:normAutofit fontScale="92500" lnSpcReduction="20000"/>
          </a:bodyPr>
          <a:lstStyle/>
          <a:p>
            <a:r>
              <a:rPr lang="en-US" dirty="0"/>
              <a:t>IRS site: </a:t>
            </a:r>
            <a:r>
              <a:rPr lang="en-US" dirty="0">
                <a:hlinkClick r:id="rId2"/>
              </a:rPr>
              <a:t>https://www.linklearncertification.com/d/</a:t>
            </a:r>
            <a:endParaRPr lang="en-US" dirty="0"/>
          </a:p>
          <a:p>
            <a:pPr lvl="1"/>
            <a:r>
              <a:rPr lang="en-US" dirty="0"/>
              <a:t>Create an account as a tax volunteer for VITA</a:t>
            </a:r>
          </a:p>
          <a:p>
            <a:pPr lvl="1"/>
            <a:r>
              <a:rPr lang="en-US" dirty="0"/>
              <a:t>You will not be doing Site Coordinator testing</a:t>
            </a:r>
          </a:p>
          <a:p>
            <a:pPr lvl="1"/>
            <a:r>
              <a:rPr lang="en-US" dirty="0"/>
              <a:t>Contact Meredith or me if you have issues</a:t>
            </a:r>
          </a:p>
          <a:p>
            <a:r>
              <a:rPr lang="en-US" dirty="0"/>
              <a:t>Tests – all certification tests have “Pass” threshold of 80%</a:t>
            </a:r>
          </a:p>
          <a:p>
            <a:pPr lvl="1"/>
            <a:r>
              <a:rPr lang="en-US" sz="2600" dirty="0"/>
              <a:t>For Tax Preparers</a:t>
            </a:r>
          </a:p>
          <a:p>
            <a:pPr lvl="2"/>
            <a:r>
              <a:rPr lang="en-US" sz="2200" dirty="0"/>
              <a:t>Volunteer Standards of Conduct</a:t>
            </a:r>
          </a:p>
          <a:p>
            <a:pPr lvl="2"/>
            <a:r>
              <a:rPr lang="en-US" sz="2200" dirty="0"/>
              <a:t>Intake/Interview and Quality Review</a:t>
            </a:r>
          </a:p>
          <a:p>
            <a:pPr lvl="2"/>
            <a:r>
              <a:rPr lang="en-US" sz="2200" dirty="0"/>
              <a:t>Advanced Certification</a:t>
            </a:r>
          </a:p>
          <a:p>
            <a:pPr lvl="1"/>
            <a:r>
              <a:rPr lang="en-US" sz="2600" dirty="0"/>
              <a:t>For Site Coordinators</a:t>
            </a:r>
          </a:p>
          <a:p>
            <a:pPr lvl="2"/>
            <a:r>
              <a:rPr lang="en-US" sz="2200" dirty="0"/>
              <a:t>Volunteer Standards of Conduct</a:t>
            </a:r>
          </a:p>
          <a:p>
            <a:pPr lvl="2"/>
            <a:r>
              <a:rPr lang="en-US" sz="2200" dirty="0"/>
              <a:t>Intake/Interview and Quality Review</a:t>
            </a:r>
          </a:p>
          <a:p>
            <a:pPr lvl="2"/>
            <a:r>
              <a:rPr lang="en-US" sz="2200" dirty="0"/>
              <a:t>Advanced Certification </a:t>
            </a:r>
          </a:p>
          <a:p>
            <a:pPr lvl="2"/>
            <a:r>
              <a:rPr lang="en-US" sz="2200" dirty="0"/>
              <a:t>Site Coordinator Test</a:t>
            </a:r>
          </a:p>
        </p:txBody>
      </p:sp>
    </p:spTree>
    <p:extLst>
      <p:ext uri="{BB962C8B-B14F-4D97-AF65-F5344CB8AC3E}">
        <p14:creationId xmlns:p14="http://schemas.microsoft.com/office/powerpoint/2010/main" val="3434123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Certification Tests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146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Volunteer Standards of Conduct</a:t>
            </a:r>
          </a:p>
        </p:txBody>
      </p:sp>
      <p:sp>
        <p:nvSpPr>
          <p:cNvPr id="3" name="Text Placeholder 2">
            <a:extLst>
              <a:ext uri="{FF2B5EF4-FFF2-40B4-BE49-F238E27FC236}">
                <a16:creationId xmlns:a16="http://schemas.microsoft.com/office/drawing/2014/main" id="{BDA7094B-D736-4177-A4C8-C56DBE220E69}"/>
              </a:ext>
            </a:extLst>
          </p:cNvPr>
          <p:cNvSpPr>
            <a:spLocks noGrp="1"/>
          </p:cNvSpPr>
          <p:nvPr>
            <p:ph type="body" idx="1"/>
          </p:nvPr>
        </p:nvSpPr>
        <p:spPr>
          <a:xfrm>
            <a:off x="525916" y="4494984"/>
            <a:ext cx="8389484" cy="1500187"/>
          </a:xfrm>
        </p:spPr>
        <p:txBody>
          <a:bodyPr/>
          <a:lstStyle/>
          <a:p>
            <a:r>
              <a:rPr lang="en-US" dirty="0"/>
              <a:t>Ethics Training for Volunteers</a:t>
            </a:r>
          </a:p>
          <a:p>
            <a:endParaRPr lang="en-US" dirty="0"/>
          </a:p>
        </p:txBody>
      </p:sp>
    </p:spTree>
    <p:extLst>
      <p:ext uri="{BB962C8B-B14F-4D97-AF65-F5344CB8AC3E}">
        <p14:creationId xmlns:p14="http://schemas.microsoft.com/office/powerpoint/2010/main" val="187744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14</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p:txBody>
          <a:bodyPr>
            <a:normAutofit/>
          </a:bodyPr>
          <a:lstStyle/>
          <a:p>
            <a:pPr marL="0" indent="0">
              <a:buNone/>
            </a:pPr>
            <a:endParaRPr lang="en-US" dirty="0"/>
          </a:p>
          <a:p>
            <a:pPr marL="0" indent="0">
              <a:buNone/>
            </a:pPr>
            <a:r>
              <a:rPr lang="en-US" dirty="0"/>
              <a:t>Key points are highlighted in this PowerPoint but for the complete set of information, refer to IRS Publication 4961 which can be found at:</a:t>
            </a:r>
          </a:p>
          <a:p>
            <a:pPr marL="0" indent="0">
              <a:buNone/>
            </a:pPr>
            <a:r>
              <a:rPr lang="en-US" dirty="0">
                <a:hlinkClick r:id="rId2"/>
              </a:rPr>
              <a:t>https://www.irs.gov/pub/irs-pdf/p4961.pdf</a:t>
            </a:r>
            <a:endParaRPr lang="en-US" dirty="0"/>
          </a:p>
          <a:p>
            <a:endParaRPr lang="en-US" dirty="0"/>
          </a:p>
          <a:p>
            <a:pPr marL="0" indent="0">
              <a:buNone/>
            </a:pPr>
            <a:r>
              <a:rPr lang="en-US" dirty="0"/>
              <a:t>Read the publication online or download your own copy.  The test and retest questions are listed at the end of Pub 4961 as well as Form 6744</a:t>
            </a:r>
          </a:p>
        </p:txBody>
      </p:sp>
    </p:spTree>
    <p:extLst>
      <p:ext uri="{BB962C8B-B14F-4D97-AF65-F5344CB8AC3E}">
        <p14:creationId xmlns:p14="http://schemas.microsoft.com/office/powerpoint/2010/main" val="423041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15</a:t>
            </a:fld>
            <a:endParaRPr lang="en-US"/>
          </a:p>
        </p:txBody>
      </p:sp>
      <p:sp>
        <p:nvSpPr>
          <p:cNvPr id="3" name="Title 2"/>
          <p:cNvSpPr>
            <a:spLocks noGrp="1"/>
          </p:cNvSpPr>
          <p:nvPr>
            <p:ph type="title"/>
          </p:nvPr>
        </p:nvSpPr>
        <p:spPr>
          <a:xfrm>
            <a:off x="283526" y="479953"/>
            <a:ext cx="8611871" cy="666798"/>
          </a:xfrm>
        </p:spPr>
        <p:txBody>
          <a:bodyPr>
            <a:noAutofit/>
          </a:bodyPr>
          <a:lstStyle/>
          <a:p>
            <a:r>
              <a:rPr lang="en-US" sz="3600" dirty="0"/>
              <a:t>Volunteer Standards of Conduct (VSC)</a:t>
            </a:r>
          </a:p>
        </p:txBody>
      </p:sp>
      <p:sp>
        <p:nvSpPr>
          <p:cNvPr id="8" name="Content Placeholder 6"/>
          <p:cNvSpPr>
            <a:spLocks noGrp="1"/>
          </p:cNvSpPr>
          <p:nvPr>
            <p:ph idx="1"/>
          </p:nvPr>
        </p:nvSpPr>
        <p:spPr/>
        <p:txBody>
          <a:bodyPr>
            <a:normAutofit lnSpcReduction="10000"/>
          </a:bodyPr>
          <a:lstStyle/>
          <a:p>
            <a:pPr marL="514350" indent="-514350">
              <a:buFont typeface="+mj-lt"/>
              <a:buAutoNum type="arabicParenR"/>
            </a:pPr>
            <a:r>
              <a:rPr lang="en-US" dirty="0"/>
              <a:t>Follow Quality Site Requirements </a:t>
            </a:r>
          </a:p>
          <a:p>
            <a:pPr marL="514350" indent="-514350">
              <a:buFont typeface="+mj-lt"/>
              <a:buAutoNum type="arabicParenR"/>
            </a:pPr>
            <a:r>
              <a:rPr lang="en-US" dirty="0"/>
              <a:t>Do not accept payment, solicit donations, or accept refund payments</a:t>
            </a:r>
          </a:p>
          <a:p>
            <a:pPr marL="514350" indent="-514350">
              <a:buFont typeface="+mj-lt"/>
              <a:buAutoNum type="arabicParenR"/>
            </a:pPr>
            <a:r>
              <a:rPr lang="en-US" dirty="0"/>
              <a:t>Do not solicit business from taxpayers or use knowledge gained to benefit yourself or for personal use</a:t>
            </a:r>
          </a:p>
          <a:p>
            <a:pPr marL="514350" indent="-514350">
              <a:buFont typeface="+mj-lt"/>
              <a:buAutoNum type="arabicParenR"/>
            </a:pPr>
            <a:r>
              <a:rPr lang="en-US" dirty="0"/>
              <a:t>Do not knowingly prepare false returns</a:t>
            </a:r>
          </a:p>
          <a:p>
            <a:pPr marL="514350" indent="-514350">
              <a:buFont typeface="+mj-lt"/>
              <a:buAutoNum type="arabicParenR"/>
            </a:pPr>
            <a:r>
              <a:rPr lang="en-US" dirty="0"/>
              <a:t>Do not engage in activity deemed to have a negative effect on the VITA program</a:t>
            </a:r>
          </a:p>
          <a:p>
            <a:pPr marL="514350" indent="-514350">
              <a:buFont typeface="+mj-lt"/>
              <a:buAutoNum type="arabicParenR"/>
            </a:pPr>
            <a:r>
              <a:rPr lang="en-US" dirty="0"/>
              <a:t>Treat all taxpayers in a professional, courteous, and respectful manner</a:t>
            </a:r>
          </a:p>
        </p:txBody>
      </p:sp>
    </p:spTree>
    <p:extLst>
      <p:ext uri="{BB962C8B-B14F-4D97-AF65-F5344CB8AC3E}">
        <p14:creationId xmlns:p14="http://schemas.microsoft.com/office/powerpoint/2010/main" val="2723120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16</a:t>
            </a:fld>
            <a:endParaRPr lang="en-US"/>
          </a:p>
        </p:txBody>
      </p:sp>
      <p:sp>
        <p:nvSpPr>
          <p:cNvPr id="3" name="Title 2"/>
          <p:cNvSpPr>
            <a:spLocks noGrp="1"/>
          </p:cNvSpPr>
          <p:nvPr>
            <p:ph type="title"/>
          </p:nvPr>
        </p:nvSpPr>
        <p:spPr>
          <a:xfrm>
            <a:off x="283526" y="178280"/>
            <a:ext cx="8611871" cy="666798"/>
          </a:xfrm>
        </p:spPr>
        <p:txBody>
          <a:bodyPr>
            <a:noAutofit/>
          </a:bodyPr>
          <a:lstStyle/>
          <a:p>
            <a:r>
              <a:rPr lang="en-US" sz="3200" dirty="0"/>
              <a:t>Failure to Follow the VSC may mean</a:t>
            </a:r>
            <a:br>
              <a:rPr lang="en-US" sz="3200" dirty="0"/>
            </a:br>
            <a:r>
              <a:rPr lang="en-US" sz="3200" dirty="0"/>
              <a:t>(in increasing severity):</a:t>
            </a:r>
          </a:p>
        </p:txBody>
      </p:sp>
      <p:sp>
        <p:nvSpPr>
          <p:cNvPr id="8" name="Content Placeholder 6"/>
          <p:cNvSpPr>
            <a:spLocks noGrp="1"/>
          </p:cNvSpPr>
          <p:nvPr>
            <p:ph idx="1"/>
          </p:nvPr>
        </p:nvSpPr>
        <p:spPr>
          <a:xfrm>
            <a:off x="283526" y="1443805"/>
            <a:ext cx="8480426" cy="4313819"/>
          </a:xfrm>
        </p:spPr>
        <p:txBody>
          <a:bodyPr>
            <a:normAutofit/>
          </a:bodyPr>
          <a:lstStyle/>
          <a:p>
            <a:r>
              <a:rPr lang="en-US" dirty="0"/>
              <a:t>Your removal from VITA program</a:t>
            </a:r>
          </a:p>
          <a:p>
            <a:r>
              <a:rPr lang="en-US" dirty="0"/>
              <a:t>You are added to IRS Registry barring you from any future VITA participation</a:t>
            </a:r>
          </a:p>
          <a:p>
            <a:r>
              <a:rPr lang="en-US" dirty="0"/>
              <a:t>Deactivation of that site’s VITA IRS qualification.</a:t>
            </a:r>
          </a:p>
          <a:p>
            <a:r>
              <a:rPr lang="en-US" dirty="0"/>
              <a:t>Termination of the full United Way VITA program</a:t>
            </a:r>
          </a:p>
          <a:p>
            <a:r>
              <a:rPr lang="en-US" dirty="0"/>
              <a:t>Referral for possible criminal investigation</a:t>
            </a:r>
          </a:p>
        </p:txBody>
      </p:sp>
    </p:spTree>
    <p:extLst>
      <p:ext uri="{BB962C8B-B14F-4D97-AF65-F5344CB8AC3E}">
        <p14:creationId xmlns:p14="http://schemas.microsoft.com/office/powerpoint/2010/main" val="361790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17</a:t>
            </a:fld>
            <a:endParaRPr lang="en-US"/>
          </a:p>
        </p:txBody>
      </p:sp>
      <p:sp>
        <p:nvSpPr>
          <p:cNvPr id="3" name="Title 2"/>
          <p:cNvSpPr>
            <a:spLocks noGrp="1"/>
          </p:cNvSpPr>
          <p:nvPr>
            <p:ph type="title"/>
          </p:nvPr>
        </p:nvSpPr>
        <p:spPr>
          <a:xfrm>
            <a:off x="283526" y="479953"/>
            <a:ext cx="8611871" cy="666798"/>
          </a:xfrm>
        </p:spPr>
        <p:txBody>
          <a:bodyPr>
            <a:noAutofit/>
          </a:bodyPr>
          <a:lstStyle/>
          <a:p>
            <a:r>
              <a:rPr lang="en-US" sz="3600" dirty="0"/>
              <a:t>VSC Quality Site Requirements</a:t>
            </a:r>
          </a:p>
        </p:txBody>
      </p:sp>
      <p:sp>
        <p:nvSpPr>
          <p:cNvPr id="8" name="Content Placeholder 6"/>
          <p:cNvSpPr>
            <a:spLocks noGrp="1"/>
          </p:cNvSpPr>
          <p:nvPr>
            <p:ph idx="1"/>
          </p:nvPr>
        </p:nvSpPr>
        <p:spPr>
          <a:xfrm>
            <a:off x="349249" y="1273629"/>
            <a:ext cx="8480426" cy="5104418"/>
          </a:xfrm>
        </p:spPr>
        <p:txBody>
          <a:bodyPr>
            <a:normAutofit/>
          </a:bodyPr>
          <a:lstStyle/>
          <a:p>
            <a:r>
              <a:rPr lang="en-US" dirty="0"/>
              <a:t>Proper certification</a:t>
            </a:r>
          </a:p>
          <a:p>
            <a:pPr lvl="1"/>
            <a:r>
              <a:rPr lang="en-US" dirty="0"/>
              <a:t>Can be certified to Basic, Advanced, and Military</a:t>
            </a:r>
          </a:p>
          <a:p>
            <a:pPr lvl="1"/>
            <a:r>
              <a:rPr lang="en-US" dirty="0"/>
              <a:t>A return must be assigned to someone certified to for all aspects of the return</a:t>
            </a:r>
          </a:p>
          <a:p>
            <a:pPr lvl="2"/>
            <a:r>
              <a:rPr lang="en-US" dirty="0"/>
              <a:t>United Way VITA has all volunteers get Advanced Certification</a:t>
            </a:r>
          </a:p>
          <a:p>
            <a:pPr lvl="2"/>
            <a:r>
              <a:rPr lang="en-US" dirty="0"/>
              <a:t>For the UW VITA program, anything requiring Military certification is out of scope </a:t>
            </a:r>
          </a:p>
          <a:p>
            <a:r>
              <a:rPr lang="en-US" dirty="0"/>
              <a:t>Have a defined Intake and Quality Review Process</a:t>
            </a:r>
          </a:p>
          <a:p>
            <a:pPr lvl="1"/>
            <a:r>
              <a:rPr lang="en-US" dirty="0"/>
              <a:t>This includes making sure the taxpayer understands the process</a:t>
            </a:r>
          </a:p>
          <a:p>
            <a:pPr lvl="2"/>
            <a:r>
              <a:rPr lang="en-US" dirty="0"/>
              <a:t>Completing intake form 13614-C and answering questions</a:t>
            </a:r>
          </a:p>
          <a:p>
            <a:pPr lvl="2"/>
            <a:r>
              <a:rPr lang="en-US" dirty="0"/>
              <a:t>Participate in a Quality Review of the completed return</a:t>
            </a:r>
          </a:p>
          <a:p>
            <a:endParaRPr lang="en-US" dirty="0"/>
          </a:p>
          <a:p>
            <a:endParaRPr lang="en-US" dirty="0"/>
          </a:p>
        </p:txBody>
      </p:sp>
    </p:spTree>
    <p:extLst>
      <p:ext uri="{BB962C8B-B14F-4D97-AF65-F5344CB8AC3E}">
        <p14:creationId xmlns:p14="http://schemas.microsoft.com/office/powerpoint/2010/main" val="374935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18</a:t>
            </a:fld>
            <a:endParaRPr lang="en-US"/>
          </a:p>
        </p:txBody>
      </p:sp>
      <p:sp>
        <p:nvSpPr>
          <p:cNvPr id="3" name="Title 2"/>
          <p:cNvSpPr>
            <a:spLocks noGrp="1"/>
          </p:cNvSpPr>
          <p:nvPr>
            <p:ph type="title"/>
          </p:nvPr>
        </p:nvSpPr>
        <p:spPr>
          <a:xfrm>
            <a:off x="283526" y="479953"/>
            <a:ext cx="8611871" cy="666798"/>
          </a:xfrm>
        </p:spPr>
        <p:txBody>
          <a:bodyPr>
            <a:noAutofit/>
          </a:bodyPr>
          <a:lstStyle/>
          <a:p>
            <a:r>
              <a:rPr lang="en-US" sz="3600" dirty="0"/>
              <a:t>VSC Quality Site Requirements</a:t>
            </a:r>
          </a:p>
        </p:txBody>
      </p:sp>
      <p:sp>
        <p:nvSpPr>
          <p:cNvPr id="8" name="Content Placeholder 6"/>
          <p:cNvSpPr>
            <a:spLocks noGrp="1"/>
          </p:cNvSpPr>
          <p:nvPr>
            <p:ph idx="1"/>
          </p:nvPr>
        </p:nvSpPr>
        <p:spPr>
          <a:xfrm>
            <a:off x="349249" y="1388533"/>
            <a:ext cx="8480426" cy="4967818"/>
          </a:xfrm>
        </p:spPr>
        <p:txBody>
          <a:bodyPr>
            <a:normAutofit lnSpcReduction="10000"/>
          </a:bodyPr>
          <a:lstStyle/>
          <a:p>
            <a:r>
              <a:rPr lang="en-US" dirty="0"/>
              <a:t>Volunteers confirm Taxpayer Identity and other key information</a:t>
            </a:r>
          </a:p>
          <a:p>
            <a:pPr lvl="1"/>
            <a:r>
              <a:rPr lang="en-US" dirty="0"/>
              <a:t>Gov’t issued photo identification required for filing taxpayers</a:t>
            </a:r>
          </a:p>
          <a:p>
            <a:pPr lvl="1"/>
            <a:r>
              <a:rPr lang="en-US" dirty="0"/>
              <a:t>SSN or ITIN for everyone listed on the return</a:t>
            </a:r>
          </a:p>
          <a:p>
            <a:r>
              <a:rPr lang="en-US" dirty="0"/>
              <a:t>Reference materials available (Pub 4012, </a:t>
            </a:r>
            <a:r>
              <a:rPr lang="en-US" dirty="0" err="1"/>
              <a:t>etc</a:t>
            </a:r>
            <a:r>
              <a:rPr lang="en-US" dirty="0"/>
              <a:t>)</a:t>
            </a:r>
          </a:p>
          <a:p>
            <a:r>
              <a:rPr lang="en-US" dirty="0"/>
              <a:t>Volunteer Agreement form 13615 complete</a:t>
            </a:r>
          </a:p>
          <a:p>
            <a:r>
              <a:rPr lang="en-US" dirty="0"/>
              <a:t>Timely Filing of Returns</a:t>
            </a:r>
          </a:p>
          <a:p>
            <a:r>
              <a:rPr lang="en-US" dirty="0">
                <a:solidFill>
                  <a:schemeClr val="bg1">
                    <a:lumMod val="65000"/>
                  </a:schemeClr>
                </a:solidFill>
              </a:rPr>
              <a:t>Civil Rights information (posters at sites)</a:t>
            </a:r>
          </a:p>
          <a:p>
            <a:r>
              <a:rPr lang="en-US" dirty="0">
                <a:solidFill>
                  <a:schemeClr val="bg1">
                    <a:lumMod val="65000"/>
                  </a:schemeClr>
                </a:solidFill>
              </a:rPr>
              <a:t>Proper IRS site identification </a:t>
            </a:r>
          </a:p>
          <a:p>
            <a:r>
              <a:rPr lang="en-US" dirty="0">
                <a:solidFill>
                  <a:schemeClr val="accent2"/>
                </a:solidFill>
              </a:rPr>
              <a:t>Proper security for confidentiality </a:t>
            </a:r>
          </a:p>
          <a:p>
            <a:endParaRPr lang="en-US" dirty="0"/>
          </a:p>
          <a:p>
            <a:endParaRPr lang="en-US" dirty="0"/>
          </a:p>
          <a:p>
            <a:endParaRPr lang="en-US" dirty="0"/>
          </a:p>
        </p:txBody>
      </p:sp>
    </p:spTree>
    <p:extLst>
      <p:ext uri="{BB962C8B-B14F-4D97-AF65-F5344CB8AC3E}">
        <p14:creationId xmlns:p14="http://schemas.microsoft.com/office/powerpoint/2010/main" val="26329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19</a:t>
            </a:fld>
            <a:endParaRPr lang="en-US"/>
          </a:p>
        </p:txBody>
      </p:sp>
      <p:sp>
        <p:nvSpPr>
          <p:cNvPr id="3" name="Title 2"/>
          <p:cNvSpPr>
            <a:spLocks noGrp="1"/>
          </p:cNvSpPr>
          <p:nvPr>
            <p:ph type="title"/>
          </p:nvPr>
        </p:nvSpPr>
        <p:spPr/>
        <p:txBody>
          <a:bodyPr>
            <a:normAutofit fontScale="90000"/>
          </a:bodyPr>
          <a:lstStyle/>
          <a:p>
            <a:r>
              <a:rPr lang="en-US" dirty="0"/>
              <a:t>Example 1</a:t>
            </a:r>
          </a:p>
        </p:txBody>
      </p:sp>
      <p:sp>
        <p:nvSpPr>
          <p:cNvPr id="8" name="Content Placeholder 6"/>
          <p:cNvSpPr>
            <a:spLocks noGrp="1"/>
          </p:cNvSpPr>
          <p:nvPr>
            <p:ph idx="1"/>
          </p:nvPr>
        </p:nvSpPr>
        <p:spPr/>
        <p:txBody>
          <a:bodyPr>
            <a:normAutofit lnSpcReduction="10000"/>
          </a:bodyPr>
          <a:lstStyle/>
          <a:p>
            <a:pPr marL="0" indent="0">
              <a:buNone/>
            </a:pPr>
            <a:r>
              <a:rPr lang="en-US" dirty="0"/>
              <a:t>You finish a time-consuming return, and the client is very grateful. On her way out, the client stops by and tries to sneak a $20 bill in your pocket, saying, “It would have cost me ten times that with a paid preparer.” Return the money and explain that you cannot accept money for doing taxes, but United Way or a sponsoring charity may appreciate a donation which can be made at the main office or via their website.</a:t>
            </a:r>
          </a:p>
          <a:p>
            <a:pPr marL="0" indent="0">
              <a:buNone/>
            </a:pPr>
            <a:endParaRPr lang="en-US" dirty="0"/>
          </a:p>
          <a:p>
            <a:pPr marL="0" indent="0">
              <a:buNone/>
            </a:pPr>
            <a:r>
              <a:rPr lang="en-US" dirty="0"/>
              <a:t>Key point: You cannot accept payment from taxpayers.</a:t>
            </a:r>
          </a:p>
        </p:txBody>
      </p:sp>
    </p:spTree>
    <p:extLst>
      <p:ext uri="{BB962C8B-B14F-4D97-AF65-F5344CB8AC3E}">
        <p14:creationId xmlns:p14="http://schemas.microsoft.com/office/powerpoint/2010/main" val="327751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Introductions</a:t>
            </a:r>
          </a:p>
        </p:txBody>
      </p:sp>
    </p:spTree>
    <p:extLst>
      <p:ext uri="{BB962C8B-B14F-4D97-AF65-F5344CB8AC3E}">
        <p14:creationId xmlns:p14="http://schemas.microsoft.com/office/powerpoint/2010/main" val="78337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20</a:t>
            </a:fld>
            <a:endParaRPr lang="en-US"/>
          </a:p>
        </p:txBody>
      </p:sp>
      <p:sp>
        <p:nvSpPr>
          <p:cNvPr id="3" name="Title 2"/>
          <p:cNvSpPr>
            <a:spLocks noGrp="1"/>
          </p:cNvSpPr>
          <p:nvPr>
            <p:ph type="title"/>
          </p:nvPr>
        </p:nvSpPr>
        <p:spPr/>
        <p:txBody>
          <a:bodyPr>
            <a:normAutofit fontScale="90000"/>
          </a:bodyPr>
          <a:lstStyle/>
          <a:p>
            <a:r>
              <a:rPr lang="en-US" dirty="0"/>
              <a:t>Examples 2a and 2b</a:t>
            </a:r>
          </a:p>
        </p:txBody>
      </p:sp>
      <p:sp>
        <p:nvSpPr>
          <p:cNvPr id="8" name="Content Placeholder 6"/>
          <p:cNvSpPr>
            <a:spLocks noGrp="1"/>
          </p:cNvSpPr>
          <p:nvPr>
            <p:ph idx="1"/>
          </p:nvPr>
        </p:nvSpPr>
        <p:spPr>
          <a:xfrm>
            <a:off x="349249" y="1193196"/>
            <a:ext cx="8480426" cy="5338233"/>
          </a:xfrm>
        </p:spPr>
        <p:txBody>
          <a:bodyPr>
            <a:normAutofit/>
          </a:bodyPr>
          <a:lstStyle/>
          <a:p>
            <a:pPr marL="0" indent="0">
              <a:buNone/>
            </a:pPr>
            <a:r>
              <a:rPr lang="en-US" dirty="0"/>
              <a:t>Your primary business includes selling health insurance policies. During the interview, you find out the taxpayer lost access to health insurance in January of the current year. You cannot offer to sell the taxpayer health insurance through your business.</a:t>
            </a:r>
          </a:p>
          <a:p>
            <a:pPr marL="0" indent="0">
              <a:buNone/>
            </a:pPr>
            <a:r>
              <a:rPr lang="en-US" dirty="0"/>
              <a:t>Your daughter asks you to take orders at the VITA site for her school fundraiser</a:t>
            </a:r>
          </a:p>
          <a:p>
            <a:pPr marL="0" indent="0">
              <a:buNone/>
            </a:pPr>
            <a:r>
              <a:rPr lang="en-US" dirty="0"/>
              <a:t>Key point:  Even though you may be trying to help, soliciting business from the taxpayer is not allowed.</a:t>
            </a:r>
          </a:p>
        </p:txBody>
      </p:sp>
    </p:spTree>
    <p:extLst>
      <p:ext uri="{BB962C8B-B14F-4D97-AF65-F5344CB8AC3E}">
        <p14:creationId xmlns:p14="http://schemas.microsoft.com/office/powerpoint/2010/main" val="4173664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21</a:t>
            </a:fld>
            <a:endParaRPr lang="en-US"/>
          </a:p>
        </p:txBody>
      </p:sp>
      <p:sp>
        <p:nvSpPr>
          <p:cNvPr id="3" name="Title 2"/>
          <p:cNvSpPr>
            <a:spLocks noGrp="1"/>
          </p:cNvSpPr>
          <p:nvPr>
            <p:ph type="title"/>
          </p:nvPr>
        </p:nvSpPr>
        <p:spPr/>
        <p:txBody>
          <a:bodyPr>
            <a:normAutofit fontScale="90000"/>
          </a:bodyPr>
          <a:lstStyle/>
          <a:p>
            <a:r>
              <a:rPr lang="en-US" dirty="0"/>
              <a:t>Example 3</a:t>
            </a:r>
          </a:p>
        </p:txBody>
      </p:sp>
      <p:sp>
        <p:nvSpPr>
          <p:cNvPr id="8" name="Content Placeholder 6"/>
          <p:cNvSpPr>
            <a:spLocks noGrp="1"/>
          </p:cNvSpPr>
          <p:nvPr>
            <p:ph idx="1"/>
          </p:nvPr>
        </p:nvSpPr>
        <p:spPr/>
        <p:txBody>
          <a:bodyPr>
            <a:normAutofit fontScale="92500"/>
          </a:bodyPr>
          <a:lstStyle/>
          <a:p>
            <a:pPr marL="0" indent="0">
              <a:buNone/>
            </a:pPr>
            <a:r>
              <a:rPr lang="en-US" dirty="0"/>
              <a:t>A volunteer preparer told the taxpayer that cash income does not need to be reported. The return was completed without the cash income. The quality reviewer simply missed this omission, and the return was printed, signed, and e-filed. The volunteer preparer has violated this standard. </a:t>
            </a:r>
          </a:p>
          <a:p>
            <a:pPr marL="0" indent="0">
              <a:buNone/>
            </a:pPr>
            <a:endParaRPr lang="en-US" dirty="0"/>
          </a:p>
          <a:p>
            <a:pPr marL="0" indent="0">
              <a:buNone/>
            </a:pPr>
            <a:r>
              <a:rPr lang="en-US" dirty="0"/>
              <a:t>Key point:  Since the quality reviewer did not knowingly allow this return to be e-filed incorrectly, the quality reviewer did not violate this standard. We should not confuse an unethical action with a lack of knowl­edge or a simple mistake. </a:t>
            </a:r>
          </a:p>
        </p:txBody>
      </p:sp>
    </p:spTree>
    <p:extLst>
      <p:ext uri="{BB962C8B-B14F-4D97-AF65-F5344CB8AC3E}">
        <p14:creationId xmlns:p14="http://schemas.microsoft.com/office/powerpoint/2010/main" val="3931764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22</a:t>
            </a:fld>
            <a:endParaRPr lang="en-US"/>
          </a:p>
        </p:txBody>
      </p:sp>
      <p:sp>
        <p:nvSpPr>
          <p:cNvPr id="3" name="Title 2"/>
          <p:cNvSpPr>
            <a:spLocks noGrp="1"/>
          </p:cNvSpPr>
          <p:nvPr>
            <p:ph type="title"/>
          </p:nvPr>
        </p:nvSpPr>
        <p:spPr/>
        <p:txBody>
          <a:bodyPr>
            <a:normAutofit fontScale="90000"/>
          </a:bodyPr>
          <a:lstStyle/>
          <a:p>
            <a:r>
              <a:rPr lang="en-US" dirty="0"/>
              <a:t>Resolving Problems</a:t>
            </a:r>
          </a:p>
        </p:txBody>
      </p:sp>
      <p:sp>
        <p:nvSpPr>
          <p:cNvPr id="8" name="Content Placeholder 6"/>
          <p:cNvSpPr>
            <a:spLocks noGrp="1"/>
          </p:cNvSpPr>
          <p:nvPr>
            <p:ph idx="1"/>
          </p:nvPr>
        </p:nvSpPr>
        <p:spPr/>
        <p:txBody>
          <a:bodyPr>
            <a:normAutofit lnSpcReduction="10000"/>
          </a:bodyPr>
          <a:lstStyle/>
          <a:p>
            <a:r>
              <a:rPr lang="en-US" dirty="0"/>
              <a:t>The site coordinator is the first point of contact for resolving any problems.</a:t>
            </a:r>
          </a:p>
          <a:p>
            <a:r>
              <a:rPr lang="en-US" dirty="0"/>
              <a:t>If a volunteer feels an ethical issue can’t be handled by the site coordinator, email IRS at WI.VolTax@irs.gov and/or contact the local IRS-SPEC Relationship Manager.</a:t>
            </a:r>
          </a:p>
          <a:p>
            <a:r>
              <a:rPr lang="en-US" dirty="0"/>
              <a:t>Failure to Comply with the Standards of Conduct</a:t>
            </a:r>
          </a:p>
          <a:p>
            <a:pPr lvl="1"/>
            <a:r>
              <a:rPr lang="en-US" dirty="0"/>
              <a:t>If a violation is discovered, appropriate action will be taken, up to removal and barring the volunteer from the VITA program, closing of the site, and discontinuing IRS support to the sponsoring partner.</a:t>
            </a:r>
          </a:p>
        </p:txBody>
      </p:sp>
    </p:spTree>
    <p:extLst>
      <p:ext uri="{BB962C8B-B14F-4D97-AF65-F5344CB8AC3E}">
        <p14:creationId xmlns:p14="http://schemas.microsoft.com/office/powerpoint/2010/main" val="3370218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Volunteer Standards of Conduct Questions</a:t>
            </a:r>
          </a:p>
        </p:txBody>
      </p:sp>
      <p:sp>
        <p:nvSpPr>
          <p:cNvPr id="3" name="Text Placeholder 2">
            <a:extLst>
              <a:ext uri="{FF2B5EF4-FFF2-40B4-BE49-F238E27FC236}">
                <a16:creationId xmlns:a16="http://schemas.microsoft.com/office/drawing/2014/main" id="{BDA7094B-D736-4177-A4C8-C56DBE220E69}"/>
              </a:ext>
            </a:extLst>
          </p:cNvPr>
          <p:cNvSpPr>
            <a:spLocks noGrp="1"/>
          </p:cNvSpPr>
          <p:nvPr>
            <p:ph type="body" idx="1"/>
          </p:nvPr>
        </p:nvSpPr>
        <p:spPr>
          <a:xfrm>
            <a:off x="525916" y="4494984"/>
            <a:ext cx="8389484" cy="1500187"/>
          </a:xfrm>
        </p:spPr>
        <p:txBody>
          <a:bodyPr/>
          <a:lstStyle/>
          <a:p>
            <a:r>
              <a:rPr lang="en-US" dirty="0"/>
              <a:t>Ethics Training for Volunteers</a:t>
            </a:r>
          </a:p>
          <a:p>
            <a:endParaRPr lang="en-US" dirty="0"/>
          </a:p>
        </p:txBody>
      </p:sp>
    </p:spTree>
    <p:extLst>
      <p:ext uri="{BB962C8B-B14F-4D97-AF65-F5344CB8AC3E}">
        <p14:creationId xmlns:p14="http://schemas.microsoft.com/office/powerpoint/2010/main" val="157927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98512-B7A5-4053-A7D2-39F141902B2F}"/>
              </a:ext>
            </a:extLst>
          </p:cNvPr>
          <p:cNvPicPr>
            <a:picLocks noChangeAspect="1"/>
          </p:cNvPicPr>
          <p:nvPr/>
        </p:nvPicPr>
        <p:blipFill>
          <a:blip r:embed="rId2"/>
          <a:stretch>
            <a:fillRect/>
          </a:stretch>
        </p:blipFill>
        <p:spPr>
          <a:xfrm>
            <a:off x="553303" y="1878256"/>
            <a:ext cx="7372350" cy="439102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24</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8224596" cy="564514"/>
          </a:xfrm>
        </p:spPr>
        <p:txBody>
          <a:bodyPr>
            <a:normAutofit/>
          </a:bodyPr>
          <a:lstStyle/>
          <a:p>
            <a:r>
              <a:rPr lang="en-US" sz="2000" dirty="0"/>
              <a:t>The test begins on page 10 in Pub 6744.</a:t>
            </a:r>
          </a:p>
        </p:txBody>
      </p:sp>
    </p:spTree>
    <p:extLst>
      <p:ext uri="{BB962C8B-B14F-4D97-AF65-F5344CB8AC3E}">
        <p14:creationId xmlns:p14="http://schemas.microsoft.com/office/powerpoint/2010/main" val="56697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C7074-B9DF-4E42-8AB0-BA3A79D6D112}"/>
              </a:ext>
            </a:extLst>
          </p:cNvPr>
          <p:cNvPicPr>
            <a:picLocks noChangeAspect="1"/>
          </p:cNvPicPr>
          <p:nvPr/>
        </p:nvPicPr>
        <p:blipFill>
          <a:blip r:embed="rId2"/>
          <a:stretch>
            <a:fillRect/>
          </a:stretch>
        </p:blipFill>
        <p:spPr>
          <a:xfrm>
            <a:off x="814387" y="1179223"/>
            <a:ext cx="6371859" cy="548351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25</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Tree>
    <p:extLst>
      <p:ext uri="{BB962C8B-B14F-4D97-AF65-F5344CB8AC3E}">
        <p14:creationId xmlns:p14="http://schemas.microsoft.com/office/powerpoint/2010/main" val="19942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A9E880-9CFA-4818-A05C-F11226172AB6}"/>
              </a:ext>
            </a:extLst>
          </p:cNvPr>
          <p:cNvPicPr>
            <a:picLocks noChangeAspect="1"/>
          </p:cNvPicPr>
          <p:nvPr/>
        </p:nvPicPr>
        <p:blipFill>
          <a:blip r:embed="rId2"/>
          <a:stretch>
            <a:fillRect/>
          </a:stretch>
        </p:blipFill>
        <p:spPr>
          <a:xfrm>
            <a:off x="647700" y="1457325"/>
            <a:ext cx="7505700" cy="394335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26</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Tree>
    <p:extLst>
      <p:ext uri="{BB962C8B-B14F-4D97-AF65-F5344CB8AC3E}">
        <p14:creationId xmlns:p14="http://schemas.microsoft.com/office/powerpoint/2010/main" val="4260290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35E96-0BC6-418B-9838-E6E106660A79}"/>
              </a:ext>
            </a:extLst>
          </p:cNvPr>
          <p:cNvPicPr>
            <a:picLocks noChangeAspect="1"/>
          </p:cNvPicPr>
          <p:nvPr/>
        </p:nvPicPr>
        <p:blipFill>
          <a:blip r:embed="rId2"/>
          <a:stretch>
            <a:fillRect/>
          </a:stretch>
        </p:blipFill>
        <p:spPr>
          <a:xfrm>
            <a:off x="471487" y="1365372"/>
            <a:ext cx="8362673" cy="374589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27</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Tree>
    <p:extLst>
      <p:ext uri="{BB962C8B-B14F-4D97-AF65-F5344CB8AC3E}">
        <p14:creationId xmlns:p14="http://schemas.microsoft.com/office/powerpoint/2010/main" val="3483255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E0E41-AB6F-41BE-B3CD-9376C0225A21}"/>
              </a:ext>
            </a:extLst>
          </p:cNvPr>
          <p:cNvPicPr>
            <a:picLocks noChangeAspect="1"/>
          </p:cNvPicPr>
          <p:nvPr/>
        </p:nvPicPr>
        <p:blipFill>
          <a:blip r:embed="rId2"/>
          <a:stretch>
            <a:fillRect/>
          </a:stretch>
        </p:blipFill>
        <p:spPr>
          <a:xfrm>
            <a:off x="507389" y="1343758"/>
            <a:ext cx="8145675" cy="376750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28</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Tree>
    <p:extLst>
      <p:ext uri="{BB962C8B-B14F-4D97-AF65-F5344CB8AC3E}">
        <p14:creationId xmlns:p14="http://schemas.microsoft.com/office/powerpoint/2010/main" val="1498789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74FD22-3D05-4247-8003-7F70C76CCD15}"/>
              </a:ext>
            </a:extLst>
          </p:cNvPr>
          <p:cNvPicPr>
            <a:picLocks noChangeAspect="1"/>
          </p:cNvPicPr>
          <p:nvPr/>
        </p:nvPicPr>
        <p:blipFill>
          <a:blip r:embed="rId2"/>
          <a:stretch>
            <a:fillRect/>
          </a:stretch>
        </p:blipFill>
        <p:spPr>
          <a:xfrm>
            <a:off x="467457" y="1240611"/>
            <a:ext cx="7429500" cy="506730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29</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Tree>
    <p:extLst>
      <p:ext uri="{BB962C8B-B14F-4D97-AF65-F5344CB8AC3E}">
        <p14:creationId xmlns:p14="http://schemas.microsoft.com/office/powerpoint/2010/main" val="312434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80161"/>
            <a:ext cx="8480426" cy="5441316"/>
          </a:xfrm>
        </p:spPr>
        <p:txBody>
          <a:bodyPr>
            <a:normAutofit/>
          </a:bodyPr>
          <a:lstStyle/>
          <a:p>
            <a:r>
              <a:rPr lang="en-US" dirty="0"/>
              <a:t>We’re glad you’re willing to help us provide a truly valuable service to the community</a:t>
            </a:r>
          </a:p>
          <a:p>
            <a:r>
              <a:rPr lang="en-US" dirty="0"/>
              <a:t>We serve clients with a wide variety of backgrounds and situations</a:t>
            </a:r>
          </a:p>
          <a:p>
            <a:r>
              <a:rPr lang="en-US" dirty="0"/>
              <a:t>Initially, there is a body of information related to ethics and intake procedures that the IRS requires us to be aware of</a:t>
            </a:r>
          </a:p>
          <a:p>
            <a:r>
              <a:rPr lang="en-US" dirty="0"/>
              <a:t>We will gladly address any questions or concerns you might have with the ethics and intake requirements as we go</a:t>
            </a:r>
          </a:p>
          <a:p>
            <a:endParaRPr lang="en-US" dirty="0"/>
          </a:p>
          <a:p>
            <a:endParaRPr lang="en-US" dirty="0"/>
          </a:p>
        </p:txBody>
      </p:sp>
      <p:sp>
        <p:nvSpPr>
          <p:cNvPr id="6" name="Slide Number Placeholder 5"/>
          <p:cNvSpPr>
            <a:spLocks noGrp="1"/>
          </p:cNvSpPr>
          <p:nvPr>
            <p:ph type="sldNum" sz="quarter" idx="4"/>
          </p:nvPr>
        </p:nvSpPr>
        <p:spPr/>
        <p:txBody>
          <a:bodyPr/>
          <a:lstStyle/>
          <a:p>
            <a:fld id="{BBB69291-A384-1346-A27A-D0A1C91B6C32}" type="slidenum">
              <a:rPr lang="en-US" smtClean="0"/>
              <a:pPr/>
              <a:t>3</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Welcome to VITA</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79247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8E423D-4E1C-44BC-9F2C-71F37DD31383}"/>
              </a:ext>
            </a:extLst>
          </p:cNvPr>
          <p:cNvPicPr>
            <a:picLocks noChangeAspect="1"/>
          </p:cNvPicPr>
          <p:nvPr/>
        </p:nvPicPr>
        <p:blipFill>
          <a:blip r:embed="rId2"/>
          <a:stretch>
            <a:fillRect/>
          </a:stretch>
        </p:blipFill>
        <p:spPr>
          <a:xfrm>
            <a:off x="457933" y="1362808"/>
            <a:ext cx="7524750" cy="312420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30</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Tree>
    <p:extLst>
      <p:ext uri="{BB962C8B-B14F-4D97-AF65-F5344CB8AC3E}">
        <p14:creationId xmlns:p14="http://schemas.microsoft.com/office/powerpoint/2010/main" val="2856954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EC700C-9D99-49AC-A079-7AA4A7E4BB30}"/>
              </a:ext>
            </a:extLst>
          </p:cNvPr>
          <p:cNvPicPr>
            <a:picLocks noChangeAspect="1"/>
          </p:cNvPicPr>
          <p:nvPr/>
        </p:nvPicPr>
        <p:blipFill>
          <a:blip r:embed="rId2"/>
          <a:stretch>
            <a:fillRect/>
          </a:stretch>
        </p:blipFill>
        <p:spPr>
          <a:xfrm>
            <a:off x="472339" y="1640051"/>
            <a:ext cx="7448550" cy="469582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31</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8224596" cy="392905"/>
          </a:xfrm>
        </p:spPr>
        <p:txBody>
          <a:bodyPr>
            <a:normAutofit/>
          </a:bodyPr>
          <a:lstStyle/>
          <a:p>
            <a:r>
              <a:rPr lang="en-US" sz="2000" dirty="0"/>
              <a:t>Retest begins on page 15 in Pub 6744.</a:t>
            </a:r>
          </a:p>
        </p:txBody>
      </p:sp>
    </p:spTree>
    <p:extLst>
      <p:ext uri="{BB962C8B-B14F-4D97-AF65-F5344CB8AC3E}">
        <p14:creationId xmlns:p14="http://schemas.microsoft.com/office/powerpoint/2010/main" val="2386359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49A48-F20D-4BB2-9A33-EFABAB0C67EF}"/>
              </a:ext>
            </a:extLst>
          </p:cNvPr>
          <p:cNvPicPr>
            <a:picLocks noChangeAspect="1"/>
          </p:cNvPicPr>
          <p:nvPr/>
        </p:nvPicPr>
        <p:blipFill>
          <a:blip r:embed="rId2"/>
          <a:stretch>
            <a:fillRect/>
          </a:stretch>
        </p:blipFill>
        <p:spPr>
          <a:xfrm>
            <a:off x="549542" y="1735581"/>
            <a:ext cx="7978785" cy="347168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32</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1200418" cy="392905"/>
          </a:xfrm>
        </p:spPr>
        <p:txBody>
          <a:bodyPr>
            <a:normAutofit/>
          </a:bodyPr>
          <a:lstStyle/>
          <a:p>
            <a:r>
              <a:rPr lang="en-US" sz="2000" dirty="0"/>
              <a:t>Retest</a:t>
            </a:r>
          </a:p>
        </p:txBody>
      </p:sp>
    </p:spTree>
    <p:extLst>
      <p:ext uri="{BB962C8B-B14F-4D97-AF65-F5344CB8AC3E}">
        <p14:creationId xmlns:p14="http://schemas.microsoft.com/office/powerpoint/2010/main" val="1135804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17563C-7A8F-45F4-B5C7-ED5EA06ED0FC}"/>
              </a:ext>
            </a:extLst>
          </p:cNvPr>
          <p:cNvPicPr>
            <a:picLocks noChangeAspect="1"/>
          </p:cNvPicPr>
          <p:nvPr/>
        </p:nvPicPr>
        <p:blipFill>
          <a:blip r:embed="rId2"/>
          <a:stretch>
            <a:fillRect/>
          </a:stretch>
        </p:blipFill>
        <p:spPr>
          <a:xfrm>
            <a:off x="506178" y="1686315"/>
            <a:ext cx="7477125" cy="375285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33</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1200418" cy="392905"/>
          </a:xfrm>
        </p:spPr>
        <p:txBody>
          <a:bodyPr>
            <a:normAutofit/>
          </a:bodyPr>
          <a:lstStyle/>
          <a:p>
            <a:r>
              <a:rPr lang="en-US" sz="2000" dirty="0"/>
              <a:t>Retest</a:t>
            </a:r>
          </a:p>
        </p:txBody>
      </p:sp>
    </p:spTree>
    <p:extLst>
      <p:ext uri="{BB962C8B-B14F-4D97-AF65-F5344CB8AC3E}">
        <p14:creationId xmlns:p14="http://schemas.microsoft.com/office/powerpoint/2010/main" val="687858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9ACBA-BCD2-4ED9-B99F-2D0FC279BC2F}"/>
              </a:ext>
            </a:extLst>
          </p:cNvPr>
          <p:cNvPicPr>
            <a:picLocks noChangeAspect="1"/>
          </p:cNvPicPr>
          <p:nvPr/>
        </p:nvPicPr>
        <p:blipFill>
          <a:blip r:embed="rId2"/>
          <a:stretch>
            <a:fillRect/>
          </a:stretch>
        </p:blipFill>
        <p:spPr>
          <a:xfrm>
            <a:off x="443464" y="1707320"/>
            <a:ext cx="7448550" cy="261937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34</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1200418" cy="392905"/>
          </a:xfrm>
        </p:spPr>
        <p:txBody>
          <a:bodyPr>
            <a:normAutofit/>
          </a:bodyPr>
          <a:lstStyle/>
          <a:p>
            <a:r>
              <a:rPr lang="en-US" sz="2000" dirty="0"/>
              <a:t>Retest</a:t>
            </a:r>
          </a:p>
        </p:txBody>
      </p:sp>
    </p:spTree>
    <p:extLst>
      <p:ext uri="{BB962C8B-B14F-4D97-AF65-F5344CB8AC3E}">
        <p14:creationId xmlns:p14="http://schemas.microsoft.com/office/powerpoint/2010/main" val="379611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286FEF-E4BD-4A03-A90B-FF180B03ECE3}"/>
              </a:ext>
            </a:extLst>
          </p:cNvPr>
          <p:cNvPicPr>
            <a:picLocks noChangeAspect="1"/>
          </p:cNvPicPr>
          <p:nvPr/>
        </p:nvPicPr>
        <p:blipFill>
          <a:blip r:embed="rId2"/>
          <a:stretch>
            <a:fillRect/>
          </a:stretch>
        </p:blipFill>
        <p:spPr>
          <a:xfrm>
            <a:off x="429076" y="1546810"/>
            <a:ext cx="7458075" cy="489249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35</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1200418" cy="392905"/>
          </a:xfrm>
        </p:spPr>
        <p:txBody>
          <a:bodyPr>
            <a:normAutofit/>
          </a:bodyPr>
          <a:lstStyle/>
          <a:p>
            <a:r>
              <a:rPr lang="en-US" sz="2000" dirty="0"/>
              <a:t>Retest</a:t>
            </a:r>
          </a:p>
        </p:txBody>
      </p:sp>
    </p:spTree>
    <p:extLst>
      <p:ext uri="{BB962C8B-B14F-4D97-AF65-F5344CB8AC3E}">
        <p14:creationId xmlns:p14="http://schemas.microsoft.com/office/powerpoint/2010/main" val="2056721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43CEC0-6C2D-4152-9D0F-95825AC3C7BA}"/>
              </a:ext>
            </a:extLst>
          </p:cNvPr>
          <p:cNvPicPr>
            <a:picLocks noChangeAspect="1"/>
          </p:cNvPicPr>
          <p:nvPr/>
        </p:nvPicPr>
        <p:blipFill>
          <a:blip r:embed="rId2"/>
          <a:stretch>
            <a:fillRect/>
          </a:stretch>
        </p:blipFill>
        <p:spPr>
          <a:xfrm>
            <a:off x="554194" y="1542640"/>
            <a:ext cx="7372350" cy="432435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36</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1200418" cy="392905"/>
          </a:xfrm>
        </p:spPr>
        <p:txBody>
          <a:bodyPr>
            <a:normAutofit/>
          </a:bodyPr>
          <a:lstStyle/>
          <a:p>
            <a:r>
              <a:rPr lang="en-US" sz="2000" dirty="0"/>
              <a:t>Retest</a:t>
            </a:r>
          </a:p>
        </p:txBody>
      </p:sp>
    </p:spTree>
    <p:extLst>
      <p:ext uri="{BB962C8B-B14F-4D97-AF65-F5344CB8AC3E}">
        <p14:creationId xmlns:p14="http://schemas.microsoft.com/office/powerpoint/2010/main" val="3583350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Intake/Interview and Quality Review </a:t>
            </a:r>
          </a:p>
        </p:txBody>
      </p:sp>
      <p:sp>
        <p:nvSpPr>
          <p:cNvPr id="3" name="Text Placeholder 2"/>
          <p:cNvSpPr>
            <a:spLocks noGrp="1"/>
          </p:cNvSpPr>
          <p:nvPr>
            <p:ph type="body" idx="1"/>
          </p:nvPr>
        </p:nvSpPr>
        <p:spPr/>
        <p:txBody>
          <a:bodyPr/>
          <a:lstStyle/>
          <a:p>
            <a:r>
              <a:rPr lang="en-US" dirty="0">
                <a:solidFill>
                  <a:schemeClr val="accent1"/>
                </a:solidFill>
              </a:rPr>
              <a:t>(We will go over our actual process in much more detail during the January training)</a:t>
            </a:r>
          </a:p>
        </p:txBody>
      </p:sp>
    </p:spTree>
    <p:extLst>
      <p:ext uri="{BB962C8B-B14F-4D97-AF65-F5344CB8AC3E}">
        <p14:creationId xmlns:p14="http://schemas.microsoft.com/office/powerpoint/2010/main" val="3252346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38</a:t>
            </a:fld>
            <a:endParaRPr lang="en-US"/>
          </a:p>
        </p:txBody>
      </p:sp>
      <p:sp>
        <p:nvSpPr>
          <p:cNvPr id="3" name="Title 2"/>
          <p:cNvSpPr>
            <a:spLocks noGrp="1"/>
          </p:cNvSpPr>
          <p:nvPr>
            <p:ph type="title"/>
          </p:nvPr>
        </p:nvSpPr>
        <p:spPr/>
        <p:txBody>
          <a:bodyPr>
            <a:normAutofit fontScale="90000"/>
          </a:bodyPr>
          <a:lstStyle/>
          <a:p>
            <a:r>
              <a:rPr lang="en-US" dirty="0"/>
              <a:t>Rationale</a:t>
            </a:r>
          </a:p>
        </p:txBody>
      </p:sp>
      <p:sp>
        <p:nvSpPr>
          <p:cNvPr id="8" name="Content Placeholder 6"/>
          <p:cNvSpPr>
            <a:spLocks noGrp="1"/>
          </p:cNvSpPr>
          <p:nvPr>
            <p:ph idx="1"/>
          </p:nvPr>
        </p:nvSpPr>
        <p:spPr/>
        <p:txBody>
          <a:bodyPr>
            <a:normAutofit lnSpcReduction="10000"/>
          </a:bodyPr>
          <a:lstStyle/>
          <a:p>
            <a:r>
              <a:rPr lang="en-US" dirty="0"/>
              <a:t>Preparing an accurate return begins with explaining the tax preparation process, completing all questions on form 13614-C, listening to the taxpayer, and asking the right questions </a:t>
            </a:r>
          </a:p>
          <a:p>
            <a:r>
              <a:rPr lang="en-US" dirty="0"/>
              <a:t>Form 13614-C, Intake/Interview &amp; Quality Review Sheet, is a tool designed to help ensure taxpayers are given the opportunity to provide all needed information before their tax return is prepared </a:t>
            </a:r>
          </a:p>
          <a:p>
            <a:r>
              <a:rPr lang="en-US" dirty="0"/>
              <a:t>When used properly, this form effectively contributes to accurate tax return preparation</a:t>
            </a:r>
          </a:p>
        </p:txBody>
      </p:sp>
    </p:spTree>
    <p:extLst>
      <p:ext uri="{BB962C8B-B14F-4D97-AF65-F5344CB8AC3E}">
        <p14:creationId xmlns:p14="http://schemas.microsoft.com/office/powerpoint/2010/main" val="3021570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39</a:t>
            </a:fld>
            <a:endParaRPr lang="en-US"/>
          </a:p>
        </p:txBody>
      </p:sp>
      <p:sp>
        <p:nvSpPr>
          <p:cNvPr id="3" name="Title 2"/>
          <p:cNvSpPr>
            <a:spLocks noGrp="1"/>
          </p:cNvSpPr>
          <p:nvPr>
            <p:ph type="title"/>
          </p:nvPr>
        </p:nvSpPr>
        <p:spPr/>
        <p:txBody>
          <a:bodyPr>
            <a:normAutofit fontScale="90000"/>
          </a:bodyPr>
          <a:lstStyle/>
          <a:p>
            <a:r>
              <a:rPr lang="en-US" dirty="0"/>
              <a:t>Purpose of Intake Training</a:t>
            </a:r>
          </a:p>
        </p:txBody>
      </p:sp>
      <p:sp>
        <p:nvSpPr>
          <p:cNvPr id="8" name="Content Placeholder 6"/>
          <p:cNvSpPr>
            <a:spLocks noGrp="1"/>
          </p:cNvSpPr>
          <p:nvPr>
            <p:ph idx="1"/>
          </p:nvPr>
        </p:nvSpPr>
        <p:spPr/>
        <p:txBody>
          <a:bodyPr>
            <a:normAutofit fontScale="92500" lnSpcReduction="10000"/>
          </a:bodyPr>
          <a:lstStyle/>
          <a:p>
            <a:r>
              <a:rPr lang="en-US" dirty="0"/>
              <a:t>The IRS believes there is a definite correlation between proper use of Intake/Interview and Quality Review Process and preparation of an accurate tax return </a:t>
            </a:r>
          </a:p>
          <a:p>
            <a:r>
              <a:rPr lang="en-US" dirty="0"/>
              <a:t>IRS oversight reviews indicate consistent use of complete intake, interview, and quality review processes results in more accurate returns</a:t>
            </a:r>
          </a:p>
          <a:p>
            <a:r>
              <a:rPr lang="en-US" dirty="0"/>
              <a:t>Per Quality Site Requirement #2, it is mandatory that Form 13614-C completed for each tax return</a:t>
            </a:r>
          </a:p>
          <a:p>
            <a:r>
              <a:rPr lang="en-US" dirty="0"/>
              <a:t>Volunteers who refuse to prepare returns without following the Intake/Interview process are in violation of the Volunteer Standards of Conduct</a:t>
            </a:r>
          </a:p>
        </p:txBody>
      </p:sp>
    </p:spTree>
    <p:extLst>
      <p:ext uri="{BB962C8B-B14F-4D97-AF65-F5344CB8AC3E}">
        <p14:creationId xmlns:p14="http://schemas.microsoft.com/office/powerpoint/2010/main" val="214850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80161"/>
            <a:ext cx="8480426" cy="5441316"/>
          </a:xfrm>
        </p:spPr>
        <p:txBody>
          <a:bodyPr>
            <a:normAutofit/>
          </a:bodyPr>
          <a:lstStyle/>
          <a:p>
            <a:r>
              <a:rPr lang="en-US" dirty="0"/>
              <a:t>Tax Training Summary</a:t>
            </a:r>
          </a:p>
          <a:p>
            <a:r>
              <a:rPr lang="en-US" dirty="0"/>
              <a:t>Volunteer Standards of Conduct</a:t>
            </a:r>
          </a:p>
          <a:p>
            <a:r>
              <a:rPr lang="en-US" dirty="0"/>
              <a:t>Intake/Interview and Quality Review</a:t>
            </a:r>
          </a:p>
          <a:p>
            <a:r>
              <a:rPr lang="en-US" dirty="0"/>
              <a:t>Using Available Resources</a:t>
            </a:r>
          </a:p>
          <a:p>
            <a:r>
              <a:rPr lang="en-US" dirty="0"/>
              <a:t>Client Process for TY 2022</a:t>
            </a:r>
          </a:p>
          <a:p>
            <a:r>
              <a:rPr lang="en-US" dirty="0"/>
              <a:t>Next Steps</a:t>
            </a:r>
          </a:p>
          <a:p>
            <a:r>
              <a:rPr lang="en-US" dirty="0"/>
              <a:t>(we’ll take a 15 minute break somewhere)</a:t>
            </a:r>
          </a:p>
        </p:txBody>
      </p:sp>
      <p:sp>
        <p:nvSpPr>
          <p:cNvPr id="6" name="Slide Number Placeholder 5"/>
          <p:cNvSpPr>
            <a:spLocks noGrp="1"/>
          </p:cNvSpPr>
          <p:nvPr>
            <p:ph type="sldNum" sz="quarter" idx="4"/>
          </p:nvPr>
        </p:nvSpPr>
        <p:spPr/>
        <p:txBody>
          <a:bodyPr/>
          <a:lstStyle/>
          <a:p>
            <a:fld id="{BBB69291-A384-1346-A27A-D0A1C91B6C32}" type="slidenum">
              <a:rPr lang="en-US" smtClean="0"/>
              <a:pPr/>
              <a:t>4</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Agenda</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1438026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40</a:t>
            </a:fld>
            <a:endParaRPr lang="en-US"/>
          </a:p>
        </p:txBody>
      </p:sp>
      <p:sp>
        <p:nvSpPr>
          <p:cNvPr id="3" name="Title 2"/>
          <p:cNvSpPr>
            <a:spLocks noGrp="1"/>
          </p:cNvSpPr>
          <p:nvPr>
            <p:ph type="title"/>
          </p:nvPr>
        </p:nvSpPr>
        <p:spPr/>
        <p:txBody>
          <a:bodyPr>
            <a:normAutofit fontScale="90000"/>
          </a:bodyPr>
          <a:lstStyle/>
          <a:p>
            <a:r>
              <a:rPr lang="en-US" dirty="0"/>
              <a:t>Completing Form 13614-C</a:t>
            </a:r>
          </a:p>
        </p:txBody>
      </p:sp>
      <p:sp>
        <p:nvSpPr>
          <p:cNvPr id="8" name="Content Placeholder 6"/>
          <p:cNvSpPr>
            <a:spLocks noGrp="1"/>
          </p:cNvSpPr>
          <p:nvPr>
            <p:ph idx="1"/>
          </p:nvPr>
        </p:nvSpPr>
        <p:spPr/>
        <p:txBody>
          <a:bodyPr>
            <a:normAutofit fontScale="85000" lnSpcReduction="20000"/>
          </a:bodyPr>
          <a:lstStyle/>
          <a:p>
            <a:r>
              <a:rPr lang="en-US" dirty="0"/>
              <a:t>Taxpayer completes pages 1 through 3 of the Form 13614-C before meeting with a tax preparer </a:t>
            </a:r>
          </a:p>
          <a:p>
            <a:pPr lvl="1"/>
            <a:r>
              <a:rPr lang="en-US" dirty="0"/>
              <a:t>Page 4 is also completed, but it is a separate form 15080</a:t>
            </a:r>
          </a:p>
          <a:p>
            <a:pPr lvl="1"/>
            <a:r>
              <a:rPr lang="en-US" dirty="0"/>
              <a:t>Form 15080 is the taxpayer consent (Global Carry Forward) to keep their core data available to other VITA sites and for next year</a:t>
            </a:r>
          </a:p>
          <a:p>
            <a:r>
              <a:rPr lang="en-US" dirty="0"/>
              <a:t>Volunteers may help complete the form with the taxpayer if assistance is required</a:t>
            </a:r>
          </a:p>
          <a:p>
            <a:r>
              <a:rPr lang="en-US" dirty="0"/>
              <a:t>Tax preparer also interviews the taxpayer using the information provided on Form 13614-C </a:t>
            </a:r>
          </a:p>
          <a:p>
            <a:r>
              <a:rPr lang="en-US" dirty="0"/>
              <a:t>All questions on Form 13614-C must be answered and unsure answers changed to yes or no</a:t>
            </a:r>
          </a:p>
          <a:p>
            <a:r>
              <a:rPr lang="en-US" dirty="0"/>
              <a:t>We will have Form 13614-C available in English and Spanish. It is also available to be downloaded from irs.gov in many other languages</a:t>
            </a:r>
          </a:p>
        </p:txBody>
      </p:sp>
    </p:spTree>
    <p:extLst>
      <p:ext uri="{BB962C8B-B14F-4D97-AF65-F5344CB8AC3E}">
        <p14:creationId xmlns:p14="http://schemas.microsoft.com/office/powerpoint/2010/main" val="4046612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41</a:t>
            </a:fld>
            <a:endParaRPr lang="en-US"/>
          </a:p>
        </p:txBody>
      </p:sp>
      <p:sp>
        <p:nvSpPr>
          <p:cNvPr id="3" name="Title 2"/>
          <p:cNvSpPr>
            <a:spLocks noGrp="1"/>
          </p:cNvSpPr>
          <p:nvPr>
            <p:ph type="title"/>
          </p:nvPr>
        </p:nvSpPr>
        <p:spPr/>
        <p:txBody>
          <a:bodyPr>
            <a:normAutofit fontScale="90000"/>
          </a:bodyPr>
          <a:lstStyle/>
          <a:p>
            <a:r>
              <a:rPr lang="en-US" dirty="0"/>
              <a:t>Intake Process: Verifying Identity</a:t>
            </a:r>
          </a:p>
        </p:txBody>
      </p:sp>
      <p:sp>
        <p:nvSpPr>
          <p:cNvPr id="8" name="Content Placeholder 6"/>
          <p:cNvSpPr>
            <a:spLocks noGrp="1"/>
          </p:cNvSpPr>
          <p:nvPr>
            <p:ph idx="1"/>
          </p:nvPr>
        </p:nvSpPr>
        <p:spPr/>
        <p:txBody>
          <a:bodyPr>
            <a:normAutofit/>
          </a:bodyPr>
          <a:lstStyle/>
          <a:p>
            <a:r>
              <a:rPr lang="en-US" dirty="0"/>
              <a:t>Interview should begin by requiring a photo ID to verify the identity of the taxpayer and spouse on the tax return </a:t>
            </a:r>
          </a:p>
          <a:p>
            <a:pPr lvl="1"/>
            <a:r>
              <a:rPr lang="en-US" dirty="0"/>
              <a:t>Identity theft continues to grow as a serious problem</a:t>
            </a:r>
          </a:p>
          <a:p>
            <a:r>
              <a:rPr lang="en-US" dirty="0"/>
              <a:t>Exceptions for requiring photo ID may only be made under extreme circumstances and for taxpayers known to the site after being approved by the site coordinator</a:t>
            </a:r>
          </a:p>
          <a:p>
            <a:r>
              <a:rPr lang="en-US" dirty="0"/>
              <a:t>More details are in Publication 4299, Privacy, Confidentiality and Civil Rights - A Public Trust</a:t>
            </a:r>
          </a:p>
        </p:txBody>
      </p:sp>
    </p:spTree>
    <p:extLst>
      <p:ext uri="{BB962C8B-B14F-4D97-AF65-F5344CB8AC3E}">
        <p14:creationId xmlns:p14="http://schemas.microsoft.com/office/powerpoint/2010/main" val="1872271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42</a:t>
            </a:fld>
            <a:endParaRPr lang="en-US"/>
          </a:p>
        </p:txBody>
      </p:sp>
      <p:sp>
        <p:nvSpPr>
          <p:cNvPr id="3" name="Title 2"/>
          <p:cNvSpPr>
            <a:spLocks noGrp="1"/>
          </p:cNvSpPr>
          <p:nvPr>
            <p:ph type="title"/>
          </p:nvPr>
        </p:nvSpPr>
        <p:spPr>
          <a:xfrm>
            <a:off x="349249" y="310551"/>
            <a:ext cx="8480426" cy="849383"/>
          </a:xfrm>
        </p:spPr>
        <p:txBody>
          <a:bodyPr>
            <a:noAutofit/>
          </a:bodyPr>
          <a:lstStyle/>
          <a:p>
            <a:r>
              <a:rPr lang="en-US" sz="3000" dirty="0"/>
              <a:t>Intake Process: Return and Volunteer Certification Levels</a:t>
            </a:r>
          </a:p>
        </p:txBody>
      </p:sp>
      <p:sp>
        <p:nvSpPr>
          <p:cNvPr id="8" name="Content Placeholder 6"/>
          <p:cNvSpPr>
            <a:spLocks noGrp="1"/>
          </p:cNvSpPr>
          <p:nvPr>
            <p:ph idx="1"/>
          </p:nvPr>
        </p:nvSpPr>
        <p:spPr/>
        <p:txBody>
          <a:bodyPr>
            <a:normAutofit/>
          </a:bodyPr>
          <a:lstStyle/>
          <a:p>
            <a:r>
              <a:rPr lang="en-US" dirty="0"/>
              <a:t>Site must have a process to ensure the return is within scope of the VITA Program and to identify the certification level needed </a:t>
            </a:r>
          </a:p>
          <a:p>
            <a:r>
              <a:rPr lang="en-US" dirty="0"/>
              <a:t>Site must also have a process to ensure volunteers have the certification needed for the returns they prepare</a:t>
            </a:r>
          </a:p>
          <a:p>
            <a:pPr lvl="1"/>
            <a:r>
              <a:rPr lang="en-US" dirty="0"/>
              <a:t>All VITA volunteers for this program will have Advanced Certification</a:t>
            </a:r>
          </a:p>
          <a:p>
            <a:pPr lvl="1"/>
            <a:r>
              <a:rPr lang="en-US" dirty="0"/>
              <a:t>We will not do Military certification</a:t>
            </a:r>
          </a:p>
          <a:p>
            <a:pPr lvl="1"/>
            <a:r>
              <a:rPr lang="en-US" dirty="0"/>
              <a:t>We will cover this again when we go over out-of-scope areas in January</a:t>
            </a:r>
          </a:p>
        </p:txBody>
      </p:sp>
    </p:spTree>
    <p:extLst>
      <p:ext uri="{BB962C8B-B14F-4D97-AF65-F5344CB8AC3E}">
        <p14:creationId xmlns:p14="http://schemas.microsoft.com/office/powerpoint/2010/main" val="3953100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43</a:t>
            </a:fld>
            <a:endParaRPr lang="en-US"/>
          </a:p>
        </p:txBody>
      </p:sp>
      <p:sp>
        <p:nvSpPr>
          <p:cNvPr id="3" name="Title 2"/>
          <p:cNvSpPr>
            <a:spLocks noGrp="1"/>
          </p:cNvSpPr>
          <p:nvPr>
            <p:ph type="title"/>
          </p:nvPr>
        </p:nvSpPr>
        <p:spPr>
          <a:xfrm>
            <a:off x="349249" y="448574"/>
            <a:ext cx="8480426" cy="711360"/>
          </a:xfrm>
        </p:spPr>
        <p:txBody>
          <a:bodyPr>
            <a:noAutofit/>
          </a:bodyPr>
          <a:lstStyle/>
          <a:p>
            <a:r>
              <a:rPr lang="en-US" sz="4000" dirty="0"/>
              <a:t>The Interview Process</a:t>
            </a:r>
          </a:p>
        </p:txBody>
      </p:sp>
      <p:sp>
        <p:nvSpPr>
          <p:cNvPr id="8" name="Content Placeholder 6"/>
          <p:cNvSpPr>
            <a:spLocks noGrp="1"/>
          </p:cNvSpPr>
          <p:nvPr>
            <p:ph idx="1"/>
          </p:nvPr>
        </p:nvSpPr>
        <p:spPr/>
        <p:txBody>
          <a:bodyPr>
            <a:normAutofit/>
          </a:bodyPr>
          <a:lstStyle/>
          <a:p>
            <a:r>
              <a:rPr lang="en-US" dirty="0"/>
              <a:t>Do not proceed to enter data or allow the taxpayer to leave (NIP – Not In Person) until you have completed a thorough interview with the taxpayer because you may find that: </a:t>
            </a:r>
          </a:p>
          <a:p>
            <a:pPr lvl="1"/>
            <a:r>
              <a:rPr lang="en-US" dirty="0"/>
              <a:t>The tax return is outside our certification</a:t>
            </a:r>
          </a:p>
          <a:p>
            <a:pPr lvl="1"/>
            <a:r>
              <a:rPr lang="en-US" dirty="0"/>
              <a:t>The tax return is outside the scope of the VITA Program</a:t>
            </a:r>
          </a:p>
          <a:p>
            <a:pPr lvl="1"/>
            <a:r>
              <a:rPr lang="en-US" dirty="0"/>
              <a:t>The taxpayer does not have all needed information or documentation </a:t>
            </a:r>
          </a:p>
          <a:p>
            <a:r>
              <a:rPr lang="en-US" dirty="0"/>
              <a:t>Discovering these things before proceeding will save everyone’s time and avoid frustration</a:t>
            </a:r>
          </a:p>
        </p:txBody>
      </p:sp>
    </p:spTree>
    <p:extLst>
      <p:ext uri="{BB962C8B-B14F-4D97-AF65-F5344CB8AC3E}">
        <p14:creationId xmlns:p14="http://schemas.microsoft.com/office/powerpoint/2010/main" val="908953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44</a:t>
            </a:fld>
            <a:endParaRPr lang="en-US"/>
          </a:p>
        </p:txBody>
      </p:sp>
      <p:sp>
        <p:nvSpPr>
          <p:cNvPr id="3" name="Title 2"/>
          <p:cNvSpPr>
            <a:spLocks noGrp="1"/>
          </p:cNvSpPr>
          <p:nvPr>
            <p:ph type="title"/>
          </p:nvPr>
        </p:nvSpPr>
        <p:spPr>
          <a:xfrm>
            <a:off x="349249" y="448574"/>
            <a:ext cx="8480426" cy="711360"/>
          </a:xfrm>
        </p:spPr>
        <p:txBody>
          <a:bodyPr>
            <a:noAutofit/>
          </a:bodyPr>
          <a:lstStyle/>
          <a:p>
            <a:r>
              <a:rPr lang="en-US" sz="4000" dirty="0"/>
              <a:t>The Interview Process</a:t>
            </a:r>
          </a:p>
        </p:txBody>
      </p:sp>
      <p:sp>
        <p:nvSpPr>
          <p:cNvPr id="8" name="Content Placeholder 6"/>
          <p:cNvSpPr>
            <a:spLocks noGrp="1"/>
          </p:cNvSpPr>
          <p:nvPr>
            <p:ph idx="1"/>
          </p:nvPr>
        </p:nvSpPr>
        <p:spPr>
          <a:xfrm>
            <a:off x="349249" y="1388533"/>
            <a:ext cx="8480426" cy="4848981"/>
          </a:xfrm>
        </p:spPr>
        <p:txBody>
          <a:bodyPr>
            <a:normAutofit lnSpcReduction="10000"/>
          </a:bodyPr>
          <a:lstStyle/>
          <a:p>
            <a:r>
              <a:rPr lang="en-US" dirty="0"/>
              <a:t>Update or correct the intake form with any changes identified during the interview with the taxpayer</a:t>
            </a:r>
          </a:p>
          <a:p>
            <a:r>
              <a:rPr lang="en-US" dirty="0"/>
              <a:t>Clarify information while reviewing Form 13614-C during the Interview to gather all needed information</a:t>
            </a:r>
          </a:p>
          <a:p>
            <a:r>
              <a:rPr lang="en-US" dirty="0"/>
              <a:t>Be alert for conflicting information because sometimes an entry on one part will raise a question on another part of Form 13614-C</a:t>
            </a:r>
          </a:p>
          <a:p>
            <a:r>
              <a:rPr lang="en-US" dirty="0"/>
              <a:t> Notes for added information, reminders and clarifications are always beneficial</a:t>
            </a:r>
          </a:p>
          <a:p>
            <a:pPr lvl="1"/>
            <a:r>
              <a:rPr lang="en-US" dirty="0"/>
              <a:t>You will have an intake guide-sheet for notes</a:t>
            </a:r>
          </a:p>
        </p:txBody>
      </p:sp>
    </p:spTree>
    <p:extLst>
      <p:ext uri="{BB962C8B-B14F-4D97-AF65-F5344CB8AC3E}">
        <p14:creationId xmlns:p14="http://schemas.microsoft.com/office/powerpoint/2010/main" val="2996497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45</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 Personal Information</a:t>
            </a:r>
          </a:p>
        </p:txBody>
      </p:sp>
      <p:sp>
        <p:nvSpPr>
          <p:cNvPr id="8" name="Content Placeholder 6"/>
          <p:cNvSpPr>
            <a:spLocks noGrp="1"/>
          </p:cNvSpPr>
          <p:nvPr>
            <p:ph idx="1"/>
          </p:nvPr>
        </p:nvSpPr>
        <p:spPr/>
        <p:txBody>
          <a:bodyPr>
            <a:normAutofit/>
          </a:bodyPr>
          <a:lstStyle/>
          <a:p>
            <a:r>
              <a:rPr lang="en-US" dirty="0"/>
              <a:t>Verify that the information in Part I is correct and complete</a:t>
            </a:r>
          </a:p>
          <a:p>
            <a:r>
              <a:rPr lang="en-US" dirty="0"/>
              <a:t>Ensure that the names match the social security document</a:t>
            </a:r>
          </a:p>
          <a:p>
            <a:r>
              <a:rPr lang="en-US" dirty="0"/>
              <a:t>Information in Part I impacts tax law determinations</a:t>
            </a:r>
          </a:p>
          <a:p>
            <a:pPr lvl="1"/>
            <a:r>
              <a:rPr lang="en-US" dirty="0"/>
              <a:t>Are they a US Citizen?</a:t>
            </a:r>
          </a:p>
          <a:p>
            <a:pPr lvl="1"/>
            <a:r>
              <a:rPr lang="en-US" dirty="0"/>
              <a:t>Are they a student?</a:t>
            </a:r>
          </a:p>
          <a:p>
            <a:pPr lvl="1"/>
            <a:r>
              <a:rPr lang="en-US" dirty="0"/>
              <a:t>Can anyone else claim them?</a:t>
            </a:r>
          </a:p>
        </p:txBody>
      </p:sp>
    </p:spTree>
    <p:extLst>
      <p:ext uri="{BB962C8B-B14F-4D97-AF65-F5344CB8AC3E}">
        <p14:creationId xmlns:p14="http://schemas.microsoft.com/office/powerpoint/2010/main" val="2716991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CC4E45-458A-E733-339E-8EFEB199523F}"/>
              </a:ext>
            </a:extLst>
          </p:cNvPr>
          <p:cNvPicPr>
            <a:picLocks noChangeAspect="1"/>
          </p:cNvPicPr>
          <p:nvPr/>
        </p:nvPicPr>
        <p:blipFill>
          <a:blip r:embed="rId2"/>
          <a:stretch>
            <a:fillRect/>
          </a:stretch>
        </p:blipFill>
        <p:spPr>
          <a:xfrm>
            <a:off x="174624" y="1143316"/>
            <a:ext cx="8794751" cy="3444332"/>
          </a:xfrm>
          <a:prstGeom prst="rect">
            <a:avLst/>
          </a:prstGeom>
        </p:spPr>
      </p:pic>
      <p:pic>
        <p:nvPicPr>
          <p:cNvPr id="7" name="Picture 6">
            <a:extLst>
              <a:ext uri="{FF2B5EF4-FFF2-40B4-BE49-F238E27FC236}">
                <a16:creationId xmlns:a16="http://schemas.microsoft.com/office/drawing/2014/main" id="{C76A35B2-BDC7-FC6C-6236-7A0E78CFB809}"/>
              </a:ext>
            </a:extLst>
          </p:cNvPr>
          <p:cNvPicPr>
            <a:picLocks noChangeAspect="1"/>
          </p:cNvPicPr>
          <p:nvPr/>
        </p:nvPicPr>
        <p:blipFill>
          <a:blip r:embed="rId3"/>
          <a:stretch>
            <a:fillRect/>
          </a:stretch>
        </p:blipFill>
        <p:spPr>
          <a:xfrm>
            <a:off x="349249" y="5013664"/>
            <a:ext cx="8655051" cy="50240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46</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 Personal Information</a:t>
            </a:r>
          </a:p>
        </p:txBody>
      </p:sp>
      <p:grpSp>
        <p:nvGrpSpPr>
          <p:cNvPr id="17" name="Group 16">
            <a:extLst>
              <a:ext uri="{FF2B5EF4-FFF2-40B4-BE49-F238E27FC236}">
                <a16:creationId xmlns:a16="http://schemas.microsoft.com/office/drawing/2014/main" id="{E2A81DE3-E078-4CCA-83B8-410C24533CA0}"/>
              </a:ext>
            </a:extLst>
          </p:cNvPr>
          <p:cNvGrpSpPr/>
          <p:nvPr/>
        </p:nvGrpSpPr>
        <p:grpSpPr>
          <a:xfrm>
            <a:off x="349249" y="4094908"/>
            <a:ext cx="8350885" cy="913456"/>
            <a:chOff x="45084" y="4636855"/>
            <a:chExt cx="8350885" cy="913456"/>
          </a:xfrm>
        </p:grpSpPr>
        <p:sp>
          <p:nvSpPr>
            <p:cNvPr id="11" name="Rectangle 10">
              <a:extLst>
                <a:ext uri="{FF2B5EF4-FFF2-40B4-BE49-F238E27FC236}">
                  <a16:creationId xmlns:a16="http://schemas.microsoft.com/office/drawing/2014/main" id="{43135CBB-0CF7-48E1-B5AA-EF2D8ABBEEB3}"/>
                </a:ext>
              </a:extLst>
            </p:cNvPr>
            <p:cNvSpPr/>
            <p:nvPr/>
          </p:nvSpPr>
          <p:spPr>
            <a:xfrm>
              <a:off x="45084" y="4636855"/>
              <a:ext cx="8350885" cy="365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CBE433EF-A7E1-4CD4-BC22-8624468539F4}"/>
                </a:ext>
              </a:extLst>
            </p:cNvPr>
            <p:cNvSpPr/>
            <p:nvPr/>
          </p:nvSpPr>
          <p:spPr>
            <a:xfrm>
              <a:off x="6395813" y="5077869"/>
              <a:ext cx="152398" cy="4724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DCB8AF2F-AA61-4D02-BA38-FCDD1334167A}"/>
              </a:ext>
            </a:extLst>
          </p:cNvPr>
          <p:cNvSpPr txBox="1"/>
          <p:nvPr/>
        </p:nvSpPr>
        <p:spPr>
          <a:xfrm>
            <a:off x="349249" y="5745480"/>
            <a:ext cx="7529831" cy="461665"/>
          </a:xfrm>
          <a:prstGeom prst="rect">
            <a:avLst/>
          </a:prstGeom>
          <a:noFill/>
        </p:spPr>
        <p:txBody>
          <a:bodyPr wrap="square" rtlCol="0">
            <a:spAutoFit/>
          </a:bodyPr>
          <a:lstStyle/>
          <a:p>
            <a:r>
              <a:rPr lang="en-US" sz="2400" dirty="0">
                <a:solidFill>
                  <a:srgbClr val="002060"/>
                </a:solidFill>
              </a:rPr>
              <a:t>Major causes of IRS rejects if these are not correct</a:t>
            </a:r>
          </a:p>
        </p:txBody>
      </p:sp>
    </p:spTree>
    <p:extLst>
      <p:ext uri="{BB962C8B-B14F-4D97-AF65-F5344CB8AC3E}">
        <p14:creationId xmlns:p14="http://schemas.microsoft.com/office/powerpoint/2010/main" val="109856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47</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II Marital Status and Household Information</a:t>
            </a:r>
          </a:p>
        </p:txBody>
      </p:sp>
      <p:sp>
        <p:nvSpPr>
          <p:cNvPr id="8" name="Content Placeholder 6"/>
          <p:cNvSpPr>
            <a:spLocks noGrp="1"/>
          </p:cNvSpPr>
          <p:nvPr>
            <p:ph idx="1"/>
          </p:nvPr>
        </p:nvSpPr>
        <p:spPr/>
        <p:txBody>
          <a:bodyPr>
            <a:normAutofit/>
          </a:bodyPr>
          <a:lstStyle/>
          <a:p>
            <a:r>
              <a:rPr lang="en-US" dirty="0"/>
              <a:t>Information in this section will help you make determinations about:</a:t>
            </a:r>
          </a:p>
          <a:p>
            <a:pPr lvl="1"/>
            <a:r>
              <a:rPr lang="en-US" dirty="0"/>
              <a:t>Filing Status </a:t>
            </a:r>
          </a:p>
          <a:p>
            <a:pPr lvl="1"/>
            <a:r>
              <a:rPr lang="en-US" dirty="0"/>
              <a:t>Dependency Exemptions </a:t>
            </a:r>
          </a:p>
          <a:p>
            <a:pPr lvl="1"/>
            <a:r>
              <a:rPr lang="en-US" dirty="0"/>
              <a:t>Various credits and deductions</a:t>
            </a:r>
          </a:p>
          <a:p>
            <a:endParaRPr lang="en-US" dirty="0"/>
          </a:p>
        </p:txBody>
      </p:sp>
    </p:spTree>
    <p:extLst>
      <p:ext uri="{BB962C8B-B14F-4D97-AF65-F5344CB8AC3E}">
        <p14:creationId xmlns:p14="http://schemas.microsoft.com/office/powerpoint/2010/main" val="4168478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3F28CE-FE51-5581-901D-B453B1F13CCC}"/>
              </a:ext>
            </a:extLst>
          </p:cNvPr>
          <p:cNvPicPr>
            <a:picLocks noChangeAspect="1"/>
          </p:cNvPicPr>
          <p:nvPr/>
        </p:nvPicPr>
        <p:blipFill>
          <a:blip r:embed="rId2"/>
          <a:stretch>
            <a:fillRect/>
          </a:stretch>
        </p:blipFill>
        <p:spPr>
          <a:xfrm>
            <a:off x="479877" y="4660224"/>
            <a:ext cx="7423151" cy="1858554"/>
          </a:xfrm>
          <a:prstGeom prst="rect">
            <a:avLst/>
          </a:prstGeom>
        </p:spPr>
      </p:pic>
      <p:pic>
        <p:nvPicPr>
          <p:cNvPr id="5" name="Picture 4">
            <a:extLst>
              <a:ext uri="{FF2B5EF4-FFF2-40B4-BE49-F238E27FC236}">
                <a16:creationId xmlns:a16="http://schemas.microsoft.com/office/drawing/2014/main" id="{824EBE32-9D7F-A526-4D0E-9C49D9E3E3DD}"/>
              </a:ext>
            </a:extLst>
          </p:cNvPr>
          <p:cNvPicPr>
            <a:picLocks noChangeAspect="1"/>
          </p:cNvPicPr>
          <p:nvPr/>
        </p:nvPicPr>
        <p:blipFill>
          <a:blip r:embed="rId3"/>
          <a:stretch>
            <a:fillRect/>
          </a:stretch>
        </p:blipFill>
        <p:spPr>
          <a:xfrm>
            <a:off x="241659" y="1345110"/>
            <a:ext cx="8579211" cy="314626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48</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II Marital Status and Household Information</a:t>
            </a:r>
          </a:p>
        </p:txBody>
      </p:sp>
      <p:grpSp>
        <p:nvGrpSpPr>
          <p:cNvPr id="12" name="Group 11">
            <a:extLst>
              <a:ext uri="{FF2B5EF4-FFF2-40B4-BE49-F238E27FC236}">
                <a16:creationId xmlns:a16="http://schemas.microsoft.com/office/drawing/2014/main" id="{C284C6DC-B12C-43C9-A2C3-8681FB28697A}"/>
              </a:ext>
            </a:extLst>
          </p:cNvPr>
          <p:cNvGrpSpPr/>
          <p:nvPr/>
        </p:nvGrpSpPr>
        <p:grpSpPr>
          <a:xfrm>
            <a:off x="325639" y="2918244"/>
            <a:ext cx="5541761" cy="1758309"/>
            <a:chOff x="325639" y="2918244"/>
            <a:chExt cx="5541761" cy="1758309"/>
          </a:xfrm>
        </p:grpSpPr>
        <p:sp>
          <p:nvSpPr>
            <p:cNvPr id="11" name="Rectangle 10">
              <a:extLst>
                <a:ext uri="{FF2B5EF4-FFF2-40B4-BE49-F238E27FC236}">
                  <a16:creationId xmlns:a16="http://schemas.microsoft.com/office/drawing/2014/main" id="{43135CBB-0CF7-48E1-B5AA-EF2D8ABBEEB3}"/>
                </a:ext>
              </a:extLst>
            </p:cNvPr>
            <p:cNvSpPr/>
            <p:nvPr/>
          </p:nvSpPr>
          <p:spPr>
            <a:xfrm>
              <a:off x="325639" y="2918244"/>
              <a:ext cx="5541761" cy="1348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CBE433EF-A7E1-4CD4-BC22-8624468539F4}"/>
                </a:ext>
              </a:extLst>
            </p:cNvPr>
            <p:cNvSpPr/>
            <p:nvPr/>
          </p:nvSpPr>
          <p:spPr>
            <a:xfrm>
              <a:off x="5676269" y="4272913"/>
              <a:ext cx="152398" cy="403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847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49</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Part III - Income</a:t>
            </a:r>
          </a:p>
        </p:txBody>
      </p:sp>
      <p:sp>
        <p:nvSpPr>
          <p:cNvPr id="8" name="Content Placeholder 6"/>
          <p:cNvSpPr>
            <a:spLocks noGrp="1"/>
          </p:cNvSpPr>
          <p:nvPr>
            <p:ph idx="1"/>
          </p:nvPr>
        </p:nvSpPr>
        <p:spPr/>
        <p:txBody>
          <a:bodyPr>
            <a:normAutofit/>
          </a:bodyPr>
          <a:lstStyle/>
          <a:p>
            <a:r>
              <a:rPr lang="en-US" dirty="0"/>
              <a:t>Make sure all the questions on Part III of Form 13614-C are complete.</a:t>
            </a:r>
          </a:p>
          <a:p>
            <a:pPr lvl="1"/>
            <a:r>
              <a:rPr lang="en-US" dirty="0"/>
              <a:t>Change any “unsure" answers to “yes” or “no”</a:t>
            </a:r>
          </a:p>
          <a:p>
            <a:r>
              <a:rPr lang="en-US" dirty="0"/>
              <a:t>Step through all the “yes” income answers and verify any needed documentation is present</a:t>
            </a:r>
          </a:p>
          <a:p>
            <a:r>
              <a:rPr lang="en-US" dirty="0"/>
              <a:t>Always check if there is other income not covered on the 13614-C</a:t>
            </a:r>
          </a:p>
          <a:p>
            <a:pPr lvl="1"/>
            <a:r>
              <a:rPr lang="en-US" dirty="0"/>
              <a:t>This especially true for taxpayers who are self employed</a:t>
            </a:r>
          </a:p>
          <a:p>
            <a:pPr lvl="1"/>
            <a:r>
              <a:rPr lang="en-US" dirty="0"/>
              <a:t>Have we captured all income including cash payments received for work performed?</a:t>
            </a:r>
          </a:p>
        </p:txBody>
      </p:sp>
    </p:spTree>
    <p:extLst>
      <p:ext uri="{BB962C8B-B14F-4D97-AF65-F5344CB8AC3E}">
        <p14:creationId xmlns:p14="http://schemas.microsoft.com/office/powerpoint/2010/main" val="15623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Tax Training Summary</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374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D4172D-04E8-917E-242F-D726A9FE7F79}"/>
              </a:ext>
            </a:extLst>
          </p:cNvPr>
          <p:cNvPicPr>
            <a:picLocks noChangeAspect="1"/>
          </p:cNvPicPr>
          <p:nvPr/>
        </p:nvPicPr>
        <p:blipFill>
          <a:blip r:embed="rId2"/>
          <a:stretch>
            <a:fillRect/>
          </a:stretch>
        </p:blipFill>
        <p:spPr>
          <a:xfrm>
            <a:off x="157162" y="1244160"/>
            <a:ext cx="8702707" cy="281326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50</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Part III - Income</a:t>
            </a:r>
            <a:endParaRPr lang="en-US" sz="3000" dirty="0"/>
          </a:p>
        </p:txBody>
      </p:sp>
      <p:grpSp>
        <p:nvGrpSpPr>
          <p:cNvPr id="13" name="Group 12">
            <a:extLst>
              <a:ext uri="{FF2B5EF4-FFF2-40B4-BE49-F238E27FC236}">
                <a16:creationId xmlns:a16="http://schemas.microsoft.com/office/drawing/2014/main" id="{056D7437-C458-47D2-9057-6EEFD8546BC5}"/>
              </a:ext>
            </a:extLst>
          </p:cNvPr>
          <p:cNvGrpSpPr/>
          <p:nvPr/>
        </p:nvGrpSpPr>
        <p:grpSpPr>
          <a:xfrm>
            <a:off x="218617" y="3659223"/>
            <a:ext cx="7929340" cy="2971414"/>
            <a:chOff x="218617" y="3659223"/>
            <a:chExt cx="7929340" cy="2298295"/>
          </a:xfrm>
        </p:grpSpPr>
        <p:grpSp>
          <p:nvGrpSpPr>
            <p:cNvPr id="10" name="Group 9">
              <a:extLst>
                <a:ext uri="{FF2B5EF4-FFF2-40B4-BE49-F238E27FC236}">
                  <a16:creationId xmlns:a16="http://schemas.microsoft.com/office/drawing/2014/main" id="{E405D10D-DF09-4A08-880C-14783FBDFFD5}"/>
                </a:ext>
              </a:extLst>
            </p:cNvPr>
            <p:cNvGrpSpPr/>
            <p:nvPr/>
          </p:nvGrpSpPr>
          <p:grpSpPr>
            <a:xfrm>
              <a:off x="218617" y="3659223"/>
              <a:ext cx="6402181" cy="798546"/>
              <a:chOff x="218617" y="3659223"/>
              <a:chExt cx="6402181" cy="798546"/>
            </a:xfrm>
          </p:grpSpPr>
          <p:sp>
            <p:nvSpPr>
              <p:cNvPr id="11" name="Rectangle 10">
                <a:extLst>
                  <a:ext uri="{FF2B5EF4-FFF2-40B4-BE49-F238E27FC236}">
                    <a16:creationId xmlns:a16="http://schemas.microsoft.com/office/drawing/2014/main" id="{43135CBB-0CF7-48E1-B5AA-EF2D8ABBEEB3}"/>
                  </a:ext>
                </a:extLst>
              </p:cNvPr>
              <p:cNvSpPr/>
              <p:nvPr/>
            </p:nvSpPr>
            <p:spPr>
              <a:xfrm>
                <a:off x="218617" y="3659223"/>
                <a:ext cx="3613151" cy="1691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E2D7149-33F0-40BB-8A76-BFE66BEC47DB}"/>
                  </a:ext>
                </a:extLst>
              </p:cNvPr>
              <p:cNvPicPr>
                <a:picLocks noChangeAspect="1"/>
              </p:cNvPicPr>
              <p:nvPr/>
            </p:nvPicPr>
            <p:blipFill>
              <a:blip r:embed="rId3"/>
              <a:stretch>
                <a:fillRect/>
              </a:stretch>
            </p:blipFill>
            <p:spPr>
              <a:xfrm>
                <a:off x="373104" y="4092644"/>
                <a:ext cx="6247694" cy="365125"/>
              </a:xfrm>
              <a:prstGeom prst="rect">
                <a:avLst/>
              </a:prstGeom>
            </p:spPr>
          </p:pic>
          <p:sp>
            <p:nvSpPr>
              <p:cNvPr id="16" name="Arrow: Down 15">
                <a:extLst>
                  <a:ext uri="{FF2B5EF4-FFF2-40B4-BE49-F238E27FC236}">
                    <a16:creationId xmlns:a16="http://schemas.microsoft.com/office/drawing/2014/main" id="{CBE433EF-A7E1-4CD4-BC22-8624468539F4}"/>
                  </a:ext>
                </a:extLst>
              </p:cNvPr>
              <p:cNvSpPr/>
              <p:nvPr/>
            </p:nvSpPr>
            <p:spPr>
              <a:xfrm>
                <a:off x="3496951" y="3810506"/>
                <a:ext cx="152398" cy="3134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B7EFE76-AA9A-487C-95DD-F0769C6FED1C}"/>
                </a:ext>
              </a:extLst>
            </p:cNvPr>
            <p:cNvSpPr txBox="1"/>
            <p:nvPr/>
          </p:nvSpPr>
          <p:spPr>
            <a:xfrm>
              <a:off x="349249" y="4457769"/>
              <a:ext cx="7798708" cy="149974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The only “M” designation for Military on form, and all rental income is out-of-scope in any case</a:t>
              </a:r>
            </a:p>
            <a:p>
              <a:pPr marL="342900" indent="-342900">
                <a:buFont typeface="Arial" panose="020B0604020202020204" pitchFamily="34" charset="0"/>
                <a:buChar char="•"/>
              </a:pPr>
              <a:r>
                <a:rPr lang="en-US" sz="2400" dirty="0">
                  <a:solidFill>
                    <a:srgbClr val="002060"/>
                  </a:solidFill>
                </a:rPr>
                <a:t>2021 “virtual currency” is now “digital assets” for TY 2022</a:t>
              </a:r>
            </a:p>
            <a:p>
              <a:pPr marL="800100" lvl="1" indent="-342900">
                <a:buFont typeface="Arial" panose="020B0604020202020204" pitchFamily="34" charset="0"/>
                <a:buChar char="•"/>
              </a:pPr>
              <a:r>
                <a:rPr lang="en-US" sz="2400" dirty="0">
                  <a:solidFill>
                    <a:srgbClr val="002060"/>
                  </a:solidFill>
                </a:rPr>
                <a:t>We will not be dealing with digital assets for VITA</a:t>
              </a:r>
            </a:p>
            <a:p>
              <a:pPr marL="342900" indent="-342900">
                <a:buFont typeface="Arial" panose="020B0604020202020204" pitchFamily="34" charset="0"/>
                <a:buChar char="•"/>
              </a:pPr>
              <a:r>
                <a:rPr lang="en-US" sz="2400" dirty="0">
                  <a:solidFill>
                    <a:srgbClr val="002060"/>
                  </a:solidFill>
                </a:rPr>
                <a:t>Added 1099-K in list of self-employed income documents</a:t>
              </a:r>
            </a:p>
          </p:txBody>
        </p:sp>
      </p:grpSp>
      <p:sp>
        <p:nvSpPr>
          <p:cNvPr id="7" name="Rectangle 6">
            <a:extLst>
              <a:ext uri="{FF2B5EF4-FFF2-40B4-BE49-F238E27FC236}">
                <a16:creationId xmlns:a16="http://schemas.microsoft.com/office/drawing/2014/main" id="{AFA8174C-E763-2B8F-E740-41D8652CD3BF}"/>
              </a:ext>
            </a:extLst>
          </p:cNvPr>
          <p:cNvSpPr/>
          <p:nvPr/>
        </p:nvSpPr>
        <p:spPr>
          <a:xfrm>
            <a:off x="5461995" y="2532767"/>
            <a:ext cx="742861" cy="118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1BD8A7-0D68-A28F-2913-DCDC0C7C450D}"/>
              </a:ext>
            </a:extLst>
          </p:cNvPr>
          <p:cNvSpPr/>
          <p:nvPr/>
        </p:nvSpPr>
        <p:spPr>
          <a:xfrm>
            <a:off x="2306044" y="2685167"/>
            <a:ext cx="742861" cy="118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4D3006-52FA-87FE-DFE7-11AAFBF8FC8F}"/>
              </a:ext>
            </a:extLst>
          </p:cNvPr>
          <p:cNvSpPr/>
          <p:nvPr/>
        </p:nvSpPr>
        <p:spPr>
          <a:xfrm>
            <a:off x="4804902" y="2868323"/>
            <a:ext cx="742861" cy="118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A2BACD-48C0-D46F-D209-86DCC4543F3B}"/>
              </a:ext>
            </a:extLst>
          </p:cNvPr>
          <p:cNvSpPr/>
          <p:nvPr/>
        </p:nvSpPr>
        <p:spPr>
          <a:xfrm>
            <a:off x="4694729" y="3900490"/>
            <a:ext cx="742861" cy="118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28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51</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Part IV- Expenses</a:t>
            </a:r>
          </a:p>
        </p:txBody>
      </p:sp>
      <p:sp>
        <p:nvSpPr>
          <p:cNvPr id="8" name="Content Placeholder 6"/>
          <p:cNvSpPr>
            <a:spLocks noGrp="1"/>
          </p:cNvSpPr>
          <p:nvPr>
            <p:ph idx="1"/>
          </p:nvPr>
        </p:nvSpPr>
        <p:spPr/>
        <p:txBody>
          <a:bodyPr>
            <a:normAutofit/>
          </a:bodyPr>
          <a:lstStyle/>
          <a:p>
            <a:r>
              <a:rPr lang="en-US" dirty="0"/>
              <a:t>Questions in this section help alert you to expenses paid by the taxpayer that may affect their return</a:t>
            </a:r>
          </a:p>
          <a:p>
            <a:r>
              <a:rPr lang="en-US" dirty="0"/>
              <a:t>The fact that a taxpayer had an expense is not the only consideration for a tax deduction or credit</a:t>
            </a:r>
          </a:p>
          <a:p>
            <a:r>
              <a:rPr lang="en-US" dirty="0"/>
              <a:t>Your reference materials will help you determine eligibility for deductions and credits and take into consideration the most advantageous position for the taxpayer</a:t>
            </a:r>
          </a:p>
        </p:txBody>
      </p:sp>
    </p:spTree>
    <p:extLst>
      <p:ext uri="{BB962C8B-B14F-4D97-AF65-F5344CB8AC3E}">
        <p14:creationId xmlns:p14="http://schemas.microsoft.com/office/powerpoint/2010/main" val="3784163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52</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Part IV - Expenses</a:t>
            </a:r>
            <a:endParaRPr lang="en-US" sz="3000" dirty="0"/>
          </a:p>
        </p:txBody>
      </p:sp>
      <p:pic>
        <p:nvPicPr>
          <p:cNvPr id="4" name="Picture 3">
            <a:extLst>
              <a:ext uri="{FF2B5EF4-FFF2-40B4-BE49-F238E27FC236}">
                <a16:creationId xmlns:a16="http://schemas.microsoft.com/office/drawing/2014/main" id="{B568CF3D-4689-4AD6-812F-0F48F11CCF44}"/>
              </a:ext>
            </a:extLst>
          </p:cNvPr>
          <p:cNvPicPr>
            <a:picLocks noChangeAspect="1"/>
          </p:cNvPicPr>
          <p:nvPr/>
        </p:nvPicPr>
        <p:blipFill>
          <a:blip r:embed="rId2"/>
          <a:stretch>
            <a:fillRect/>
          </a:stretch>
        </p:blipFill>
        <p:spPr>
          <a:xfrm>
            <a:off x="287024" y="1238249"/>
            <a:ext cx="8318976" cy="1779271"/>
          </a:xfrm>
          <a:prstGeom prst="rect">
            <a:avLst/>
          </a:prstGeom>
        </p:spPr>
      </p:pic>
    </p:spTree>
    <p:extLst>
      <p:ext uri="{BB962C8B-B14F-4D97-AF65-F5344CB8AC3E}">
        <p14:creationId xmlns:p14="http://schemas.microsoft.com/office/powerpoint/2010/main" val="1714728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53</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Part V-Life Events</a:t>
            </a:r>
          </a:p>
        </p:txBody>
      </p:sp>
      <p:sp>
        <p:nvSpPr>
          <p:cNvPr id="8" name="Content Placeholder 6"/>
          <p:cNvSpPr>
            <a:spLocks noGrp="1"/>
          </p:cNvSpPr>
          <p:nvPr>
            <p:ph idx="1"/>
          </p:nvPr>
        </p:nvSpPr>
        <p:spPr/>
        <p:txBody>
          <a:bodyPr>
            <a:normAutofit/>
          </a:bodyPr>
          <a:lstStyle/>
          <a:p>
            <a:r>
              <a:rPr lang="en-US" dirty="0"/>
              <a:t>The Life Events section asks various questions that relate to the calculation of tax and the processing of the return</a:t>
            </a:r>
          </a:p>
        </p:txBody>
      </p:sp>
    </p:spTree>
    <p:extLst>
      <p:ext uri="{BB962C8B-B14F-4D97-AF65-F5344CB8AC3E}">
        <p14:creationId xmlns:p14="http://schemas.microsoft.com/office/powerpoint/2010/main" val="3323273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54</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Part V– Life Events</a:t>
            </a:r>
            <a:endParaRPr lang="en-US" sz="3000" dirty="0"/>
          </a:p>
        </p:txBody>
      </p:sp>
      <p:pic>
        <p:nvPicPr>
          <p:cNvPr id="4" name="Picture 3">
            <a:extLst>
              <a:ext uri="{FF2B5EF4-FFF2-40B4-BE49-F238E27FC236}">
                <a16:creationId xmlns:a16="http://schemas.microsoft.com/office/drawing/2014/main" id="{3F4A95FD-947D-700E-3109-B7EE54139DE6}"/>
              </a:ext>
            </a:extLst>
          </p:cNvPr>
          <p:cNvPicPr>
            <a:picLocks noChangeAspect="1"/>
          </p:cNvPicPr>
          <p:nvPr/>
        </p:nvPicPr>
        <p:blipFill>
          <a:blip r:embed="rId2"/>
          <a:stretch>
            <a:fillRect/>
          </a:stretch>
        </p:blipFill>
        <p:spPr>
          <a:xfrm>
            <a:off x="233361" y="1210177"/>
            <a:ext cx="8677277" cy="1757531"/>
          </a:xfrm>
          <a:prstGeom prst="rect">
            <a:avLst/>
          </a:prstGeom>
        </p:spPr>
      </p:pic>
      <p:sp>
        <p:nvSpPr>
          <p:cNvPr id="11" name="Rectangle 10">
            <a:extLst>
              <a:ext uri="{FF2B5EF4-FFF2-40B4-BE49-F238E27FC236}">
                <a16:creationId xmlns:a16="http://schemas.microsoft.com/office/drawing/2014/main" id="{43135CBB-0CF7-48E1-B5AA-EF2D8ABBEEB3}"/>
              </a:ext>
            </a:extLst>
          </p:cNvPr>
          <p:cNvSpPr/>
          <p:nvPr/>
        </p:nvSpPr>
        <p:spPr>
          <a:xfrm>
            <a:off x="233361" y="2796354"/>
            <a:ext cx="6134782" cy="221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DA0DBF5-1B92-EA6D-88BA-616EE1A5C907}"/>
              </a:ext>
            </a:extLst>
          </p:cNvPr>
          <p:cNvPicPr>
            <a:picLocks noChangeAspect="1"/>
          </p:cNvPicPr>
          <p:nvPr/>
        </p:nvPicPr>
        <p:blipFill>
          <a:blip r:embed="rId3"/>
          <a:stretch>
            <a:fillRect/>
          </a:stretch>
        </p:blipFill>
        <p:spPr>
          <a:xfrm>
            <a:off x="251275" y="3824978"/>
            <a:ext cx="8304896" cy="343548"/>
          </a:xfrm>
          <a:prstGeom prst="rect">
            <a:avLst/>
          </a:prstGeom>
        </p:spPr>
      </p:pic>
      <p:sp>
        <p:nvSpPr>
          <p:cNvPr id="16" name="Arrow: Down 15">
            <a:extLst>
              <a:ext uri="{FF2B5EF4-FFF2-40B4-BE49-F238E27FC236}">
                <a16:creationId xmlns:a16="http://schemas.microsoft.com/office/drawing/2014/main" id="{CBE433EF-A7E1-4CD4-BC22-8624468539F4}"/>
              </a:ext>
            </a:extLst>
          </p:cNvPr>
          <p:cNvSpPr/>
          <p:nvPr/>
        </p:nvSpPr>
        <p:spPr>
          <a:xfrm>
            <a:off x="5043722" y="3017951"/>
            <a:ext cx="152398" cy="8037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2706485-17D0-C91F-F73C-9182322507F2}"/>
              </a:ext>
            </a:extLst>
          </p:cNvPr>
          <p:cNvSpPr txBox="1"/>
          <p:nvPr/>
        </p:nvSpPr>
        <p:spPr>
          <a:xfrm>
            <a:off x="300262" y="4252556"/>
            <a:ext cx="830489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2060"/>
                </a:solidFill>
              </a:rPr>
              <a:t>This is still a critical item to verify and see the 1095-A.</a:t>
            </a:r>
          </a:p>
          <a:p>
            <a:pPr marL="285750" indent="-285750">
              <a:buFont typeface="Arial" panose="020B0604020202020204" pitchFamily="34" charset="0"/>
              <a:buChar char="•"/>
            </a:pPr>
            <a:endParaRPr lang="en-US" sz="2400" dirty="0">
              <a:solidFill>
                <a:srgbClr val="002060"/>
              </a:solidFill>
            </a:endParaRPr>
          </a:p>
          <a:p>
            <a:pPr marL="285750" indent="-285750">
              <a:buFont typeface="Arial" panose="020B0604020202020204" pitchFamily="34" charset="0"/>
              <a:buChar char="•"/>
            </a:pPr>
            <a:r>
              <a:rPr lang="en-US" sz="2400" dirty="0">
                <a:solidFill>
                  <a:srgbClr val="002060"/>
                </a:solidFill>
              </a:rPr>
              <a:t>No longer here for TY 2022:</a:t>
            </a:r>
          </a:p>
          <a:p>
            <a:pPr marL="742950" lvl="1" indent="-285750">
              <a:buFont typeface="Arial" panose="020B0604020202020204" pitchFamily="34" charset="0"/>
              <a:buChar char="•"/>
            </a:pPr>
            <a:r>
              <a:rPr lang="en-US" sz="2400" dirty="0">
                <a:solidFill>
                  <a:srgbClr val="002060"/>
                </a:solidFill>
              </a:rPr>
              <a:t>Questions on Economic Impact Payments (Stimulus) </a:t>
            </a:r>
          </a:p>
          <a:p>
            <a:pPr marL="742950" lvl="1" indent="-285750">
              <a:buFont typeface="Arial" panose="020B0604020202020204" pitchFamily="34" charset="0"/>
              <a:buChar char="•"/>
            </a:pPr>
            <a:r>
              <a:rPr lang="en-US" sz="2400" dirty="0">
                <a:solidFill>
                  <a:srgbClr val="002060"/>
                </a:solidFill>
              </a:rPr>
              <a:t>Question on Advanced Child Tax Credit</a:t>
            </a:r>
          </a:p>
        </p:txBody>
      </p:sp>
    </p:spTree>
    <p:extLst>
      <p:ext uri="{BB962C8B-B14F-4D97-AF65-F5344CB8AC3E}">
        <p14:creationId xmlns:p14="http://schemas.microsoft.com/office/powerpoint/2010/main" val="3078190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55</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Additional Info</a:t>
            </a:r>
          </a:p>
        </p:txBody>
      </p:sp>
      <p:sp>
        <p:nvSpPr>
          <p:cNvPr id="8" name="Content Placeholder 6"/>
          <p:cNvSpPr>
            <a:spLocks noGrp="1"/>
          </p:cNvSpPr>
          <p:nvPr>
            <p:ph idx="1"/>
          </p:nvPr>
        </p:nvSpPr>
        <p:spPr/>
        <p:txBody>
          <a:bodyPr>
            <a:normAutofit/>
          </a:bodyPr>
          <a:lstStyle/>
          <a:p>
            <a:r>
              <a:rPr lang="en-US" dirty="0"/>
              <a:t>Taxpayer indicates how will receive their refund as well as other information which may be needed to complete the return</a:t>
            </a:r>
          </a:p>
          <a:p>
            <a:r>
              <a:rPr lang="en-US" dirty="0"/>
              <a:t>Highly desirable, but optional: Demographic information in this section may be collected and entered in the tax software</a:t>
            </a:r>
          </a:p>
        </p:txBody>
      </p:sp>
    </p:spTree>
    <p:extLst>
      <p:ext uri="{BB962C8B-B14F-4D97-AF65-F5344CB8AC3E}">
        <p14:creationId xmlns:p14="http://schemas.microsoft.com/office/powerpoint/2010/main" val="1529884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ADC05F-7B49-10B1-CBAB-64EFEA368DE1}"/>
              </a:ext>
            </a:extLst>
          </p:cNvPr>
          <p:cNvPicPr>
            <a:picLocks noChangeAspect="1"/>
          </p:cNvPicPr>
          <p:nvPr/>
        </p:nvPicPr>
        <p:blipFill>
          <a:blip r:embed="rId2"/>
          <a:stretch>
            <a:fillRect/>
          </a:stretch>
        </p:blipFill>
        <p:spPr>
          <a:xfrm>
            <a:off x="540359" y="5228145"/>
            <a:ext cx="7982097" cy="451162"/>
          </a:xfrm>
          <a:prstGeom prst="rect">
            <a:avLst/>
          </a:prstGeom>
        </p:spPr>
      </p:pic>
      <p:pic>
        <p:nvPicPr>
          <p:cNvPr id="4" name="Picture 3">
            <a:extLst>
              <a:ext uri="{FF2B5EF4-FFF2-40B4-BE49-F238E27FC236}">
                <a16:creationId xmlns:a16="http://schemas.microsoft.com/office/drawing/2014/main" id="{C2BF8F5F-9C8F-0F85-C568-35E95661544C}"/>
              </a:ext>
            </a:extLst>
          </p:cNvPr>
          <p:cNvPicPr>
            <a:picLocks noChangeAspect="1"/>
          </p:cNvPicPr>
          <p:nvPr/>
        </p:nvPicPr>
        <p:blipFill>
          <a:blip r:embed="rId3"/>
          <a:stretch>
            <a:fillRect/>
          </a:stretch>
        </p:blipFill>
        <p:spPr>
          <a:xfrm>
            <a:off x="442385" y="1159934"/>
            <a:ext cx="8311243" cy="376603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56</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Additional Info</a:t>
            </a:r>
            <a:endParaRPr lang="en-US" sz="3000" dirty="0"/>
          </a:p>
        </p:txBody>
      </p:sp>
      <p:grpSp>
        <p:nvGrpSpPr>
          <p:cNvPr id="19" name="Group 18">
            <a:extLst>
              <a:ext uri="{FF2B5EF4-FFF2-40B4-BE49-F238E27FC236}">
                <a16:creationId xmlns:a16="http://schemas.microsoft.com/office/drawing/2014/main" id="{FF2A46FD-1304-B126-B7A1-F6C9BD1C01B3}"/>
              </a:ext>
            </a:extLst>
          </p:cNvPr>
          <p:cNvGrpSpPr/>
          <p:nvPr/>
        </p:nvGrpSpPr>
        <p:grpSpPr>
          <a:xfrm>
            <a:off x="186201" y="1837779"/>
            <a:ext cx="8759607" cy="4897082"/>
            <a:chOff x="186201" y="1837779"/>
            <a:chExt cx="8759607" cy="4897082"/>
          </a:xfrm>
        </p:grpSpPr>
        <p:sp>
          <p:nvSpPr>
            <p:cNvPr id="18" name="TextBox 17">
              <a:extLst>
                <a:ext uri="{FF2B5EF4-FFF2-40B4-BE49-F238E27FC236}">
                  <a16:creationId xmlns:a16="http://schemas.microsoft.com/office/drawing/2014/main" id="{E2D0A5F9-1C3D-4D97-9DFC-76CDB38EB05B}"/>
                </a:ext>
              </a:extLst>
            </p:cNvPr>
            <p:cNvSpPr txBox="1"/>
            <p:nvPr/>
          </p:nvSpPr>
          <p:spPr>
            <a:xfrm>
              <a:off x="439367" y="5903864"/>
              <a:ext cx="717591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Make sure to verify 3 and 4 with the taxpayer, since it determines how their return or payment is processed</a:t>
              </a:r>
            </a:p>
          </p:txBody>
        </p:sp>
        <p:sp>
          <p:nvSpPr>
            <p:cNvPr id="29" name="Arrow: Bent-Up 28">
              <a:extLst>
                <a:ext uri="{FF2B5EF4-FFF2-40B4-BE49-F238E27FC236}">
                  <a16:creationId xmlns:a16="http://schemas.microsoft.com/office/drawing/2014/main" id="{CEA9AFE7-5EA8-4A2E-A315-2AB83B5442FC}"/>
                </a:ext>
              </a:extLst>
            </p:cNvPr>
            <p:cNvSpPr/>
            <p:nvPr/>
          </p:nvSpPr>
          <p:spPr>
            <a:xfrm rot="16200000" flipH="1">
              <a:off x="7135087" y="3951945"/>
              <a:ext cx="2940163" cy="265591"/>
            </a:xfrm>
            <a:prstGeom prst="bentUpArrow">
              <a:avLst>
                <a:gd name="adj1" fmla="val 25000"/>
                <a:gd name="adj2" fmla="val 40715"/>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135CBB-0CF7-48E1-B5AA-EF2D8ABBEEB3}"/>
                </a:ext>
              </a:extLst>
            </p:cNvPr>
            <p:cNvSpPr/>
            <p:nvPr/>
          </p:nvSpPr>
          <p:spPr>
            <a:xfrm>
              <a:off x="186201" y="1837779"/>
              <a:ext cx="8759607" cy="458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BB8C0CED-610B-483F-27A8-458F992B3915}"/>
              </a:ext>
            </a:extLst>
          </p:cNvPr>
          <p:cNvGrpSpPr/>
          <p:nvPr/>
        </p:nvGrpSpPr>
        <p:grpSpPr>
          <a:xfrm>
            <a:off x="0" y="2796543"/>
            <a:ext cx="8914546" cy="2603903"/>
            <a:chOff x="0" y="2796543"/>
            <a:chExt cx="8914546" cy="2603903"/>
          </a:xfrm>
        </p:grpSpPr>
        <p:cxnSp>
          <p:nvCxnSpPr>
            <p:cNvPr id="14" name="Straight Connector 13">
              <a:extLst>
                <a:ext uri="{FF2B5EF4-FFF2-40B4-BE49-F238E27FC236}">
                  <a16:creationId xmlns:a16="http://schemas.microsoft.com/office/drawing/2014/main" id="{51DF29E1-77A7-458B-B3CA-88518CEF34BB}"/>
                </a:ext>
              </a:extLst>
            </p:cNvPr>
            <p:cNvCxnSpPr/>
            <p:nvPr/>
          </p:nvCxnSpPr>
          <p:spPr>
            <a:xfrm>
              <a:off x="0" y="2796543"/>
              <a:ext cx="89145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E954441-FBD3-4481-A0BC-C90ED261888B}"/>
                </a:ext>
              </a:extLst>
            </p:cNvPr>
            <p:cNvSpPr txBox="1"/>
            <p:nvPr/>
          </p:nvSpPr>
          <p:spPr>
            <a:xfrm>
              <a:off x="589446" y="4938781"/>
              <a:ext cx="752983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Questions below the line are very helpful, but optional</a:t>
              </a:r>
            </a:p>
          </p:txBody>
        </p:sp>
        <p:sp>
          <p:nvSpPr>
            <p:cNvPr id="27" name="Arrow: Bent-Up 26">
              <a:extLst>
                <a:ext uri="{FF2B5EF4-FFF2-40B4-BE49-F238E27FC236}">
                  <a16:creationId xmlns:a16="http://schemas.microsoft.com/office/drawing/2014/main" id="{FCD5A778-63A9-4372-83B2-3C37F87AEC21}"/>
                </a:ext>
              </a:extLst>
            </p:cNvPr>
            <p:cNvSpPr/>
            <p:nvPr/>
          </p:nvSpPr>
          <p:spPr>
            <a:xfrm rot="5400000">
              <a:off x="-760044" y="3867686"/>
              <a:ext cx="2409787" cy="267502"/>
            </a:xfrm>
            <a:prstGeom prst="bentUpArrow">
              <a:avLst>
                <a:gd name="adj1" fmla="val 25000"/>
                <a:gd name="adj2" fmla="val 40715"/>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2A96D0A3-CE42-6A63-CB42-77E76EADA2C6}"/>
              </a:ext>
            </a:extLst>
          </p:cNvPr>
          <p:cNvSpPr/>
          <p:nvPr/>
        </p:nvSpPr>
        <p:spPr>
          <a:xfrm flipV="1">
            <a:off x="387588" y="2603620"/>
            <a:ext cx="8350376" cy="1395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Bent-Up 6">
            <a:extLst>
              <a:ext uri="{FF2B5EF4-FFF2-40B4-BE49-F238E27FC236}">
                <a16:creationId xmlns:a16="http://schemas.microsoft.com/office/drawing/2014/main" id="{72F714F1-0A09-7A26-3D12-F712F6AE6A36}"/>
              </a:ext>
            </a:extLst>
          </p:cNvPr>
          <p:cNvSpPr/>
          <p:nvPr/>
        </p:nvSpPr>
        <p:spPr>
          <a:xfrm rot="5400000">
            <a:off x="-1683209" y="4182402"/>
            <a:ext cx="4049410" cy="298460"/>
          </a:xfrm>
          <a:prstGeom prst="bentUpArrow">
            <a:avLst>
              <a:gd name="adj1" fmla="val 25000"/>
              <a:gd name="adj2" fmla="val 40715"/>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AF5100-3696-E6B4-06EF-98F56D66A833}"/>
              </a:ext>
            </a:extLst>
          </p:cNvPr>
          <p:cNvSpPr txBox="1"/>
          <p:nvPr/>
        </p:nvSpPr>
        <p:spPr>
          <a:xfrm>
            <a:off x="1702285" y="5567604"/>
            <a:ext cx="649074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rPr>
              <a:t>NEW: Question on interest in voter registration</a:t>
            </a:r>
          </a:p>
        </p:txBody>
      </p:sp>
    </p:spTree>
    <p:extLst>
      <p:ext uri="{BB962C8B-B14F-4D97-AF65-F5344CB8AC3E}">
        <p14:creationId xmlns:p14="http://schemas.microsoft.com/office/powerpoint/2010/main" val="3464169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57</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Due Diligence</a:t>
            </a:r>
          </a:p>
        </p:txBody>
      </p:sp>
      <p:sp>
        <p:nvSpPr>
          <p:cNvPr id="8" name="Content Placeholder 6"/>
          <p:cNvSpPr>
            <a:spLocks noGrp="1"/>
          </p:cNvSpPr>
          <p:nvPr>
            <p:ph idx="1"/>
          </p:nvPr>
        </p:nvSpPr>
        <p:spPr>
          <a:xfrm>
            <a:off x="349249" y="1388533"/>
            <a:ext cx="8480426" cy="4946953"/>
          </a:xfrm>
        </p:spPr>
        <p:txBody>
          <a:bodyPr>
            <a:normAutofit fontScale="85000" lnSpcReduction="20000"/>
          </a:bodyPr>
          <a:lstStyle/>
          <a:p>
            <a:r>
              <a:rPr lang="en-US" dirty="0"/>
              <a:t>As a volunteer, you must do your part when preparing or quality reviewing a tax return to ensure the information on the return is correct and complete </a:t>
            </a:r>
          </a:p>
          <a:p>
            <a:r>
              <a:rPr lang="en-US" dirty="0"/>
              <a:t>Generally, as an IRS certified volunteer, you can rely in good faith on some types of information from a taxpayer without requiring documentation</a:t>
            </a:r>
          </a:p>
          <a:p>
            <a:pPr lvl="1"/>
            <a:r>
              <a:rPr lang="en-US" dirty="0"/>
              <a:t>For example: You do not need to see proof of a taxpayer's cash contribution to a charity if you feel comfortable that this information is not unusual or questionable</a:t>
            </a:r>
          </a:p>
          <a:p>
            <a:pPr lvl="1"/>
            <a:r>
              <a:rPr lang="en-US" dirty="0"/>
              <a:t>If the IRS gets informed, we need to see documentation</a:t>
            </a:r>
          </a:p>
          <a:p>
            <a:r>
              <a:rPr lang="en-US" dirty="0"/>
              <a:t>Part of due diligence requires asking a taxpayer to clarify information that may appear to be inconsistent or incomplete</a:t>
            </a:r>
          </a:p>
          <a:p>
            <a:r>
              <a:rPr lang="en-US" dirty="0"/>
              <a:t>If you are not comfortable with the information provided by a taxpayer, you are not obligated to prepare the tax return</a:t>
            </a:r>
          </a:p>
          <a:p>
            <a:pPr lvl="1"/>
            <a:r>
              <a:rPr lang="en-US" dirty="0"/>
              <a:t>Contact the site coordinator</a:t>
            </a:r>
          </a:p>
        </p:txBody>
      </p:sp>
    </p:spTree>
    <p:extLst>
      <p:ext uri="{BB962C8B-B14F-4D97-AF65-F5344CB8AC3E}">
        <p14:creationId xmlns:p14="http://schemas.microsoft.com/office/powerpoint/2010/main" val="322117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58</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4000" dirty="0"/>
              <a:t>Preparing the Tax Return</a:t>
            </a:r>
          </a:p>
        </p:txBody>
      </p:sp>
      <p:sp>
        <p:nvSpPr>
          <p:cNvPr id="8" name="Content Placeholder 6"/>
          <p:cNvSpPr>
            <a:spLocks noGrp="1"/>
          </p:cNvSpPr>
          <p:nvPr>
            <p:ph idx="1"/>
          </p:nvPr>
        </p:nvSpPr>
        <p:spPr/>
        <p:txBody>
          <a:bodyPr>
            <a:normAutofit fontScale="85000" lnSpcReduction="20000"/>
          </a:bodyPr>
          <a:lstStyle/>
          <a:p>
            <a:r>
              <a:rPr lang="en-US" dirty="0"/>
              <a:t>After completing the intake and interview process, either</a:t>
            </a:r>
          </a:p>
          <a:p>
            <a:pPr lvl="1"/>
            <a:r>
              <a:rPr lang="en-US" dirty="0"/>
              <a:t>Prepare the return in the </a:t>
            </a:r>
            <a:r>
              <a:rPr lang="en-US" dirty="0" err="1"/>
              <a:t>Taxslayer</a:t>
            </a:r>
            <a:endParaRPr lang="en-US" dirty="0"/>
          </a:p>
          <a:p>
            <a:pPr lvl="1"/>
            <a:r>
              <a:rPr lang="en-US" dirty="0"/>
              <a:t>For NIP, complete a VITA folder with all the needed information inside</a:t>
            </a:r>
          </a:p>
          <a:p>
            <a:r>
              <a:rPr lang="en-US" dirty="0"/>
              <a:t>Consult references and tools to determine filing status, exemptions, income, adjustments, deductions, credits, or payments </a:t>
            </a:r>
          </a:p>
          <a:p>
            <a:pPr lvl="1"/>
            <a:r>
              <a:rPr lang="en-US" dirty="0"/>
              <a:t>Publication 4012 contains tax law information, and guidance on using tools embedded in the IRS-provided software</a:t>
            </a:r>
          </a:p>
          <a:p>
            <a:pPr lvl="1"/>
            <a:r>
              <a:rPr lang="en-US" dirty="0"/>
              <a:t>Publication 17 and Publication 4491  </a:t>
            </a:r>
          </a:p>
          <a:p>
            <a:pPr lvl="1"/>
            <a:r>
              <a:rPr lang="en-US" dirty="0"/>
              <a:t>Volunteer Tax Alerts</a:t>
            </a:r>
          </a:p>
          <a:p>
            <a:r>
              <a:rPr lang="en-US" dirty="0"/>
              <a:t>Once the return is prepared, a Quality Reviewer other than the preparer will go through the taxpayer material and the return</a:t>
            </a:r>
          </a:p>
        </p:txBody>
      </p:sp>
    </p:spTree>
    <p:extLst>
      <p:ext uri="{BB962C8B-B14F-4D97-AF65-F5344CB8AC3E}">
        <p14:creationId xmlns:p14="http://schemas.microsoft.com/office/powerpoint/2010/main" val="1790602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59</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700" dirty="0"/>
              <a:t>Quality Review Process Introduction</a:t>
            </a:r>
          </a:p>
        </p:txBody>
      </p:sp>
      <p:sp>
        <p:nvSpPr>
          <p:cNvPr id="8" name="Content Placeholder 6"/>
          <p:cNvSpPr>
            <a:spLocks noGrp="1"/>
          </p:cNvSpPr>
          <p:nvPr>
            <p:ph idx="1"/>
          </p:nvPr>
        </p:nvSpPr>
        <p:spPr/>
        <p:txBody>
          <a:bodyPr>
            <a:normAutofit fontScale="92500" lnSpcReduction="10000"/>
          </a:bodyPr>
          <a:lstStyle/>
          <a:p>
            <a:r>
              <a:rPr lang="en-US" dirty="0"/>
              <a:t>Purpose of a Quality Review to ensure that the taxpayer's tax return is accurate based on the Intake/Interview Sheet, and supporting documents provided by the taxpayer and the interview with the taxpayer </a:t>
            </a:r>
          </a:p>
          <a:p>
            <a:r>
              <a:rPr lang="en-US" u="sng" dirty="0">
                <a:solidFill>
                  <a:srgbClr val="FF0000"/>
                </a:solidFill>
              </a:rPr>
              <a:t>Someone besides the preparer must conduct a Quality Review of every return prepared</a:t>
            </a:r>
          </a:p>
          <a:p>
            <a:r>
              <a:rPr lang="en-US" dirty="0"/>
              <a:t>Quality Review offers the best opportunity to correct small errors before they can cause big problems</a:t>
            </a:r>
          </a:p>
          <a:p>
            <a:r>
              <a:rPr lang="en-US" dirty="0"/>
              <a:t>Quality Review takes place after the return is prepared, but before the taxpayer signs the return</a:t>
            </a:r>
          </a:p>
        </p:txBody>
      </p:sp>
    </p:spTree>
    <p:extLst>
      <p:ext uri="{BB962C8B-B14F-4D97-AF65-F5344CB8AC3E}">
        <p14:creationId xmlns:p14="http://schemas.microsoft.com/office/powerpoint/2010/main" val="73244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349249" y="1283736"/>
            <a:ext cx="8480426" cy="4656115"/>
          </a:xfrm>
        </p:spPr>
        <p:txBody>
          <a:bodyPr>
            <a:normAutofit fontScale="77500" lnSpcReduction="20000"/>
          </a:bodyPr>
          <a:lstStyle/>
          <a:p>
            <a:r>
              <a:rPr lang="en-US" dirty="0"/>
              <a:t>ZOOM Session 2 of Certification Training (Scenarios 1-6)</a:t>
            </a:r>
          </a:p>
          <a:p>
            <a:pPr lvl="1"/>
            <a:r>
              <a:rPr lang="en-US" dirty="0"/>
              <a:t>December 7</a:t>
            </a:r>
            <a:r>
              <a:rPr lang="en-US" baseline="30000" dirty="0"/>
              <a:t>th</a:t>
            </a:r>
            <a:r>
              <a:rPr lang="en-US" dirty="0"/>
              <a:t> (Wed)</a:t>
            </a:r>
          </a:p>
          <a:p>
            <a:r>
              <a:rPr lang="en-US" dirty="0"/>
              <a:t>Sessions 1 and 2 of Certification Training (in person)</a:t>
            </a:r>
          </a:p>
          <a:p>
            <a:pPr lvl="1"/>
            <a:r>
              <a:rPr lang="en-US" dirty="0"/>
              <a:t>December 10th at United Way (Sat)</a:t>
            </a:r>
            <a:endParaRPr lang="en-US" baseline="30000" dirty="0"/>
          </a:p>
          <a:p>
            <a:r>
              <a:rPr lang="en-US" dirty="0"/>
              <a:t>ZOOM Session 3 of Certification Training (Scenarios 7-9)</a:t>
            </a:r>
          </a:p>
          <a:p>
            <a:pPr lvl="1"/>
            <a:r>
              <a:rPr lang="en-US" dirty="0"/>
              <a:t>December 12</a:t>
            </a:r>
            <a:r>
              <a:rPr lang="en-US" baseline="30000" dirty="0"/>
              <a:t>th</a:t>
            </a:r>
            <a:r>
              <a:rPr lang="en-US" dirty="0"/>
              <a:t> (Mon)</a:t>
            </a:r>
          </a:p>
          <a:p>
            <a:r>
              <a:rPr lang="en-US" dirty="0"/>
              <a:t>Session 3 of Certification Training (in person)</a:t>
            </a:r>
          </a:p>
          <a:p>
            <a:pPr lvl="1"/>
            <a:r>
              <a:rPr lang="en-US" dirty="0"/>
              <a:t>December 17</a:t>
            </a:r>
            <a:r>
              <a:rPr lang="en-US" baseline="30000" dirty="0"/>
              <a:t>th</a:t>
            </a:r>
            <a:r>
              <a:rPr lang="en-US" dirty="0"/>
              <a:t> at United Way (Sat)</a:t>
            </a:r>
          </a:p>
          <a:p>
            <a:r>
              <a:rPr lang="en-US" dirty="0"/>
              <a:t>If you miss one of the sessions, returning Volunteer training is on Thurs evenings Dec 8 and 15</a:t>
            </a:r>
            <a:endParaRPr lang="en-US" baseline="30000" dirty="0"/>
          </a:p>
          <a:p>
            <a:r>
              <a:rPr lang="en-US" dirty="0"/>
              <a:t>Additional scenarios and detail process discussions (ZOOM – Saturdays – for all volunteers)</a:t>
            </a:r>
          </a:p>
          <a:p>
            <a:pPr lvl="1"/>
            <a:r>
              <a:rPr lang="en-US" dirty="0"/>
              <a:t>January 7</a:t>
            </a:r>
            <a:r>
              <a:rPr lang="en-US" baseline="30000" dirty="0"/>
              <a:t>th</a:t>
            </a:r>
            <a:endParaRPr lang="en-US" dirty="0"/>
          </a:p>
          <a:p>
            <a:pPr lvl="1"/>
            <a:r>
              <a:rPr lang="en-US" dirty="0"/>
              <a:t>January 14</a:t>
            </a:r>
            <a:r>
              <a:rPr lang="en-US" baseline="30000" dirty="0"/>
              <a:t>th</a:t>
            </a:r>
            <a:endParaRPr lang="en-US" dirty="0"/>
          </a:p>
          <a:p>
            <a:pPr lvl="1"/>
            <a:r>
              <a:rPr lang="en-US" dirty="0"/>
              <a:t>January 28</a:t>
            </a:r>
            <a:r>
              <a:rPr lang="en-US" baseline="30000" dirty="0"/>
              <a:t>th</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6</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Autofit/>
          </a:bodyPr>
          <a:lstStyle/>
          <a:p>
            <a:r>
              <a:rPr lang="en-US" sz="3600" dirty="0"/>
              <a:t>Training Timetable for New Volunteers</a:t>
            </a:r>
          </a:p>
        </p:txBody>
      </p:sp>
    </p:spTree>
    <p:extLst>
      <p:ext uri="{BB962C8B-B14F-4D97-AF65-F5344CB8AC3E}">
        <p14:creationId xmlns:p14="http://schemas.microsoft.com/office/powerpoint/2010/main" val="3276120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60</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700" dirty="0"/>
              <a:t>Quality Review Process Introduction</a:t>
            </a:r>
          </a:p>
        </p:txBody>
      </p:sp>
      <p:sp>
        <p:nvSpPr>
          <p:cNvPr id="8" name="Content Placeholder 6"/>
          <p:cNvSpPr>
            <a:spLocks noGrp="1"/>
          </p:cNvSpPr>
          <p:nvPr>
            <p:ph idx="1"/>
          </p:nvPr>
        </p:nvSpPr>
        <p:spPr/>
        <p:txBody>
          <a:bodyPr>
            <a:normAutofit lnSpcReduction="10000"/>
          </a:bodyPr>
          <a:lstStyle/>
          <a:p>
            <a:r>
              <a:rPr lang="en-US" dirty="0"/>
              <a:t>There are two acceptable QR methods: </a:t>
            </a:r>
          </a:p>
          <a:p>
            <a:pPr lvl="1"/>
            <a:r>
              <a:rPr lang="en-US" dirty="0"/>
              <a:t>Designated Review - Preferred quality review method employs a designated Quality Reviewer, a volunteer who is solely dedicated to reviewing returns prepared by the other volunteers at the site</a:t>
            </a:r>
          </a:p>
          <a:p>
            <a:pPr lvl="1"/>
            <a:r>
              <a:rPr lang="en-US" dirty="0"/>
              <a:t>Peer Review - Designated Quality Reviewer not available, volunteers review each other’s returns </a:t>
            </a:r>
          </a:p>
          <a:p>
            <a:r>
              <a:rPr lang="en-US" dirty="0">
                <a:solidFill>
                  <a:srgbClr val="FF0000"/>
                </a:solidFill>
              </a:rPr>
              <a:t>Note: Self-Review, quality reviewing a return you prepared, is never an acceptable quality review method</a:t>
            </a:r>
          </a:p>
          <a:p>
            <a:r>
              <a:rPr lang="en-US" dirty="0"/>
              <a:t>Publication 5299 Quality Review Refresher and Publication 5310 Tax Return Quality Review Job Aid available for QR volunteers</a:t>
            </a:r>
          </a:p>
        </p:txBody>
      </p:sp>
    </p:spTree>
    <p:extLst>
      <p:ext uri="{BB962C8B-B14F-4D97-AF65-F5344CB8AC3E}">
        <p14:creationId xmlns:p14="http://schemas.microsoft.com/office/powerpoint/2010/main" val="2846279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61</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700" dirty="0"/>
              <a:t>Quality Review Process Introduction</a:t>
            </a:r>
          </a:p>
        </p:txBody>
      </p:sp>
      <p:sp>
        <p:nvSpPr>
          <p:cNvPr id="8" name="Content Placeholder 6"/>
          <p:cNvSpPr>
            <a:spLocks noGrp="1"/>
          </p:cNvSpPr>
          <p:nvPr>
            <p:ph idx="1"/>
          </p:nvPr>
        </p:nvSpPr>
        <p:spPr/>
        <p:txBody>
          <a:bodyPr>
            <a:normAutofit/>
          </a:bodyPr>
          <a:lstStyle/>
          <a:p>
            <a:r>
              <a:rPr lang="en-US" dirty="0"/>
              <a:t>The Quality Review Process must include four critical actions: </a:t>
            </a:r>
          </a:p>
          <a:p>
            <a:pPr lvl="1"/>
            <a:r>
              <a:rPr lang="en-US" dirty="0"/>
              <a:t>Engaging the taxpayer in the review process </a:t>
            </a:r>
          </a:p>
          <a:p>
            <a:pPr lvl="2"/>
            <a:r>
              <a:rPr lang="en-US" dirty="0"/>
              <a:t>For the NIP process, this is the responsibility of the QR volunteer giving the tax return back to the client.</a:t>
            </a:r>
          </a:p>
          <a:p>
            <a:pPr lvl="1"/>
            <a:r>
              <a:rPr lang="en-US" dirty="0"/>
              <a:t>Comparing all information provided by the taxpayer on Form 13614-C and supporting documents against the completed tax return entries </a:t>
            </a:r>
          </a:p>
          <a:p>
            <a:pPr lvl="1"/>
            <a:r>
              <a:rPr lang="en-US" dirty="0"/>
              <a:t>If necessary, using official reference materials to verify that tax law determinations are correct</a:t>
            </a:r>
          </a:p>
        </p:txBody>
      </p:sp>
    </p:spTree>
    <p:extLst>
      <p:ext uri="{BB962C8B-B14F-4D97-AF65-F5344CB8AC3E}">
        <p14:creationId xmlns:p14="http://schemas.microsoft.com/office/powerpoint/2010/main" val="2741764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Intake and Quality Review Questions</a:t>
            </a:r>
          </a:p>
        </p:txBody>
      </p:sp>
      <p:sp>
        <p:nvSpPr>
          <p:cNvPr id="3" name="Text Placeholder 2">
            <a:extLst>
              <a:ext uri="{FF2B5EF4-FFF2-40B4-BE49-F238E27FC236}">
                <a16:creationId xmlns:a16="http://schemas.microsoft.com/office/drawing/2014/main" id="{BDA7094B-D736-4177-A4C8-C56DBE220E69}"/>
              </a:ext>
            </a:extLst>
          </p:cNvPr>
          <p:cNvSpPr>
            <a:spLocks noGrp="1"/>
          </p:cNvSpPr>
          <p:nvPr>
            <p:ph type="body" idx="1"/>
          </p:nvPr>
        </p:nvSpPr>
        <p:spPr>
          <a:xfrm>
            <a:off x="525916" y="4494984"/>
            <a:ext cx="8389484" cy="1500187"/>
          </a:xfrm>
        </p:spPr>
        <p:txBody>
          <a:bodyPr/>
          <a:lstStyle/>
          <a:p>
            <a:r>
              <a:rPr lang="en-US" dirty="0"/>
              <a:t>Ethics Training for Volunteers</a:t>
            </a:r>
          </a:p>
          <a:p>
            <a:endParaRPr lang="en-US" dirty="0"/>
          </a:p>
        </p:txBody>
      </p:sp>
    </p:spTree>
    <p:extLst>
      <p:ext uri="{BB962C8B-B14F-4D97-AF65-F5344CB8AC3E}">
        <p14:creationId xmlns:p14="http://schemas.microsoft.com/office/powerpoint/2010/main" val="35629503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63</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sp>
        <p:nvSpPr>
          <p:cNvPr id="4" name="TextBox 3">
            <a:extLst>
              <a:ext uri="{FF2B5EF4-FFF2-40B4-BE49-F238E27FC236}">
                <a16:creationId xmlns:a16="http://schemas.microsoft.com/office/drawing/2014/main" id="{17407CB7-ED59-4FAB-8935-85B09291DA02}"/>
              </a:ext>
            </a:extLst>
          </p:cNvPr>
          <p:cNvSpPr txBox="1"/>
          <p:nvPr/>
        </p:nvSpPr>
        <p:spPr>
          <a:xfrm>
            <a:off x="430924" y="1261241"/>
            <a:ext cx="7914290" cy="400110"/>
          </a:xfrm>
          <a:prstGeom prst="rect">
            <a:avLst/>
          </a:prstGeom>
          <a:noFill/>
        </p:spPr>
        <p:txBody>
          <a:bodyPr wrap="square" rtlCol="0">
            <a:spAutoFit/>
          </a:bodyPr>
          <a:lstStyle/>
          <a:p>
            <a:r>
              <a:rPr lang="en-US" sz="2000" dirty="0">
                <a:solidFill>
                  <a:srgbClr val="539ED0"/>
                </a:solidFill>
              </a:rPr>
              <a:t>The test begins on page 19 of Pub 6744, retest on page 21</a:t>
            </a:r>
            <a:endParaRPr lang="en-US" sz="2000" dirty="0">
              <a:solidFill>
                <a:srgbClr val="0070C0"/>
              </a:solidFill>
            </a:endParaRPr>
          </a:p>
        </p:txBody>
      </p:sp>
      <p:pic>
        <p:nvPicPr>
          <p:cNvPr id="31" name="Content Placeholder 5">
            <a:extLst>
              <a:ext uri="{FF2B5EF4-FFF2-40B4-BE49-F238E27FC236}">
                <a16:creationId xmlns:a16="http://schemas.microsoft.com/office/drawing/2014/main" id="{2AD39473-951B-409C-BFC4-02EC24AF411A}"/>
              </a:ext>
            </a:extLst>
          </p:cNvPr>
          <p:cNvPicPr>
            <a:picLocks noGrp="1" noChangeAspect="1"/>
          </p:cNvPicPr>
          <p:nvPr>
            <p:ph idx="1"/>
          </p:nvPr>
        </p:nvPicPr>
        <p:blipFill>
          <a:blip r:embed="rId2"/>
          <a:stretch>
            <a:fillRect/>
          </a:stretch>
        </p:blipFill>
        <p:spPr>
          <a:xfrm>
            <a:off x="910884" y="1640732"/>
            <a:ext cx="6720839" cy="4915241"/>
          </a:xfrm>
        </p:spPr>
      </p:pic>
    </p:spTree>
    <p:extLst>
      <p:ext uri="{BB962C8B-B14F-4D97-AF65-F5344CB8AC3E}">
        <p14:creationId xmlns:p14="http://schemas.microsoft.com/office/powerpoint/2010/main" val="2098632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CC4639D-38E2-4113-8EDE-D080008EE4B0}"/>
              </a:ext>
            </a:extLst>
          </p:cNvPr>
          <p:cNvPicPr>
            <a:picLocks noGrp="1" noChangeAspect="1"/>
          </p:cNvPicPr>
          <p:nvPr>
            <p:ph idx="1"/>
          </p:nvPr>
        </p:nvPicPr>
        <p:blipFill>
          <a:blip r:embed="rId2"/>
          <a:stretch>
            <a:fillRect/>
          </a:stretch>
        </p:blipFill>
        <p:spPr>
          <a:xfrm>
            <a:off x="548640" y="1275573"/>
            <a:ext cx="7376161" cy="5080778"/>
          </a:xfrm>
        </p:spPr>
      </p:pic>
      <p:sp>
        <p:nvSpPr>
          <p:cNvPr id="6" name="Slide Number Placeholder 5"/>
          <p:cNvSpPr>
            <a:spLocks noGrp="1"/>
          </p:cNvSpPr>
          <p:nvPr>
            <p:ph type="sldNum" sz="quarter" idx="4"/>
          </p:nvPr>
        </p:nvSpPr>
        <p:spPr/>
        <p:txBody>
          <a:bodyPr/>
          <a:lstStyle/>
          <a:p>
            <a:fld id="{BBB69291-A384-1346-A27A-D0A1C91B6C32}" type="slidenum">
              <a:rPr lang="en-US" smtClean="0"/>
              <a:pPr/>
              <a:t>64</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spTree>
    <p:extLst>
      <p:ext uri="{BB962C8B-B14F-4D97-AF65-F5344CB8AC3E}">
        <p14:creationId xmlns:p14="http://schemas.microsoft.com/office/powerpoint/2010/main" val="4157679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25B5E47-FD5F-4B13-B2C2-01B4710438E9}"/>
              </a:ext>
            </a:extLst>
          </p:cNvPr>
          <p:cNvPicPr>
            <a:picLocks noGrp="1" noChangeAspect="1"/>
          </p:cNvPicPr>
          <p:nvPr>
            <p:ph idx="1"/>
          </p:nvPr>
        </p:nvPicPr>
        <p:blipFill>
          <a:blip r:embed="rId2"/>
          <a:stretch>
            <a:fillRect/>
          </a:stretch>
        </p:blipFill>
        <p:spPr>
          <a:xfrm>
            <a:off x="436234" y="1326923"/>
            <a:ext cx="7235101" cy="4992856"/>
          </a:xfrm>
        </p:spPr>
      </p:pic>
      <p:sp>
        <p:nvSpPr>
          <p:cNvPr id="6" name="Slide Number Placeholder 5"/>
          <p:cNvSpPr>
            <a:spLocks noGrp="1"/>
          </p:cNvSpPr>
          <p:nvPr>
            <p:ph type="sldNum" sz="quarter" idx="4"/>
          </p:nvPr>
        </p:nvSpPr>
        <p:spPr/>
        <p:txBody>
          <a:bodyPr/>
          <a:lstStyle/>
          <a:p>
            <a:fld id="{BBB69291-A384-1346-A27A-D0A1C91B6C32}" type="slidenum">
              <a:rPr lang="en-US" smtClean="0"/>
              <a:pPr/>
              <a:t>65</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spTree>
    <p:extLst>
      <p:ext uri="{BB962C8B-B14F-4D97-AF65-F5344CB8AC3E}">
        <p14:creationId xmlns:p14="http://schemas.microsoft.com/office/powerpoint/2010/main" val="7988582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A599E-CA48-430F-92FB-9AC55AF68382}"/>
              </a:ext>
            </a:extLst>
          </p:cNvPr>
          <p:cNvPicPr>
            <a:picLocks noChangeAspect="1"/>
          </p:cNvPicPr>
          <p:nvPr/>
        </p:nvPicPr>
        <p:blipFill>
          <a:blip r:embed="rId3"/>
          <a:stretch>
            <a:fillRect/>
          </a:stretch>
        </p:blipFill>
        <p:spPr>
          <a:xfrm>
            <a:off x="405401" y="1126724"/>
            <a:ext cx="7590773" cy="4842566"/>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66</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spTree>
    <p:extLst>
      <p:ext uri="{BB962C8B-B14F-4D97-AF65-F5344CB8AC3E}">
        <p14:creationId xmlns:p14="http://schemas.microsoft.com/office/powerpoint/2010/main" val="36987910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19D9FE-F204-4577-930F-CAC45EFAE44C}"/>
              </a:ext>
            </a:extLst>
          </p:cNvPr>
          <p:cNvPicPr>
            <a:picLocks noChangeAspect="1"/>
          </p:cNvPicPr>
          <p:nvPr/>
        </p:nvPicPr>
        <p:blipFill>
          <a:blip r:embed="rId2"/>
          <a:stretch>
            <a:fillRect/>
          </a:stretch>
        </p:blipFill>
        <p:spPr>
          <a:xfrm>
            <a:off x="349249" y="1626370"/>
            <a:ext cx="7493877" cy="487420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67</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sp>
        <p:nvSpPr>
          <p:cNvPr id="4" name="TextBox 3">
            <a:extLst>
              <a:ext uri="{FF2B5EF4-FFF2-40B4-BE49-F238E27FC236}">
                <a16:creationId xmlns:a16="http://schemas.microsoft.com/office/drawing/2014/main" id="{17407CB7-ED59-4FAB-8935-85B09291DA02}"/>
              </a:ext>
            </a:extLst>
          </p:cNvPr>
          <p:cNvSpPr txBox="1"/>
          <p:nvPr/>
        </p:nvSpPr>
        <p:spPr>
          <a:xfrm>
            <a:off x="437273" y="1159934"/>
            <a:ext cx="7914290" cy="400110"/>
          </a:xfrm>
          <a:prstGeom prst="rect">
            <a:avLst/>
          </a:prstGeom>
          <a:noFill/>
        </p:spPr>
        <p:txBody>
          <a:bodyPr wrap="square" rtlCol="0">
            <a:spAutoFit/>
          </a:bodyPr>
          <a:lstStyle/>
          <a:p>
            <a:r>
              <a:rPr lang="en-US" sz="2000" dirty="0">
                <a:solidFill>
                  <a:srgbClr val="539ED0"/>
                </a:solidFill>
              </a:rPr>
              <a:t>Retest on page 21</a:t>
            </a:r>
            <a:endParaRPr lang="en-US" sz="2000" dirty="0">
              <a:solidFill>
                <a:srgbClr val="0070C0"/>
              </a:solidFill>
            </a:endParaRPr>
          </a:p>
        </p:txBody>
      </p:sp>
    </p:spTree>
    <p:extLst>
      <p:ext uri="{BB962C8B-B14F-4D97-AF65-F5344CB8AC3E}">
        <p14:creationId xmlns:p14="http://schemas.microsoft.com/office/powerpoint/2010/main" val="14069869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2DCAC8-6013-4978-A933-2D3DBDA62D60}"/>
              </a:ext>
            </a:extLst>
          </p:cNvPr>
          <p:cNvPicPr>
            <a:picLocks noChangeAspect="1"/>
          </p:cNvPicPr>
          <p:nvPr/>
        </p:nvPicPr>
        <p:blipFill>
          <a:blip r:embed="rId2"/>
          <a:stretch>
            <a:fillRect/>
          </a:stretch>
        </p:blipFill>
        <p:spPr>
          <a:xfrm>
            <a:off x="370148" y="1714339"/>
            <a:ext cx="8061644" cy="419661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68</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sp>
        <p:nvSpPr>
          <p:cNvPr id="11" name="TextBox 10">
            <a:extLst>
              <a:ext uri="{FF2B5EF4-FFF2-40B4-BE49-F238E27FC236}">
                <a16:creationId xmlns:a16="http://schemas.microsoft.com/office/drawing/2014/main" id="{42E3089C-F052-4245-A0FF-BAC2A47CC584}"/>
              </a:ext>
            </a:extLst>
          </p:cNvPr>
          <p:cNvSpPr txBox="1"/>
          <p:nvPr/>
        </p:nvSpPr>
        <p:spPr>
          <a:xfrm>
            <a:off x="430924" y="1213116"/>
            <a:ext cx="7914290" cy="400110"/>
          </a:xfrm>
          <a:prstGeom prst="rect">
            <a:avLst/>
          </a:prstGeom>
          <a:noFill/>
        </p:spPr>
        <p:txBody>
          <a:bodyPr wrap="square" rtlCol="0">
            <a:spAutoFit/>
          </a:bodyPr>
          <a:lstStyle/>
          <a:p>
            <a:r>
              <a:rPr lang="en-US" sz="2000" dirty="0">
                <a:solidFill>
                  <a:srgbClr val="539ED0"/>
                </a:solidFill>
              </a:rPr>
              <a:t>Retest</a:t>
            </a:r>
            <a:endParaRPr lang="en-US" sz="2000" dirty="0">
              <a:solidFill>
                <a:srgbClr val="0070C0"/>
              </a:solidFill>
            </a:endParaRPr>
          </a:p>
        </p:txBody>
      </p:sp>
    </p:spTree>
    <p:extLst>
      <p:ext uri="{BB962C8B-B14F-4D97-AF65-F5344CB8AC3E}">
        <p14:creationId xmlns:p14="http://schemas.microsoft.com/office/powerpoint/2010/main" val="23353276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C8BA12-B468-4C46-90F1-EE6E2E047E27}"/>
              </a:ext>
            </a:extLst>
          </p:cNvPr>
          <p:cNvPicPr>
            <a:picLocks noChangeAspect="1"/>
          </p:cNvPicPr>
          <p:nvPr/>
        </p:nvPicPr>
        <p:blipFill>
          <a:blip r:embed="rId2"/>
          <a:stretch>
            <a:fillRect/>
          </a:stretch>
        </p:blipFill>
        <p:spPr>
          <a:xfrm>
            <a:off x="430924" y="1622662"/>
            <a:ext cx="7338571" cy="4621656"/>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69</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sp>
        <p:nvSpPr>
          <p:cNvPr id="4" name="TextBox 3">
            <a:extLst>
              <a:ext uri="{FF2B5EF4-FFF2-40B4-BE49-F238E27FC236}">
                <a16:creationId xmlns:a16="http://schemas.microsoft.com/office/drawing/2014/main" id="{17407CB7-ED59-4FAB-8935-85B09291DA02}"/>
              </a:ext>
            </a:extLst>
          </p:cNvPr>
          <p:cNvSpPr txBox="1"/>
          <p:nvPr/>
        </p:nvSpPr>
        <p:spPr>
          <a:xfrm>
            <a:off x="430924" y="1213116"/>
            <a:ext cx="7914290" cy="400110"/>
          </a:xfrm>
          <a:prstGeom prst="rect">
            <a:avLst/>
          </a:prstGeom>
          <a:noFill/>
        </p:spPr>
        <p:txBody>
          <a:bodyPr wrap="square" rtlCol="0">
            <a:spAutoFit/>
          </a:bodyPr>
          <a:lstStyle/>
          <a:p>
            <a:r>
              <a:rPr lang="en-US" sz="2000" dirty="0">
                <a:solidFill>
                  <a:srgbClr val="539ED0"/>
                </a:solidFill>
              </a:rPr>
              <a:t>Retest</a:t>
            </a:r>
            <a:endParaRPr lang="en-US" sz="2000" dirty="0">
              <a:solidFill>
                <a:srgbClr val="0070C0"/>
              </a:solidFill>
            </a:endParaRPr>
          </a:p>
        </p:txBody>
      </p:sp>
    </p:spTree>
    <p:extLst>
      <p:ext uri="{BB962C8B-B14F-4D97-AF65-F5344CB8AC3E}">
        <p14:creationId xmlns:p14="http://schemas.microsoft.com/office/powerpoint/2010/main" val="27394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A81C5B-27FA-4938-9BAE-64B369402368}"/>
              </a:ext>
            </a:extLst>
          </p:cNvPr>
          <p:cNvSpPr>
            <a:spLocks noGrp="1"/>
          </p:cNvSpPr>
          <p:nvPr>
            <p:ph idx="1"/>
          </p:nvPr>
        </p:nvSpPr>
        <p:spPr>
          <a:xfrm>
            <a:off x="314325" y="1235675"/>
            <a:ext cx="8515350" cy="5120675"/>
          </a:xfrm>
        </p:spPr>
        <p:txBody>
          <a:bodyPr>
            <a:normAutofit fontScale="92500" lnSpcReduction="20000"/>
          </a:bodyPr>
          <a:lstStyle/>
          <a:p>
            <a:r>
              <a:rPr lang="en-US" dirty="0">
                <a:solidFill>
                  <a:schemeClr val="tx1"/>
                </a:solidFill>
              </a:rPr>
              <a:t>Form 6744 – VITA/TCE Volunteer Assistor’s Test/Retest</a:t>
            </a:r>
          </a:p>
          <a:p>
            <a:pPr lvl="1"/>
            <a:r>
              <a:rPr lang="en-US" dirty="0">
                <a:solidFill>
                  <a:srgbClr val="00B050"/>
                </a:solidFill>
                <a:hlinkClick r:id="rId2">
                  <a:extLst>
                    <a:ext uri="{A12FA001-AC4F-418D-AE19-62706E023703}">
                      <ahyp:hlinkClr xmlns:ahyp="http://schemas.microsoft.com/office/drawing/2018/hyperlinkcolor" val="tx"/>
                    </a:ext>
                  </a:extLst>
                </a:hlinkClick>
              </a:rPr>
              <a:t>https://www.irs.gov/pub/irs-pdf/</a:t>
            </a:r>
            <a:r>
              <a:rPr lang="en-US" b="1" dirty="0">
                <a:solidFill>
                  <a:schemeClr val="accent6"/>
                </a:solidFill>
                <a:hlinkClick r:id="rId2">
                  <a:extLst>
                    <a:ext uri="{A12FA001-AC4F-418D-AE19-62706E023703}">
                      <ahyp:hlinkClr xmlns:ahyp="http://schemas.microsoft.com/office/drawing/2018/hyperlinkcolor" val="tx"/>
                    </a:ext>
                  </a:extLst>
                </a:hlinkClick>
              </a:rPr>
              <a:t>f</a:t>
            </a:r>
            <a:r>
              <a:rPr lang="en-US" dirty="0">
                <a:solidFill>
                  <a:srgbClr val="00B050"/>
                </a:solidFill>
                <a:hlinkClick r:id="rId2">
                  <a:extLst>
                    <a:ext uri="{A12FA001-AC4F-418D-AE19-62706E023703}">
                      <ahyp:hlinkClr xmlns:ahyp="http://schemas.microsoft.com/office/drawing/2018/hyperlinkcolor" val="tx"/>
                    </a:ext>
                  </a:extLst>
                </a:hlinkClick>
              </a:rPr>
              <a:t>6744.pdf</a:t>
            </a:r>
            <a:r>
              <a:rPr lang="en-US" dirty="0">
                <a:solidFill>
                  <a:srgbClr val="00B050"/>
                </a:solidFill>
              </a:rPr>
              <a:t> </a:t>
            </a:r>
          </a:p>
          <a:p>
            <a:r>
              <a:rPr lang="en-US" dirty="0"/>
              <a:t>Pub 4961 – Volunteer Standards of Conduct</a:t>
            </a:r>
          </a:p>
          <a:p>
            <a:pPr lvl="1"/>
            <a:r>
              <a:rPr lang="en-US" dirty="0">
                <a:solidFill>
                  <a:srgbClr val="00B050"/>
                </a:solidFill>
                <a:hlinkClick r:id="rId3">
                  <a:extLst>
                    <a:ext uri="{A12FA001-AC4F-418D-AE19-62706E023703}">
                      <ahyp:hlinkClr xmlns:ahyp="http://schemas.microsoft.com/office/drawing/2018/hyperlinkcolor" val="tx"/>
                    </a:ext>
                  </a:extLst>
                </a:hlinkClick>
              </a:rPr>
              <a:t>https://www.irs.gov/pub/irs-pdf/p4961.pdf</a:t>
            </a:r>
            <a:endParaRPr lang="en-US" dirty="0">
              <a:solidFill>
                <a:srgbClr val="00B050"/>
              </a:solidFill>
            </a:endParaRPr>
          </a:p>
          <a:p>
            <a:r>
              <a:rPr lang="en-US" dirty="0"/>
              <a:t>Pub 5101 – Intake Interview Quality Review</a:t>
            </a:r>
          </a:p>
          <a:p>
            <a:pPr lvl="1"/>
            <a:r>
              <a:rPr lang="en-US" dirty="0">
                <a:solidFill>
                  <a:srgbClr val="00B050"/>
                </a:solidFill>
                <a:hlinkClick r:id="rId4">
                  <a:extLst>
                    <a:ext uri="{A12FA001-AC4F-418D-AE19-62706E023703}">
                      <ahyp:hlinkClr xmlns:ahyp="http://schemas.microsoft.com/office/drawing/2018/hyperlinkcolor" val="tx"/>
                    </a:ext>
                  </a:extLst>
                </a:hlinkClick>
              </a:rPr>
              <a:t>https://www.irs.gov/pub/irs-pdf/p5101.pdf</a:t>
            </a:r>
            <a:endParaRPr lang="en-US" dirty="0">
              <a:solidFill>
                <a:srgbClr val="00B050"/>
              </a:solidFill>
            </a:endParaRPr>
          </a:p>
          <a:p>
            <a:r>
              <a:rPr lang="en-US" dirty="0">
                <a:solidFill>
                  <a:schemeClr val="accent3"/>
                </a:solidFill>
              </a:rPr>
              <a:t>Pub 4012 – VITA/TCE Volunteer Resource Guide</a:t>
            </a:r>
          </a:p>
          <a:p>
            <a:pPr lvl="1"/>
            <a:r>
              <a:rPr lang="en-US" dirty="0">
                <a:solidFill>
                  <a:srgbClr val="00B050"/>
                </a:solidFill>
              </a:rPr>
              <a:t> </a:t>
            </a:r>
            <a:r>
              <a:rPr lang="en-US" dirty="0">
                <a:solidFill>
                  <a:srgbClr val="00B050"/>
                </a:solidFill>
                <a:hlinkClick r:id="rId5">
                  <a:extLst>
                    <a:ext uri="{A12FA001-AC4F-418D-AE19-62706E023703}">
                      <ahyp:hlinkClr xmlns:ahyp="http://schemas.microsoft.com/office/drawing/2018/hyperlinkcolor" val="tx"/>
                    </a:ext>
                  </a:extLst>
                </a:hlinkClick>
              </a:rPr>
              <a:t>https://www.irs.gov/pub/irs-pdf/p4012.pdf</a:t>
            </a:r>
            <a:r>
              <a:rPr lang="en-US" dirty="0">
                <a:solidFill>
                  <a:srgbClr val="00B050"/>
                </a:solidFill>
              </a:rPr>
              <a:t> </a:t>
            </a:r>
          </a:p>
          <a:p>
            <a:r>
              <a:rPr lang="en-US" dirty="0"/>
              <a:t>Pub 4491 – VITA/TCE Training Guide</a:t>
            </a:r>
          </a:p>
          <a:p>
            <a:pPr lvl="1"/>
            <a:r>
              <a:rPr lang="en-US" dirty="0">
                <a:solidFill>
                  <a:srgbClr val="00B050"/>
                </a:solidFill>
                <a:hlinkClick r:id="rId6">
                  <a:extLst>
                    <a:ext uri="{A12FA001-AC4F-418D-AE19-62706E023703}">
                      <ahyp:hlinkClr xmlns:ahyp="http://schemas.microsoft.com/office/drawing/2018/hyperlinkcolor" val="tx"/>
                    </a:ext>
                  </a:extLst>
                </a:hlinkClick>
              </a:rPr>
              <a:t>https://www.irs.gov/pub/irs-pdf/p4491.pdf</a:t>
            </a:r>
            <a:r>
              <a:rPr lang="en-US" dirty="0">
                <a:solidFill>
                  <a:srgbClr val="00B050"/>
                </a:solidFill>
              </a:rPr>
              <a:t> </a:t>
            </a:r>
          </a:p>
          <a:p>
            <a:r>
              <a:rPr lang="en-US" dirty="0"/>
              <a:t>Pub 17 – Your </a:t>
            </a:r>
            <a:r>
              <a:rPr lang="en-US" dirty="0" err="1"/>
              <a:t>Federial</a:t>
            </a:r>
            <a:r>
              <a:rPr lang="en-US" dirty="0"/>
              <a:t> Income Tax – Tax Guide</a:t>
            </a:r>
          </a:p>
          <a:p>
            <a:pPr lvl="1"/>
            <a:r>
              <a:rPr lang="en-US" dirty="0"/>
              <a:t>Additional coverage of tax law and how to prepare taxes</a:t>
            </a:r>
          </a:p>
          <a:p>
            <a:pPr lvl="1"/>
            <a:r>
              <a:rPr lang="en-US" dirty="0">
                <a:solidFill>
                  <a:srgbClr val="00B050"/>
                </a:solidFill>
                <a:hlinkClick r:id="rId7">
                  <a:extLst>
                    <a:ext uri="{A12FA001-AC4F-418D-AE19-62706E023703}">
                      <ahyp:hlinkClr xmlns:ahyp="http://schemas.microsoft.com/office/drawing/2018/hyperlinkcolor" val="tx"/>
                    </a:ext>
                  </a:extLst>
                </a:hlinkClick>
              </a:rPr>
              <a:t>https://www.irs.gov/pub/irs-pdf/p17.pdf</a:t>
            </a:r>
            <a:endParaRPr lang="en-US" dirty="0">
              <a:solidFill>
                <a:srgbClr val="00B050"/>
              </a:solidFill>
            </a:endParaRPr>
          </a:p>
        </p:txBody>
      </p:sp>
      <p:sp>
        <p:nvSpPr>
          <p:cNvPr id="3" name="Slide Number Placeholder 2">
            <a:extLst>
              <a:ext uri="{FF2B5EF4-FFF2-40B4-BE49-F238E27FC236}">
                <a16:creationId xmlns:a16="http://schemas.microsoft.com/office/drawing/2014/main" id="{78F12360-5CB6-4196-9BF4-F1416AF99D12}"/>
              </a:ext>
            </a:extLst>
          </p:cNvPr>
          <p:cNvSpPr>
            <a:spLocks noGrp="1"/>
          </p:cNvSpPr>
          <p:nvPr>
            <p:ph type="sldNum" sz="quarter" idx="4"/>
          </p:nvPr>
        </p:nvSpPr>
        <p:spPr/>
        <p:txBody>
          <a:bodyPr/>
          <a:lstStyle/>
          <a:p>
            <a:fld id="{BBB69291-A384-1346-A27A-D0A1C91B6C32}" type="slidenum">
              <a:rPr lang="en-US" smtClean="0"/>
              <a:pPr/>
              <a:t>7</a:t>
            </a:fld>
            <a:endParaRPr lang="en-US"/>
          </a:p>
        </p:txBody>
      </p:sp>
      <p:sp>
        <p:nvSpPr>
          <p:cNvPr id="4" name="Title 3">
            <a:extLst>
              <a:ext uri="{FF2B5EF4-FFF2-40B4-BE49-F238E27FC236}">
                <a16:creationId xmlns:a16="http://schemas.microsoft.com/office/drawing/2014/main" id="{9E6DB52B-AD16-42DB-9403-846860C49059}"/>
              </a:ext>
            </a:extLst>
          </p:cNvPr>
          <p:cNvSpPr>
            <a:spLocks noGrp="1"/>
          </p:cNvSpPr>
          <p:nvPr>
            <p:ph type="title"/>
          </p:nvPr>
        </p:nvSpPr>
        <p:spPr>
          <a:xfrm>
            <a:off x="384173" y="383659"/>
            <a:ext cx="8480426" cy="666798"/>
          </a:xfrm>
        </p:spPr>
        <p:txBody>
          <a:bodyPr>
            <a:normAutofit fontScale="90000"/>
          </a:bodyPr>
          <a:lstStyle/>
          <a:p>
            <a:r>
              <a:rPr lang="en-US" dirty="0"/>
              <a:t>Training Publications</a:t>
            </a:r>
          </a:p>
        </p:txBody>
      </p:sp>
    </p:spTree>
    <p:extLst>
      <p:ext uri="{BB962C8B-B14F-4D97-AF65-F5344CB8AC3E}">
        <p14:creationId xmlns:p14="http://schemas.microsoft.com/office/powerpoint/2010/main" val="22015974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21F26A-F8BF-49F7-ADC6-AE72F7E5A75D}"/>
              </a:ext>
            </a:extLst>
          </p:cNvPr>
          <p:cNvPicPr>
            <a:picLocks noChangeAspect="1"/>
          </p:cNvPicPr>
          <p:nvPr/>
        </p:nvPicPr>
        <p:blipFill>
          <a:blip r:embed="rId2"/>
          <a:stretch>
            <a:fillRect/>
          </a:stretch>
        </p:blipFill>
        <p:spPr>
          <a:xfrm>
            <a:off x="436087" y="1613226"/>
            <a:ext cx="7607827" cy="4289833"/>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70</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sp>
        <p:nvSpPr>
          <p:cNvPr id="11" name="TextBox 10">
            <a:extLst>
              <a:ext uri="{FF2B5EF4-FFF2-40B4-BE49-F238E27FC236}">
                <a16:creationId xmlns:a16="http://schemas.microsoft.com/office/drawing/2014/main" id="{42E3089C-F052-4245-A0FF-BAC2A47CC584}"/>
              </a:ext>
            </a:extLst>
          </p:cNvPr>
          <p:cNvSpPr txBox="1"/>
          <p:nvPr/>
        </p:nvSpPr>
        <p:spPr>
          <a:xfrm>
            <a:off x="430924" y="1213116"/>
            <a:ext cx="7914290" cy="400110"/>
          </a:xfrm>
          <a:prstGeom prst="rect">
            <a:avLst/>
          </a:prstGeom>
          <a:noFill/>
        </p:spPr>
        <p:txBody>
          <a:bodyPr wrap="square" rtlCol="0">
            <a:spAutoFit/>
          </a:bodyPr>
          <a:lstStyle/>
          <a:p>
            <a:r>
              <a:rPr lang="en-US" sz="2000" dirty="0">
                <a:solidFill>
                  <a:srgbClr val="539ED0"/>
                </a:solidFill>
              </a:rPr>
              <a:t>Retest</a:t>
            </a:r>
            <a:endParaRPr lang="en-US" sz="2000" dirty="0">
              <a:solidFill>
                <a:srgbClr val="0070C0"/>
              </a:solidFill>
            </a:endParaRPr>
          </a:p>
        </p:txBody>
      </p:sp>
    </p:spTree>
    <p:extLst>
      <p:ext uri="{BB962C8B-B14F-4D97-AF65-F5344CB8AC3E}">
        <p14:creationId xmlns:p14="http://schemas.microsoft.com/office/powerpoint/2010/main" val="2910622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Using Available Resources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6624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A81C5B-27FA-4938-9BAE-64B369402368}"/>
              </a:ext>
            </a:extLst>
          </p:cNvPr>
          <p:cNvSpPr>
            <a:spLocks noGrp="1"/>
          </p:cNvSpPr>
          <p:nvPr>
            <p:ph idx="1"/>
          </p:nvPr>
        </p:nvSpPr>
        <p:spPr>
          <a:xfrm>
            <a:off x="314325" y="1235675"/>
            <a:ext cx="8515350" cy="5120675"/>
          </a:xfrm>
        </p:spPr>
        <p:txBody>
          <a:bodyPr>
            <a:normAutofit/>
          </a:bodyPr>
          <a:lstStyle/>
          <a:p>
            <a:r>
              <a:rPr lang="en-US" dirty="0">
                <a:solidFill>
                  <a:schemeClr val="accent3"/>
                </a:solidFill>
              </a:rPr>
              <a:t>Pub 4012 – VITA/TCE Volunteer Resource Guide</a:t>
            </a:r>
          </a:p>
          <a:p>
            <a:pPr lvl="1"/>
            <a:r>
              <a:rPr lang="en-US" dirty="0">
                <a:solidFill>
                  <a:srgbClr val="00B050"/>
                </a:solidFill>
              </a:rPr>
              <a:t> </a:t>
            </a:r>
            <a:r>
              <a:rPr lang="en-US" dirty="0">
                <a:solidFill>
                  <a:srgbClr val="00B050"/>
                </a:solidFill>
                <a:hlinkClick r:id="rId2">
                  <a:extLst>
                    <a:ext uri="{A12FA001-AC4F-418D-AE19-62706E023703}">
                      <ahyp:hlinkClr xmlns:ahyp="http://schemas.microsoft.com/office/drawing/2018/hyperlinkcolor" val="tx"/>
                    </a:ext>
                  </a:extLst>
                </a:hlinkClick>
              </a:rPr>
              <a:t>https://www.irs.gov/pub/irs-pdf/p4012.pdf</a:t>
            </a:r>
            <a:r>
              <a:rPr lang="en-US" dirty="0">
                <a:solidFill>
                  <a:srgbClr val="00B050"/>
                </a:solidFill>
              </a:rPr>
              <a:t> </a:t>
            </a:r>
          </a:p>
          <a:p>
            <a:r>
              <a:rPr lang="en-US" dirty="0"/>
              <a:t>Pub 4491 – VITA/TCE Training Guide</a:t>
            </a:r>
          </a:p>
          <a:p>
            <a:pPr lvl="1"/>
            <a:r>
              <a:rPr lang="en-US" dirty="0">
                <a:solidFill>
                  <a:srgbClr val="00B050"/>
                </a:solidFill>
                <a:hlinkClick r:id="rId3">
                  <a:extLst>
                    <a:ext uri="{A12FA001-AC4F-418D-AE19-62706E023703}">
                      <ahyp:hlinkClr xmlns:ahyp="http://schemas.microsoft.com/office/drawing/2018/hyperlinkcolor" val="tx"/>
                    </a:ext>
                  </a:extLst>
                </a:hlinkClick>
              </a:rPr>
              <a:t>https://www.irs.gov/pub/irs-pdf/p4491.pdf</a:t>
            </a:r>
            <a:r>
              <a:rPr lang="en-US" dirty="0">
                <a:solidFill>
                  <a:srgbClr val="00B050"/>
                </a:solidFill>
              </a:rPr>
              <a:t> </a:t>
            </a:r>
          </a:p>
          <a:p>
            <a:r>
              <a:rPr lang="en-US" dirty="0"/>
              <a:t>Pub 17 – Your Federal Income Tax – Tax Guide</a:t>
            </a:r>
          </a:p>
          <a:p>
            <a:pPr lvl="1"/>
            <a:r>
              <a:rPr lang="en-US" dirty="0"/>
              <a:t>Additional coverage of tax law and how to prepare taxes</a:t>
            </a:r>
          </a:p>
          <a:p>
            <a:pPr lvl="1"/>
            <a:r>
              <a:rPr lang="en-US" dirty="0">
                <a:solidFill>
                  <a:srgbClr val="00B050"/>
                </a:solidFill>
                <a:hlinkClick r:id="rId4">
                  <a:extLst>
                    <a:ext uri="{A12FA001-AC4F-418D-AE19-62706E023703}">
                      <ahyp:hlinkClr xmlns:ahyp="http://schemas.microsoft.com/office/drawing/2018/hyperlinkcolor" val="tx"/>
                    </a:ext>
                  </a:extLst>
                </a:hlinkClick>
              </a:rPr>
              <a:t>https://www.irs.gov/pub/irs-pdf/p17.pdf</a:t>
            </a:r>
            <a:endParaRPr lang="en-US" dirty="0">
              <a:solidFill>
                <a:srgbClr val="00B050"/>
              </a:solidFill>
            </a:endParaRPr>
          </a:p>
        </p:txBody>
      </p:sp>
      <p:sp>
        <p:nvSpPr>
          <p:cNvPr id="3" name="Slide Number Placeholder 2">
            <a:extLst>
              <a:ext uri="{FF2B5EF4-FFF2-40B4-BE49-F238E27FC236}">
                <a16:creationId xmlns:a16="http://schemas.microsoft.com/office/drawing/2014/main" id="{78F12360-5CB6-4196-9BF4-F1416AF99D12}"/>
              </a:ext>
            </a:extLst>
          </p:cNvPr>
          <p:cNvSpPr>
            <a:spLocks noGrp="1"/>
          </p:cNvSpPr>
          <p:nvPr>
            <p:ph type="sldNum" sz="quarter" idx="4"/>
          </p:nvPr>
        </p:nvSpPr>
        <p:spPr/>
        <p:txBody>
          <a:bodyPr/>
          <a:lstStyle/>
          <a:p>
            <a:fld id="{BBB69291-A384-1346-A27A-D0A1C91B6C32}" type="slidenum">
              <a:rPr lang="en-US" smtClean="0"/>
              <a:pPr/>
              <a:t>72</a:t>
            </a:fld>
            <a:endParaRPr lang="en-US"/>
          </a:p>
        </p:txBody>
      </p:sp>
      <p:sp>
        <p:nvSpPr>
          <p:cNvPr id="4" name="Title 3">
            <a:extLst>
              <a:ext uri="{FF2B5EF4-FFF2-40B4-BE49-F238E27FC236}">
                <a16:creationId xmlns:a16="http://schemas.microsoft.com/office/drawing/2014/main" id="{9E6DB52B-AD16-42DB-9403-846860C49059}"/>
              </a:ext>
            </a:extLst>
          </p:cNvPr>
          <p:cNvSpPr>
            <a:spLocks noGrp="1"/>
          </p:cNvSpPr>
          <p:nvPr>
            <p:ph type="title"/>
          </p:nvPr>
        </p:nvSpPr>
        <p:spPr>
          <a:xfrm>
            <a:off x="384173" y="383659"/>
            <a:ext cx="8480426" cy="666798"/>
          </a:xfrm>
        </p:spPr>
        <p:txBody>
          <a:bodyPr>
            <a:normAutofit fontScale="90000"/>
          </a:bodyPr>
          <a:lstStyle/>
          <a:p>
            <a:r>
              <a:rPr lang="en-US" dirty="0"/>
              <a:t>Key Resources for doing Taxes</a:t>
            </a:r>
          </a:p>
        </p:txBody>
      </p:sp>
    </p:spTree>
    <p:extLst>
      <p:ext uri="{BB962C8B-B14F-4D97-AF65-F5344CB8AC3E}">
        <p14:creationId xmlns:p14="http://schemas.microsoft.com/office/powerpoint/2010/main" val="41039959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73</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dirty="0"/>
              <a:t>About those Resources</a:t>
            </a:r>
          </a:p>
        </p:txBody>
      </p:sp>
      <p:sp>
        <p:nvSpPr>
          <p:cNvPr id="8" name="Content Placeholder 6"/>
          <p:cNvSpPr>
            <a:spLocks noGrp="1"/>
          </p:cNvSpPr>
          <p:nvPr>
            <p:ph idx="1"/>
          </p:nvPr>
        </p:nvSpPr>
        <p:spPr>
          <a:xfrm>
            <a:off x="314325" y="1180133"/>
            <a:ext cx="8480426" cy="4975738"/>
          </a:xfrm>
        </p:spPr>
        <p:txBody>
          <a:bodyPr>
            <a:normAutofit fontScale="92500"/>
          </a:bodyPr>
          <a:lstStyle/>
          <a:p>
            <a:r>
              <a:rPr lang="en-US" dirty="0"/>
              <a:t>Pub 4012 will be your primary resource</a:t>
            </a:r>
          </a:p>
          <a:p>
            <a:pPr lvl="1"/>
            <a:r>
              <a:rPr lang="en-US" dirty="0"/>
              <a:t>It is grouped by sections, and the index does a reasonable job of providing a more detailed search</a:t>
            </a:r>
          </a:p>
          <a:p>
            <a:pPr lvl="1"/>
            <a:r>
              <a:rPr lang="en-US" dirty="0"/>
              <a:t>It illustrates the most common entries for </a:t>
            </a:r>
            <a:r>
              <a:rPr lang="en-US" dirty="0" err="1"/>
              <a:t>Taxslayer</a:t>
            </a:r>
            <a:endParaRPr lang="en-US" dirty="0"/>
          </a:p>
          <a:p>
            <a:pPr lvl="1"/>
            <a:r>
              <a:rPr lang="en-US" dirty="0"/>
              <a:t>It has the definitive list of what is in or out of scope</a:t>
            </a:r>
          </a:p>
          <a:p>
            <a:r>
              <a:rPr lang="en-US" dirty="0"/>
              <a:t>Pub 4491 is big, and is only on-line</a:t>
            </a:r>
          </a:p>
          <a:p>
            <a:pPr lvl="1"/>
            <a:r>
              <a:rPr lang="en-US" dirty="0"/>
              <a:t>Provides examples and more in-depth discussion of topics.</a:t>
            </a:r>
          </a:p>
          <a:p>
            <a:pPr lvl="1"/>
            <a:r>
              <a:rPr lang="en-US" dirty="0"/>
              <a:t>Lists the relevant changes for forms and tax laws for TY 2022</a:t>
            </a:r>
          </a:p>
          <a:p>
            <a:r>
              <a:rPr lang="en-US" dirty="0"/>
              <a:t>Pub 17 is NOT tied to VITA or </a:t>
            </a:r>
            <a:r>
              <a:rPr lang="en-US" dirty="0" err="1"/>
              <a:t>Taxslayer</a:t>
            </a:r>
            <a:endParaRPr lang="en-US" dirty="0"/>
          </a:p>
          <a:p>
            <a:pPr lvl="1"/>
            <a:r>
              <a:rPr lang="en-US" dirty="0"/>
              <a:t>It’s the IRS general taxpayer guide for most topics related to Form 1040 and the associated schedules</a:t>
            </a:r>
          </a:p>
          <a:p>
            <a:pPr lvl="1"/>
            <a:r>
              <a:rPr lang="en-US" dirty="0"/>
              <a:t>The language is more bureaucratic, but can provide specifics if you are still unsure after looking at Pub 4012 and 4491</a:t>
            </a:r>
          </a:p>
        </p:txBody>
      </p:sp>
    </p:spTree>
    <p:extLst>
      <p:ext uri="{BB962C8B-B14F-4D97-AF65-F5344CB8AC3E}">
        <p14:creationId xmlns:p14="http://schemas.microsoft.com/office/powerpoint/2010/main" val="33996167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Client Process for TY 2022</a:t>
            </a:r>
          </a:p>
        </p:txBody>
      </p:sp>
    </p:spTree>
    <p:extLst>
      <p:ext uri="{BB962C8B-B14F-4D97-AF65-F5344CB8AC3E}">
        <p14:creationId xmlns:p14="http://schemas.microsoft.com/office/powerpoint/2010/main" val="42829952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75</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dirty="0"/>
              <a:t>Client Process For TY 2022 </a:t>
            </a:r>
          </a:p>
        </p:txBody>
      </p:sp>
      <p:sp>
        <p:nvSpPr>
          <p:cNvPr id="8" name="Content Placeholder 6"/>
          <p:cNvSpPr>
            <a:spLocks noGrp="1"/>
          </p:cNvSpPr>
          <p:nvPr>
            <p:ph idx="1"/>
          </p:nvPr>
        </p:nvSpPr>
        <p:spPr>
          <a:xfrm>
            <a:off x="314325" y="1180133"/>
            <a:ext cx="8480426" cy="4975738"/>
          </a:xfrm>
        </p:spPr>
        <p:txBody>
          <a:bodyPr>
            <a:normAutofit fontScale="92500"/>
          </a:bodyPr>
          <a:lstStyle/>
          <a:p>
            <a:r>
              <a:rPr lang="en-US" dirty="0"/>
              <a:t>We will be doing both intake/</a:t>
            </a:r>
            <a:r>
              <a:rPr lang="en-US" dirty="0" err="1"/>
              <a:t>dropoff</a:t>
            </a:r>
            <a:r>
              <a:rPr lang="en-US" dirty="0"/>
              <a:t> (NIP) and in-person preparation</a:t>
            </a:r>
          </a:p>
          <a:p>
            <a:pPr lvl="1"/>
            <a:r>
              <a:rPr lang="en-US" dirty="0"/>
              <a:t>Appointments will be set up in ALL cases.  No open walk-ins.</a:t>
            </a:r>
          </a:p>
          <a:p>
            <a:r>
              <a:rPr lang="en-US" dirty="0"/>
              <a:t>Site locations and days are still being finalized</a:t>
            </a:r>
          </a:p>
          <a:p>
            <a:pPr lvl="1"/>
            <a:r>
              <a:rPr lang="en-US" dirty="0"/>
              <a:t>UW is working on sites in multiple quadrants of Cedar Rapids and Marion</a:t>
            </a:r>
          </a:p>
          <a:p>
            <a:r>
              <a:rPr lang="en-US" dirty="0"/>
              <a:t>We hope to have a greeter at most sites to help with logistics as clients arrive</a:t>
            </a:r>
          </a:p>
          <a:p>
            <a:r>
              <a:rPr lang="en-US" dirty="0"/>
              <a:t>We want to avoid processing returns at home</a:t>
            </a:r>
          </a:p>
          <a:p>
            <a:r>
              <a:rPr lang="en-US" dirty="0"/>
              <a:t>Client sign-up process will be discussed later</a:t>
            </a:r>
          </a:p>
          <a:p>
            <a:r>
              <a:rPr lang="en-US" dirty="0"/>
              <a:t>You will be provided the UW VITA URL where links, slide decks and recordings will be published</a:t>
            </a:r>
          </a:p>
        </p:txBody>
      </p:sp>
    </p:spTree>
    <p:extLst>
      <p:ext uri="{BB962C8B-B14F-4D97-AF65-F5344CB8AC3E}">
        <p14:creationId xmlns:p14="http://schemas.microsoft.com/office/powerpoint/2010/main" val="4847636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Next Steps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49001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a:t>Practice Lab is a great place to try out the system regardless of how much training you attend</a:t>
            </a:r>
          </a:p>
          <a:p>
            <a:r>
              <a:rPr lang="en-US" dirty="0"/>
              <a:t>Practice is important!!</a:t>
            </a:r>
          </a:p>
          <a:p>
            <a:r>
              <a:rPr lang="en-US" dirty="0"/>
              <a:t>Highly recommend using the system on your own before trying to complete with a real person starting in February</a:t>
            </a:r>
          </a:p>
          <a:p>
            <a:r>
              <a:rPr lang="en-US" dirty="0"/>
              <a:t>Details to come on site status and shift sign-ups</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77</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Practice Lab</a:t>
            </a:r>
          </a:p>
        </p:txBody>
      </p:sp>
    </p:spTree>
    <p:extLst>
      <p:ext uri="{BB962C8B-B14F-4D97-AF65-F5344CB8AC3E}">
        <p14:creationId xmlns:p14="http://schemas.microsoft.com/office/powerpoint/2010/main" val="5405644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err="1"/>
              <a:t>Taxslayer</a:t>
            </a:r>
            <a:r>
              <a:rPr lang="en-US" dirty="0"/>
              <a:t> “Springboard” – access to Practice Lab and eventually live </a:t>
            </a:r>
            <a:r>
              <a:rPr lang="en-US" dirty="0" err="1"/>
              <a:t>Taxslayer</a:t>
            </a:r>
            <a:endParaRPr lang="en-US" dirty="0"/>
          </a:p>
          <a:p>
            <a:pPr lvl="1"/>
            <a:r>
              <a:rPr lang="en-US" dirty="0"/>
              <a:t>Not needed for this week, but will be needed by next Monday 12/12</a:t>
            </a:r>
          </a:p>
          <a:p>
            <a:pPr lvl="1"/>
            <a:r>
              <a:rPr lang="en-US" dirty="0"/>
              <a:t>Search on: </a:t>
            </a:r>
            <a:r>
              <a:rPr lang="en-US" dirty="0" err="1"/>
              <a:t>Taxslayer</a:t>
            </a:r>
            <a:r>
              <a:rPr lang="en-US" dirty="0"/>
              <a:t> Springboard</a:t>
            </a:r>
            <a:endParaRPr lang="en-US" dirty="0">
              <a:hlinkClick r:id="rId2"/>
            </a:endParaRPr>
          </a:p>
          <a:p>
            <a:r>
              <a:rPr lang="en-US" dirty="0">
                <a:hlinkClick r:id="rId2"/>
              </a:rPr>
              <a:t>https://vita.taxslayerpro.com/</a:t>
            </a:r>
            <a:endParaRPr lang="en-US" dirty="0"/>
          </a:p>
          <a:p>
            <a:r>
              <a:rPr lang="en-US" dirty="0"/>
              <a:t>IRS Link-and-Learn for certification</a:t>
            </a:r>
          </a:p>
          <a:p>
            <a:pPr lvl="1"/>
            <a:r>
              <a:rPr lang="en-US" dirty="0"/>
              <a:t>Search on: Link and Learn Home</a:t>
            </a:r>
          </a:p>
          <a:p>
            <a:r>
              <a:rPr lang="en-US" dirty="0">
                <a:hlinkClick r:id="rId3"/>
              </a:rPr>
              <a:t>https://www.linklearncertification.com/d/</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78</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Login links</a:t>
            </a:r>
          </a:p>
        </p:txBody>
      </p:sp>
    </p:spTree>
    <p:extLst>
      <p:ext uri="{BB962C8B-B14F-4D97-AF65-F5344CB8AC3E}">
        <p14:creationId xmlns:p14="http://schemas.microsoft.com/office/powerpoint/2010/main" val="23230134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79</a:t>
            </a:fld>
            <a:endParaRPr lang="en-US" dirty="0"/>
          </a:p>
        </p:txBody>
      </p:sp>
      <p:sp>
        <p:nvSpPr>
          <p:cNvPr id="3" name="Title 2"/>
          <p:cNvSpPr>
            <a:spLocks noGrp="1"/>
          </p:cNvSpPr>
          <p:nvPr>
            <p:ph type="title"/>
          </p:nvPr>
        </p:nvSpPr>
        <p:spPr/>
        <p:txBody>
          <a:bodyPr>
            <a:normAutofit fontScale="90000"/>
          </a:bodyPr>
          <a:lstStyle/>
          <a:p>
            <a:r>
              <a:rPr lang="en-US" dirty="0"/>
              <a:t>Taking the Test When We’re Done</a:t>
            </a:r>
          </a:p>
        </p:txBody>
      </p:sp>
      <p:sp>
        <p:nvSpPr>
          <p:cNvPr id="8" name="Content Placeholder 6"/>
          <p:cNvSpPr>
            <a:spLocks noGrp="1"/>
          </p:cNvSpPr>
          <p:nvPr>
            <p:ph idx="1"/>
          </p:nvPr>
        </p:nvSpPr>
        <p:spPr>
          <a:xfrm>
            <a:off x="331787" y="1218431"/>
            <a:ext cx="8480426" cy="4818687"/>
          </a:xfrm>
        </p:spPr>
        <p:txBody>
          <a:bodyPr>
            <a:normAutofit fontScale="92500" lnSpcReduction="10000"/>
          </a:bodyPr>
          <a:lstStyle/>
          <a:p>
            <a:r>
              <a:rPr lang="en-US" dirty="0"/>
              <a:t>If you run into problems accessing the Practice Lab or Certification Site, let us know</a:t>
            </a:r>
          </a:p>
          <a:p>
            <a:r>
              <a:rPr lang="en-US" dirty="0"/>
              <a:t>Make sure to complete:</a:t>
            </a:r>
          </a:p>
          <a:p>
            <a:pPr lvl="1"/>
            <a:r>
              <a:rPr lang="en-US" dirty="0"/>
              <a:t>Volunteer Standards of Conduct</a:t>
            </a:r>
          </a:p>
          <a:p>
            <a:pPr lvl="1"/>
            <a:r>
              <a:rPr lang="en-US" dirty="0"/>
              <a:t>Intake/Interview and Quality Review</a:t>
            </a:r>
          </a:p>
          <a:p>
            <a:pPr lvl="1"/>
            <a:r>
              <a:rPr lang="en-US" dirty="0"/>
              <a:t>Advanced Certification (after we complete the training)</a:t>
            </a:r>
          </a:p>
          <a:p>
            <a:r>
              <a:rPr lang="en-US" dirty="0"/>
              <a:t>Once all three tests are completed and passed, print off and sign Form 13615</a:t>
            </a:r>
          </a:p>
          <a:p>
            <a:pPr lvl="1"/>
            <a:r>
              <a:rPr lang="en-US" dirty="0"/>
              <a:t>This form MUST come from the Certification program</a:t>
            </a:r>
          </a:p>
          <a:p>
            <a:r>
              <a:rPr lang="en-US" dirty="0"/>
              <a:t>Return Form 13615 to Meredith either in person or via email </a:t>
            </a:r>
            <a:r>
              <a:rPr lang="en-US" dirty="0">
                <a:hlinkClick r:id="rId2"/>
              </a:rPr>
              <a:t>meredith.hershner@uweci.org</a:t>
            </a:r>
            <a:endParaRPr lang="en-US" dirty="0"/>
          </a:p>
          <a:p>
            <a:r>
              <a:rPr lang="en-US" dirty="0"/>
              <a:t>Certification target date is January 6</a:t>
            </a:r>
            <a:r>
              <a:rPr lang="en-US" baseline="30000" dirty="0"/>
              <a:t>th</a:t>
            </a:r>
            <a:r>
              <a:rPr lang="en-US" dirty="0"/>
              <a:t>, 2023</a:t>
            </a:r>
          </a:p>
        </p:txBody>
      </p:sp>
    </p:spTree>
    <p:extLst>
      <p:ext uri="{BB962C8B-B14F-4D97-AF65-F5344CB8AC3E}">
        <p14:creationId xmlns:p14="http://schemas.microsoft.com/office/powerpoint/2010/main" val="375405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8</a:t>
            </a:fld>
            <a:endParaRPr lang="en-US"/>
          </a:p>
        </p:txBody>
      </p:sp>
      <p:sp>
        <p:nvSpPr>
          <p:cNvPr id="3" name="Title 2"/>
          <p:cNvSpPr>
            <a:spLocks noGrp="1"/>
          </p:cNvSpPr>
          <p:nvPr>
            <p:ph type="title"/>
          </p:nvPr>
        </p:nvSpPr>
        <p:spPr>
          <a:xfrm>
            <a:off x="331787" y="188789"/>
            <a:ext cx="8480426" cy="1286678"/>
          </a:xfrm>
        </p:spPr>
        <p:txBody>
          <a:bodyPr>
            <a:normAutofit/>
          </a:bodyPr>
          <a:lstStyle/>
          <a:p>
            <a:r>
              <a:rPr lang="en-US" sz="3600" dirty="0"/>
              <a:t>Standards of Conduct and Intake Certification Training</a:t>
            </a:r>
          </a:p>
        </p:txBody>
      </p:sp>
      <p:sp>
        <p:nvSpPr>
          <p:cNvPr id="5" name="Content Placeholder 6"/>
          <p:cNvSpPr>
            <a:spLocks noGrp="1"/>
          </p:cNvSpPr>
          <p:nvPr>
            <p:ph idx="1"/>
          </p:nvPr>
        </p:nvSpPr>
        <p:spPr>
          <a:xfrm>
            <a:off x="349249" y="1289957"/>
            <a:ext cx="8480426" cy="4754691"/>
          </a:xfrm>
        </p:spPr>
        <p:txBody>
          <a:bodyPr/>
          <a:lstStyle/>
          <a:p>
            <a:r>
              <a:rPr lang="en-US" dirty="0"/>
              <a:t>Review of examples</a:t>
            </a:r>
          </a:p>
          <a:p>
            <a:r>
              <a:rPr lang="en-US" dirty="0"/>
              <a:t>Review key places to find relevant information</a:t>
            </a:r>
          </a:p>
          <a:p>
            <a:r>
              <a:rPr lang="en-US" dirty="0"/>
              <a:t>Walk through certification questions</a:t>
            </a:r>
          </a:p>
          <a:p>
            <a:r>
              <a:rPr lang="en-US" dirty="0"/>
              <a:t>This is not a difficult test, and you will not be provided the answers to these questions</a:t>
            </a:r>
          </a:p>
          <a:p>
            <a:pPr lvl="1"/>
            <a:r>
              <a:rPr lang="en-US" dirty="0"/>
              <a:t>If you take the test the first time and do NOT reach the 80% threshold, note which questions you missed but do NOT take the test the 2</a:t>
            </a:r>
            <a:r>
              <a:rPr lang="en-US" baseline="30000" dirty="0"/>
              <a:t>nd</a:t>
            </a:r>
            <a:r>
              <a:rPr lang="en-US" dirty="0"/>
              <a:t> time until you contact me or Meredith.</a:t>
            </a:r>
          </a:p>
          <a:p>
            <a:pPr lvl="1"/>
            <a:r>
              <a:rPr lang="en-US" dirty="0"/>
              <a:t>We will review what you missed and help you get to the correct answer for the 2</a:t>
            </a:r>
            <a:r>
              <a:rPr lang="en-US" baseline="30000" dirty="0"/>
              <a:t>nd</a:t>
            </a:r>
            <a:r>
              <a:rPr lang="en-US" dirty="0"/>
              <a:t> attempt.</a:t>
            </a:r>
          </a:p>
        </p:txBody>
      </p:sp>
    </p:spTree>
    <p:extLst>
      <p:ext uri="{BB962C8B-B14F-4D97-AF65-F5344CB8AC3E}">
        <p14:creationId xmlns:p14="http://schemas.microsoft.com/office/powerpoint/2010/main" val="16877899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a:t>If you did not get the link to order long-sleeve VITA T-shirts, let us know</a:t>
            </a:r>
          </a:p>
          <a:p>
            <a:r>
              <a:rPr lang="en-US" dirty="0"/>
              <a:t>These are provided by the program</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80</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VITA Shirts</a:t>
            </a:r>
          </a:p>
        </p:txBody>
      </p:sp>
    </p:spTree>
    <p:extLst>
      <p:ext uri="{BB962C8B-B14F-4D97-AF65-F5344CB8AC3E}">
        <p14:creationId xmlns:p14="http://schemas.microsoft.com/office/powerpoint/2010/main" val="26853823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Questions?  </a:t>
            </a:r>
          </a:p>
        </p:txBody>
      </p:sp>
      <p:sp>
        <p:nvSpPr>
          <p:cNvPr id="3" name="Text Placeholder 2"/>
          <p:cNvSpPr>
            <a:spLocks noGrp="1"/>
          </p:cNvSpPr>
          <p:nvPr>
            <p:ph type="body" idx="1"/>
          </p:nvPr>
        </p:nvSpPr>
        <p:spPr/>
        <p:txBody>
          <a:bodyPr/>
          <a:lstStyle/>
          <a:p>
            <a:r>
              <a:rPr lang="en-US" dirty="0"/>
              <a:t>Thank you! See you Wednesday evening</a:t>
            </a:r>
          </a:p>
        </p:txBody>
      </p:sp>
    </p:spTree>
    <p:extLst>
      <p:ext uri="{BB962C8B-B14F-4D97-AF65-F5344CB8AC3E}">
        <p14:creationId xmlns:p14="http://schemas.microsoft.com/office/powerpoint/2010/main" val="255218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9</a:t>
            </a:fld>
            <a:endParaRPr lang="en-US"/>
          </a:p>
        </p:txBody>
      </p:sp>
      <p:sp>
        <p:nvSpPr>
          <p:cNvPr id="3" name="Title 2"/>
          <p:cNvSpPr>
            <a:spLocks noGrp="1"/>
          </p:cNvSpPr>
          <p:nvPr>
            <p:ph type="title"/>
          </p:nvPr>
        </p:nvSpPr>
        <p:spPr>
          <a:xfrm>
            <a:off x="331787" y="188789"/>
            <a:ext cx="8480426" cy="970540"/>
          </a:xfrm>
        </p:spPr>
        <p:txBody>
          <a:bodyPr>
            <a:normAutofit/>
          </a:bodyPr>
          <a:lstStyle/>
          <a:p>
            <a:r>
              <a:rPr lang="en-US" sz="4800" dirty="0"/>
              <a:t>Tax Certification Training</a:t>
            </a:r>
          </a:p>
        </p:txBody>
      </p:sp>
      <p:sp>
        <p:nvSpPr>
          <p:cNvPr id="5" name="Content Placeholder 6"/>
          <p:cNvSpPr>
            <a:spLocks noGrp="1"/>
          </p:cNvSpPr>
          <p:nvPr>
            <p:ph idx="1"/>
          </p:nvPr>
        </p:nvSpPr>
        <p:spPr>
          <a:xfrm>
            <a:off x="349249" y="1289957"/>
            <a:ext cx="8480426" cy="4754691"/>
          </a:xfrm>
        </p:spPr>
        <p:txBody>
          <a:bodyPr>
            <a:normAutofit/>
          </a:bodyPr>
          <a:lstStyle/>
          <a:p>
            <a:r>
              <a:rPr lang="en-US" dirty="0"/>
              <a:t>We recommend you go through the scenarios beforehand and choose your answers, but do NOT take the certification test until after the training sessions are done</a:t>
            </a:r>
          </a:p>
          <a:p>
            <a:r>
              <a:rPr lang="en-US" dirty="0"/>
              <a:t>We will review certification scenarios </a:t>
            </a:r>
          </a:p>
          <a:p>
            <a:r>
              <a:rPr lang="en-US" dirty="0"/>
              <a:t>Identify key places to find relevant information</a:t>
            </a:r>
          </a:p>
          <a:p>
            <a:r>
              <a:rPr lang="en-US" dirty="0"/>
              <a:t>Poll participating volunteers for their choice on answers</a:t>
            </a:r>
          </a:p>
          <a:p>
            <a:r>
              <a:rPr lang="en-US" dirty="0"/>
              <a:t>If needed, clarification/discussion about which answers are correct and why</a:t>
            </a:r>
          </a:p>
        </p:txBody>
      </p:sp>
    </p:spTree>
    <p:extLst>
      <p:ext uri="{BB962C8B-B14F-4D97-AF65-F5344CB8AC3E}">
        <p14:creationId xmlns:p14="http://schemas.microsoft.com/office/powerpoint/2010/main" val="616275401"/>
      </p:ext>
    </p:extLst>
  </p:cSld>
  <p:clrMapOvr>
    <a:masterClrMapping/>
  </p:clrMapOvr>
</p:sld>
</file>

<file path=ppt/theme/theme1.xml><?xml version="1.0" encoding="utf-8"?>
<a:theme xmlns:a="http://schemas.openxmlformats.org/drawingml/2006/main" name="Office Theme">
  <a:themeElements>
    <a:clrScheme name="United Way 2017">
      <a:dk1>
        <a:sysClr val="windowText" lastClr="000000"/>
      </a:dk1>
      <a:lt1>
        <a:sysClr val="window" lastClr="FFFFFF"/>
      </a:lt1>
      <a:dk2>
        <a:srgbClr val="005191"/>
      </a:dk2>
      <a:lt2>
        <a:srgbClr val="75B1D9"/>
      </a:lt2>
      <a:accent1>
        <a:srgbClr val="005191"/>
      </a:accent1>
      <a:accent2>
        <a:srgbClr val="539ED0"/>
      </a:accent2>
      <a:accent3>
        <a:srgbClr val="F57814"/>
      </a:accent3>
      <a:accent4>
        <a:srgbClr val="FFB351"/>
      </a:accent4>
      <a:accent5>
        <a:srgbClr val="7C81B8"/>
      </a:accent5>
      <a:accent6>
        <a:srgbClr val="FF443B"/>
      </a:accent6>
      <a:hlink>
        <a:srgbClr val="F57814"/>
      </a:hlink>
      <a:folHlink>
        <a:srgbClr val="FF44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ECI-Generic-PowerPoint-Template" id="{47F96A85-D5D0-40F2-8EB6-874D71EE53C1}" vid="{25F155B4-F74E-4E08-BC0E-36ECDAC6D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UWECI-Generic-PowerPoint-Template</Template>
  <TotalTime>0</TotalTime>
  <Words>3908</Words>
  <Application>Microsoft Office PowerPoint</Application>
  <PresentationFormat>On-screen Show (4:3)</PresentationFormat>
  <Paragraphs>432</Paragraphs>
  <Slides>81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81</vt:i4>
      </vt:variant>
    </vt:vector>
  </HeadingPairs>
  <TitlesOfParts>
    <vt:vector size="84" baseType="lpstr">
      <vt:lpstr>Arial</vt:lpstr>
      <vt:lpstr>Calibri</vt:lpstr>
      <vt:lpstr>Office Theme</vt:lpstr>
      <vt:lpstr>PowerPoint Presentation</vt:lpstr>
      <vt:lpstr>Introductions</vt:lpstr>
      <vt:lpstr>Welcome to VITA</vt:lpstr>
      <vt:lpstr>Agenda</vt:lpstr>
      <vt:lpstr>Tax Training Summary</vt:lpstr>
      <vt:lpstr>Training Timetable for New Volunteers</vt:lpstr>
      <vt:lpstr>Training Publications</vt:lpstr>
      <vt:lpstr>Standards of Conduct and Intake Certification Training</vt:lpstr>
      <vt:lpstr>Tax Certification Training</vt:lpstr>
      <vt:lpstr>Requirements</vt:lpstr>
      <vt:lpstr>Volunteer Testing For TY 2022</vt:lpstr>
      <vt:lpstr>Certification Tests</vt:lpstr>
      <vt:lpstr>Volunteer Standards of Conduct</vt:lpstr>
      <vt:lpstr>Volunteer Standards of Conduct</vt:lpstr>
      <vt:lpstr>Volunteer Standards of Conduct (VSC)</vt:lpstr>
      <vt:lpstr>Failure to Follow the VSC may mean (in increasing severity):</vt:lpstr>
      <vt:lpstr>VSC Quality Site Requirements</vt:lpstr>
      <vt:lpstr>VSC Quality Site Requirements</vt:lpstr>
      <vt:lpstr>Example 1</vt:lpstr>
      <vt:lpstr>Examples 2a and 2b</vt:lpstr>
      <vt:lpstr>Example 3</vt:lpstr>
      <vt:lpstr>Resolving Problems</vt:lpstr>
      <vt:lpstr>Volunteer Standards of Conduct Questions</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Intake/Interview and Quality Review </vt:lpstr>
      <vt:lpstr>Rationale</vt:lpstr>
      <vt:lpstr>Purpose of Intake Training</vt:lpstr>
      <vt:lpstr>Completing Form 13614-C</vt:lpstr>
      <vt:lpstr>Intake Process: Verifying Identity</vt:lpstr>
      <vt:lpstr>Intake Process: Return and Volunteer Certification Levels</vt:lpstr>
      <vt:lpstr>The Interview Process</vt:lpstr>
      <vt:lpstr>The Interview Process</vt:lpstr>
      <vt:lpstr>The Interview Process: Part I Personal Information</vt:lpstr>
      <vt:lpstr>The Interview Process: Part I Personal Information</vt:lpstr>
      <vt:lpstr>The Interview Process: Part II Marital Status and Household Information</vt:lpstr>
      <vt:lpstr>The Interview Process: Part II Marital Status and Household Information</vt:lpstr>
      <vt:lpstr>The Interview Process: Part III - Income</vt:lpstr>
      <vt:lpstr>The Interview Process: Part III - Income</vt:lpstr>
      <vt:lpstr>The Interview Process: Part IV- Expenses</vt:lpstr>
      <vt:lpstr>The Interview Process: Part IV - Expenses</vt:lpstr>
      <vt:lpstr>The Interview Process: Part V-Life Events</vt:lpstr>
      <vt:lpstr>The Interview Process: Part V– Life Events</vt:lpstr>
      <vt:lpstr>The Interview Process: Additional Info</vt:lpstr>
      <vt:lpstr>The Interview Process: Additional Info</vt:lpstr>
      <vt:lpstr>The Interview Process: Due Diligence</vt:lpstr>
      <vt:lpstr>Preparing the Tax Return</vt:lpstr>
      <vt:lpstr>Quality Review Process Introduction</vt:lpstr>
      <vt:lpstr>Quality Review Process Introduction</vt:lpstr>
      <vt:lpstr>Quality Review Process Introduction</vt:lpstr>
      <vt:lpstr>Intake and Quality Review Questions</vt:lpstr>
      <vt:lpstr>Intake/Interview and Quality Review Questions </vt:lpstr>
      <vt:lpstr>Intake/Interview and Quality Review Questions </vt:lpstr>
      <vt:lpstr>Intake/Interview and Quality Review Questions </vt:lpstr>
      <vt:lpstr>Intake/Interview and Quality Review Questions </vt:lpstr>
      <vt:lpstr>Intake/Interview and Quality Review Questions </vt:lpstr>
      <vt:lpstr>Intake/Interview and Quality Review Questions </vt:lpstr>
      <vt:lpstr>Intake/Interview and Quality Review Questions </vt:lpstr>
      <vt:lpstr>Intake/Interview and Quality Review Questions </vt:lpstr>
      <vt:lpstr>Using Available Resources</vt:lpstr>
      <vt:lpstr>Key Resources for doing Taxes</vt:lpstr>
      <vt:lpstr>About those Resources</vt:lpstr>
      <vt:lpstr>Client Process for TY 2022</vt:lpstr>
      <vt:lpstr>Client Process For TY 2022 </vt:lpstr>
      <vt:lpstr>Next Steps</vt:lpstr>
      <vt:lpstr>Practice Lab</vt:lpstr>
      <vt:lpstr>Login links</vt:lpstr>
      <vt:lpstr>Taking the Test When We’re Done</vt:lpstr>
      <vt:lpstr>VITA Shirts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2019-11-25T02:10:59Z</dcterms:created>
  <dcterms:modified xsi:type="dcterms:W3CDTF">2022-12-10T17:25:33Z</dcterms:modified>
</cp:coreProperties>
</file>