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45"/>
  </p:notesMasterIdLst>
  <p:handoutMasterIdLst>
    <p:handoutMasterId r:id="rId46"/>
  </p:handoutMasterIdLst>
  <p:sldIdLst>
    <p:sldId id="469" r:id="rId2"/>
    <p:sldId id="556" r:id="rId3"/>
    <p:sldId id="257" r:id="rId4"/>
    <p:sldId id="264" r:id="rId5"/>
    <p:sldId id="397" r:id="rId6"/>
    <p:sldId id="522" r:id="rId7"/>
    <p:sldId id="557" r:id="rId8"/>
    <p:sldId id="558" r:id="rId9"/>
    <p:sldId id="559" r:id="rId10"/>
    <p:sldId id="472" r:id="rId11"/>
    <p:sldId id="265" r:id="rId12"/>
    <p:sldId id="307" r:id="rId13"/>
    <p:sldId id="499" r:id="rId14"/>
    <p:sldId id="590" r:id="rId15"/>
    <p:sldId id="591" r:id="rId16"/>
    <p:sldId id="497" r:id="rId17"/>
    <p:sldId id="592" r:id="rId18"/>
    <p:sldId id="593" r:id="rId19"/>
    <p:sldId id="599" r:id="rId20"/>
    <p:sldId id="560" r:id="rId21"/>
    <p:sldId id="500" r:id="rId22"/>
    <p:sldId id="594" r:id="rId23"/>
    <p:sldId id="595" r:id="rId24"/>
    <p:sldId id="502" r:id="rId25"/>
    <p:sldId id="596" r:id="rId26"/>
    <p:sldId id="598" r:id="rId27"/>
    <p:sldId id="561" r:id="rId28"/>
    <p:sldId id="361" r:id="rId29"/>
    <p:sldId id="563" r:id="rId30"/>
    <p:sldId id="504" r:id="rId31"/>
    <p:sldId id="597" r:id="rId32"/>
    <p:sldId id="573" r:id="rId33"/>
    <p:sldId id="603" r:id="rId34"/>
    <p:sldId id="300" r:id="rId35"/>
    <p:sldId id="554" r:id="rId36"/>
    <p:sldId id="545" r:id="rId37"/>
    <p:sldId id="318" r:id="rId38"/>
    <p:sldId id="589" r:id="rId39"/>
    <p:sldId id="465" r:id="rId40"/>
    <p:sldId id="600" r:id="rId41"/>
    <p:sldId id="604" r:id="rId42"/>
    <p:sldId id="602" r:id="rId43"/>
    <p:sldId id="601"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39ED0"/>
    <a:srgbClr val="EA7200"/>
    <a:srgbClr val="005191"/>
    <a:srgbClr val="F57814"/>
    <a:srgbClr val="FBB43E"/>
    <a:srgbClr val="FFB351"/>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81"/>
  </p:normalViewPr>
  <p:slideViewPr>
    <p:cSldViewPr snapToGrid="0" snapToObjects="1">
      <p:cViewPr varScale="1">
        <p:scale>
          <a:sx n="62" d="100"/>
          <a:sy n="62" d="100"/>
        </p:scale>
        <p:origin x="142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E10100-14E3-D647-84FF-F8CB4A92EEE3}" type="datetimeFigureOut">
              <a:rPr lang="en-US" smtClean="0"/>
              <a:pPr/>
              <a:t>12/16/2022</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7404484-2D14-8147-A2DC-EBF549FB1979}" type="slidenum">
              <a:rPr lang="en-US" smtClean="0"/>
              <a:pPr/>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DBCEA2A-B16D-F446-9BF6-799BE5083711}" type="datetimeFigureOut">
              <a:rPr lang="en-US" smtClean="0"/>
              <a:pPr/>
              <a:t>12/16/2022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AC2BE64-911F-3D4B-A781-15E4A6542559}" type="slidenum">
              <a:rPr lang="en-US" smtClean="0"/>
              <a:pPr/>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pPr/>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24</a:t>
            </a:fld>
            <a:endParaRPr lang="en-US"/>
          </a:p>
        </p:txBody>
      </p:sp>
    </p:spTree>
    <p:extLst>
      <p:ext uri="{BB962C8B-B14F-4D97-AF65-F5344CB8AC3E}">
        <p14:creationId xmlns:p14="http://schemas.microsoft.com/office/powerpoint/2010/main" val="302778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25</a:t>
            </a:fld>
            <a:endParaRPr lang="en-US"/>
          </a:p>
        </p:txBody>
      </p:sp>
    </p:spTree>
    <p:extLst>
      <p:ext uri="{BB962C8B-B14F-4D97-AF65-F5344CB8AC3E}">
        <p14:creationId xmlns:p14="http://schemas.microsoft.com/office/powerpoint/2010/main" val="101709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2</a:t>
            </a:fld>
            <a:endParaRPr lang="en-US"/>
          </a:p>
        </p:txBody>
      </p:sp>
    </p:spTree>
    <p:extLst>
      <p:ext uri="{BB962C8B-B14F-4D97-AF65-F5344CB8AC3E}">
        <p14:creationId xmlns:p14="http://schemas.microsoft.com/office/powerpoint/2010/main" val="270130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3</a:t>
            </a:fld>
            <a:endParaRPr lang="en-US"/>
          </a:p>
        </p:txBody>
      </p:sp>
    </p:spTree>
    <p:extLst>
      <p:ext uri="{BB962C8B-B14F-4D97-AF65-F5344CB8AC3E}">
        <p14:creationId xmlns:p14="http://schemas.microsoft.com/office/powerpoint/2010/main" val="164254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13</a:t>
            </a:fld>
            <a:endParaRPr lang="en-US"/>
          </a:p>
        </p:txBody>
      </p:sp>
    </p:spTree>
    <p:extLst>
      <p:ext uri="{BB962C8B-B14F-4D97-AF65-F5344CB8AC3E}">
        <p14:creationId xmlns:p14="http://schemas.microsoft.com/office/powerpoint/2010/main" val="147262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14</a:t>
            </a:fld>
            <a:endParaRPr lang="en-US"/>
          </a:p>
        </p:txBody>
      </p:sp>
    </p:spTree>
    <p:extLst>
      <p:ext uri="{BB962C8B-B14F-4D97-AF65-F5344CB8AC3E}">
        <p14:creationId xmlns:p14="http://schemas.microsoft.com/office/powerpoint/2010/main" val="375393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15</a:t>
            </a:fld>
            <a:endParaRPr lang="en-US"/>
          </a:p>
        </p:txBody>
      </p:sp>
    </p:spTree>
    <p:extLst>
      <p:ext uri="{BB962C8B-B14F-4D97-AF65-F5344CB8AC3E}">
        <p14:creationId xmlns:p14="http://schemas.microsoft.com/office/powerpoint/2010/main" val="344594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16</a:t>
            </a:fld>
            <a:endParaRPr lang="en-US"/>
          </a:p>
        </p:txBody>
      </p:sp>
    </p:spTree>
    <p:extLst>
      <p:ext uri="{BB962C8B-B14F-4D97-AF65-F5344CB8AC3E}">
        <p14:creationId xmlns:p14="http://schemas.microsoft.com/office/powerpoint/2010/main" val="34157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17</a:t>
            </a:fld>
            <a:endParaRPr lang="en-US"/>
          </a:p>
        </p:txBody>
      </p:sp>
    </p:spTree>
    <p:extLst>
      <p:ext uri="{BB962C8B-B14F-4D97-AF65-F5344CB8AC3E}">
        <p14:creationId xmlns:p14="http://schemas.microsoft.com/office/powerpoint/2010/main" val="2447650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18</a:t>
            </a:fld>
            <a:endParaRPr lang="en-US"/>
          </a:p>
        </p:txBody>
      </p:sp>
    </p:spTree>
    <p:extLst>
      <p:ext uri="{BB962C8B-B14F-4D97-AF65-F5344CB8AC3E}">
        <p14:creationId xmlns:p14="http://schemas.microsoft.com/office/powerpoint/2010/main" val="549568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000" y="5353776"/>
            <a:ext cx="6784412"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508461" y="6052999"/>
            <a:ext cx="6783880" cy="489675"/>
          </a:xfrm>
        </p:spPr>
        <p:txBody>
          <a:bodyPr>
            <a:normAutofit/>
          </a:bodyPr>
          <a:lstStyle>
            <a:lvl1pPr marL="0" indent="0">
              <a:buNone/>
              <a:defRPr sz="1800">
                <a:solidFill>
                  <a:srgbClr val="539ED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p:cNvPicPr>
            <a:picLocks noChangeAspect="1"/>
          </p:cNvPicPr>
          <p:nvPr userDrawn="1"/>
        </p:nvPicPr>
        <p:blipFill>
          <a:blip r:embed="rId2"/>
          <a:stretch>
            <a:fillRect/>
          </a:stretch>
        </p:blipFill>
        <p:spPr>
          <a:xfrm>
            <a:off x="7620000" y="5638800"/>
            <a:ext cx="1243052" cy="896075"/>
          </a:xfrm>
          <a:prstGeom prst="rect">
            <a:avLst/>
          </a:prstGeom>
        </p:spPr>
      </p:pic>
      <p:sp>
        <p:nvSpPr>
          <p:cNvPr id="10" name="Picture Placeholder 18"/>
          <p:cNvSpPr>
            <a:spLocks noGrp="1"/>
          </p:cNvSpPr>
          <p:nvPr>
            <p:ph type="pic" sz="quarter" idx="10"/>
          </p:nvPr>
        </p:nvSpPr>
        <p:spPr>
          <a:xfrm>
            <a:off x="0" y="0"/>
            <a:ext cx="9144000" cy="4919133"/>
          </a:xfrm>
          <a:solidFill>
            <a:schemeClr val="tx2">
              <a:lumMod val="20000"/>
              <a:lumOff val="80000"/>
            </a:schemeClr>
          </a:solidFill>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rot="5400000">
            <a:off x="-1371600" y="1371600"/>
            <a:ext cx="6857999" cy="4114800"/>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5" name="Content Placeholder 3"/>
          <p:cNvSpPr>
            <a:spLocks noGrp="1"/>
          </p:cNvSpPr>
          <p:nvPr>
            <p:ph sz="half" idx="2"/>
          </p:nvPr>
        </p:nvSpPr>
        <p:spPr>
          <a:xfrm>
            <a:off x="4349750" y="1371601"/>
            <a:ext cx="4479924" cy="4572000"/>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49749" y="493136"/>
            <a:ext cx="4479925" cy="666798"/>
          </a:xfrm>
        </p:spPr>
        <p:txBody>
          <a:bodyPr anchor="t"/>
          <a:lstStyle>
            <a:lvl1pPr>
              <a:defRPr>
                <a:solidFill>
                  <a:srgbClr val="005191"/>
                </a:solidFill>
              </a:defRPr>
            </a:lvl1pPr>
          </a:lstStyle>
          <a:p>
            <a:r>
              <a:rPr lang="en-US" dirty="0"/>
              <a:t>Title</a:t>
            </a:r>
          </a:p>
        </p:txBody>
      </p:sp>
      <p:cxnSp>
        <p:nvCxnSpPr>
          <p:cNvPr id="7" name="Straight Connector 6"/>
          <p:cNvCxnSpPr/>
          <p:nvPr userDrawn="1"/>
        </p:nvCxnSpPr>
        <p:spPr>
          <a:xfrm>
            <a:off x="4349750" y="1159933"/>
            <a:ext cx="4403725"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349249" y="493136"/>
            <a:ext cx="8404226" cy="717596"/>
          </a:xfrm>
        </p:spPr>
        <p:txBody>
          <a:bodyPr anchor="t"/>
          <a:lstStyle>
            <a:lvl1pPr>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flipV="1">
            <a:off x="349249" y="1210731"/>
            <a:ext cx="8404226"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25"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7" name="Straight Connector 26"/>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422401"/>
            <a:ext cx="8480426" cy="462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7" name="Straight Connector 16"/>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2962244"/>
          </a:xfrm>
          <a:prstGeom prst="rect">
            <a:avLst/>
          </a:prstGeom>
        </p:spPr>
      </p:pic>
      <p:pic>
        <p:nvPicPr>
          <p:cNvPr id="5" name="Picture 4"/>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sp>
        <p:nvSpPr>
          <p:cNvPr id="2" name="Title 1"/>
          <p:cNvSpPr>
            <a:spLocks noGrp="1"/>
          </p:cNvSpPr>
          <p:nvPr>
            <p:ph type="title" hasCustomPrompt="1"/>
          </p:nvPr>
        </p:nvSpPr>
        <p:spPr>
          <a:xfrm>
            <a:off x="525916" y="2157549"/>
            <a:ext cx="8370434" cy="2337434"/>
          </a:xfrm>
        </p:spPr>
        <p:txBody>
          <a:bodyPr anchor="b">
            <a:normAutofit/>
          </a:bodyPr>
          <a:lstStyle>
            <a:lvl1pPr>
              <a:defRPr sz="4800" baseline="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0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3"/>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89484"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89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6090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609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7995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99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388533"/>
            <a:ext cx="8480426" cy="4656115"/>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lgn="l">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49249"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8"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1" name="Straight Connector 20"/>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80067"/>
            <a:ext cx="8166100" cy="4664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6" name="Straight Connector 15"/>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49" y="1405467"/>
            <a:ext cx="8467725" cy="3492500"/>
          </a:xfrm>
          <a:solidFill>
            <a:schemeClr val="bg2"/>
          </a:solidFill>
        </p:spPr>
        <p:txBody>
          <a:bodyPr anchor="ctr"/>
          <a:lstStyle>
            <a:lvl1pPr algn="ctr">
              <a:defRPr/>
            </a:lvl1pPr>
          </a:lstStyle>
          <a:p>
            <a:r>
              <a:rPr lang="en-US"/>
              <a:t>Click icon to add chart</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361949" y="5054601"/>
            <a:ext cx="8467725" cy="1023915"/>
          </a:xfrm>
        </p:spPr>
        <p:txBody>
          <a:body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50874"/>
          </a:xfrm>
          <a:prstGeom prst="rect">
            <a:avLst/>
          </a:prstGeom>
        </p:spPr>
        <p:txBody>
          <a:bodyPr vert="horz" lIns="91440" tIns="45720" rIns="91440" bIns="45720" rtlCol="0" anchor="t">
            <a:normAutofit/>
          </a:bodyPr>
          <a:lstStyle/>
          <a:p>
            <a:r>
              <a:rPr lang="en-US" dirty="0"/>
              <a:t>Edit Master Title</a:t>
            </a:r>
          </a:p>
        </p:txBody>
      </p:sp>
      <p:sp>
        <p:nvSpPr>
          <p:cNvPr id="3" name="Text Placeholder 2"/>
          <p:cNvSpPr>
            <a:spLocks noGrp="1"/>
          </p:cNvSpPr>
          <p:nvPr>
            <p:ph type="body" idx="1"/>
          </p:nvPr>
        </p:nvSpPr>
        <p:spPr>
          <a:xfrm>
            <a:off x="628650" y="1236134"/>
            <a:ext cx="7886700" cy="464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70" r:id="rId5"/>
    <p:sldLayoutId id="2147483650" r:id="rId6"/>
    <p:sldLayoutId id="2147483661" r:id="rId7"/>
    <p:sldLayoutId id="2147483662" r:id="rId8"/>
    <p:sldLayoutId id="2147483667" r:id="rId9"/>
    <p:sldLayoutId id="2147483665" r:id="rId10"/>
    <p:sldLayoutId id="2147483673" r:id="rId11"/>
    <p:sldLayoutId id="2147483660" r:id="rId12"/>
    <p:sldLayoutId id="2147483663" r:id="rId13"/>
    <p:sldLayoutId id="2147483666" r:id="rId14"/>
    <p:sldLayoutId id="2147483664" r:id="rId15"/>
    <p:sldLayoutId id="2147483672" r:id="rId16"/>
    <p:sldLayoutId id="2147483671" r:id="rId17"/>
  </p:sldLayoutIdLst>
  <p:hf hdr="0" ftr="0" dt="0"/>
  <p:txStyles>
    <p:titleStyle>
      <a:lvl1pPr algn="l" defTabSz="914400" rtl="0" eaLnBrk="1" latinLnBrk="0" hangingPunct="1">
        <a:lnSpc>
          <a:spcPct val="90000"/>
        </a:lnSpc>
        <a:spcBef>
          <a:spcPct val="0"/>
        </a:spcBef>
        <a:buNone/>
        <a:defRPr sz="4400" b="1" i="0" kern="1200">
          <a:solidFill>
            <a:srgbClr val="00519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slide" Target="slide4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4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linklearncertification.com/d/" TargetMode="External"/><Relationship Id="rId2" Type="http://schemas.openxmlformats.org/officeDocument/2006/relationships/hyperlink" Target="https://vita.taxslayerpro.com/"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mailto:meredith.hershner@uweci.org"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slide" Target="slide2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slide" Target="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linklearncertification.com/d/"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irs.gov/pub/irs-pdf/p4491.pdf" TargetMode="External"/><Relationship Id="rId2" Type="http://schemas.openxmlformats.org/officeDocument/2006/relationships/hyperlink" Target="https://www.irs.gov/pub/irs-pdf/p4012.pdf" TargetMode="External"/><Relationship Id="rId1" Type="http://schemas.openxmlformats.org/officeDocument/2006/relationships/slideLayout" Target="../slideLayouts/slideLayout6.xml"/><Relationship Id="rId4" Type="http://schemas.openxmlformats.org/officeDocument/2006/relationships/hyperlink" Target="https://www.irs.gov/pub/irs-pdf/p17.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64313" y="5353776"/>
            <a:ext cx="7377704" cy="610323"/>
          </a:xfrm>
        </p:spPr>
        <p:txBody>
          <a:bodyPr>
            <a:normAutofit fontScale="92500"/>
          </a:bodyPr>
          <a:lstStyle/>
          <a:p>
            <a:r>
              <a:rPr lang="en-US" dirty="0"/>
              <a:t>Tax Preparer Training – Session 3</a:t>
            </a:r>
          </a:p>
        </p:txBody>
      </p:sp>
      <p:sp>
        <p:nvSpPr>
          <p:cNvPr id="10" name="Text Placeholder 9"/>
          <p:cNvSpPr>
            <a:spLocks noGrp="1"/>
          </p:cNvSpPr>
          <p:nvPr>
            <p:ph type="body" sz="quarter" idx="11"/>
          </p:nvPr>
        </p:nvSpPr>
        <p:spPr>
          <a:xfrm>
            <a:off x="458586" y="6052999"/>
            <a:ext cx="6783880" cy="489675"/>
          </a:xfrm>
        </p:spPr>
        <p:txBody>
          <a:bodyPr>
            <a:normAutofit/>
          </a:bodyPr>
          <a:lstStyle/>
          <a:p>
            <a:r>
              <a:rPr lang="en-US" dirty="0"/>
              <a:t>Tax Year 2022			Dec. 12,15,and 17, 2022 </a:t>
            </a:r>
          </a:p>
        </p:txBody>
      </p:sp>
      <p:pic>
        <p:nvPicPr>
          <p:cNvPr id="14" name="Picture Placeholder 13" descr="A picture containing traffic, sitting, lit, light&#10;&#10;Description automatically generated">
            <a:extLst>
              <a:ext uri="{FF2B5EF4-FFF2-40B4-BE49-F238E27FC236}">
                <a16:creationId xmlns:a16="http://schemas.microsoft.com/office/drawing/2014/main" id="{E6405B2E-2898-4DC6-A03E-AEC3A3D3998E}"/>
              </a:ext>
            </a:extLst>
          </p:cNvPr>
          <p:cNvPicPr>
            <a:picLocks noGrp="1" noChangeAspect="1"/>
          </p:cNvPicPr>
          <p:nvPr>
            <p:ph type="pic" sz="quarter" idx="10"/>
          </p:nvPr>
        </p:nvPicPr>
        <p:blipFill rotWithShape="1">
          <a:blip r:embed="rId3"/>
          <a:srcRect l="1035" t="-14360" r="1035" b="-16778"/>
          <a:stretch/>
        </p:blipFill>
        <p:spPr>
          <a:xfrm>
            <a:off x="0" y="0"/>
            <a:ext cx="9144000" cy="4919663"/>
          </a:xfrm>
        </p:spPr>
      </p:pic>
    </p:spTree>
    <p:extLst>
      <p:ext uri="{BB962C8B-B14F-4D97-AF65-F5344CB8AC3E}">
        <p14:creationId xmlns:p14="http://schemas.microsoft.com/office/powerpoint/2010/main" val="63230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Certification Tests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46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7</a:t>
            </a:r>
          </a:p>
        </p:txBody>
      </p:sp>
      <p:sp>
        <p:nvSpPr>
          <p:cNvPr id="3" name="Text Placeholder 2"/>
          <p:cNvSpPr>
            <a:spLocks noGrp="1"/>
          </p:cNvSpPr>
          <p:nvPr>
            <p:ph type="body" idx="1"/>
          </p:nvPr>
        </p:nvSpPr>
        <p:spPr>
          <a:xfrm>
            <a:off x="525916" y="4494985"/>
            <a:ext cx="5811822" cy="854782"/>
          </a:xfrm>
        </p:spPr>
        <p:txBody>
          <a:bodyPr/>
          <a:lstStyle/>
          <a:p>
            <a:r>
              <a:rPr lang="en-US" dirty="0"/>
              <a:t>Robert and Emily Lincoln</a:t>
            </a:r>
          </a:p>
        </p:txBody>
      </p:sp>
    </p:spTree>
    <p:extLst>
      <p:ext uri="{BB962C8B-B14F-4D97-AF65-F5344CB8AC3E}">
        <p14:creationId xmlns:p14="http://schemas.microsoft.com/office/powerpoint/2010/main" val="49733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88194-3242-E248-9EE2-7525F357514A}"/>
              </a:ext>
            </a:extLst>
          </p:cNvPr>
          <p:cNvPicPr>
            <a:picLocks noChangeAspect="1"/>
          </p:cNvPicPr>
          <p:nvPr/>
        </p:nvPicPr>
        <p:blipFill>
          <a:blip r:embed="rId2"/>
          <a:stretch>
            <a:fillRect/>
          </a:stretch>
        </p:blipFill>
        <p:spPr>
          <a:xfrm>
            <a:off x="927279" y="1225193"/>
            <a:ext cx="7223772" cy="477428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12</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7 Interview Notes</a:t>
            </a:r>
          </a:p>
        </p:txBody>
      </p:sp>
      <p:sp>
        <p:nvSpPr>
          <p:cNvPr id="5" name="Content Placeholder 1">
            <a:extLst>
              <a:ext uri="{FF2B5EF4-FFF2-40B4-BE49-F238E27FC236}">
                <a16:creationId xmlns:a16="http://schemas.microsoft.com/office/drawing/2014/main" id="{D7101C07-596E-43E6-8F5F-1AC5FC9BC25B}"/>
              </a:ext>
            </a:extLst>
          </p:cNvPr>
          <p:cNvSpPr txBox="1">
            <a:spLocks/>
          </p:cNvSpPr>
          <p:nvPr/>
        </p:nvSpPr>
        <p:spPr>
          <a:xfrm>
            <a:off x="709612" y="6126683"/>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74</a:t>
            </a:r>
          </a:p>
        </p:txBody>
      </p:sp>
      <p:sp>
        <p:nvSpPr>
          <p:cNvPr id="2" name="Rectangle 1">
            <a:hlinkClick r:id="rId3" action="ppaction://hlinksldjump"/>
            <a:extLst>
              <a:ext uri="{FF2B5EF4-FFF2-40B4-BE49-F238E27FC236}">
                <a16:creationId xmlns:a16="http://schemas.microsoft.com/office/drawing/2014/main" id="{318305ED-6FE8-8DF8-B49B-433AEDEAFD36}"/>
              </a:ext>
            </a:extLst>
          </p:cNvPr>
          <p:cNvSpPr/>
          <p:nvPr/>
        </p:nvSpPr>
        <p:spPr>
          <a:xfrm>
            <a:off x="927279" y="2084923"/>
            <a:ext cx="7059725" cy="66760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89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FB2D5-3552-910F-3046-2F5F3343602D}"/>
              </a:ext>
            </a:extLst>
          </p:cNvPr>
          <p:cNvPicPr>
            <a:picLocks noChangeAspect="1"/>
          </p:cNvPicPr>
          <p:nvPr/>
        </p:nvPicPr>
        <p:blipFill>
          <a:blip r:embed="rId3"/>
          <a:stretch>
            <a:fillRect/>
          </a:stretch>
        </p:blipFill>
        <p:spPr>
          <a:xfrm>
            <a:off x="349249" y="1231267"/>
            <a:ext cx="8090758" cy="4873319"/>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13</a:t>
            </a:fld>
            <a:endParaRPr lang="en-US"/>
          </a:p>
        </p:txBody>
      </p:sp>
      <p:sp>
        <p:nvSpPr>
          <p:cNvPr id="3" name="Title 2"/>
          <p:cNvSpPr>
            <a:spLocks noGrp="1"/>
          </p:cNvSpPr>
          <p:nvPr>
            <p:ph type="title"/>
          </p:nvPr>
        </p:nvSpPr>
        <p:spPr>
          <a:xfrm>
            <a:off x="349249" y="493136"/>
            <a:ext cx="8480426" cy="666798"/>
          </a:xfrm>
        </p:spPr>
        <p:txBody>
          <a:bodyPr anchor="t">
            <a:normAutofit/>
          </a:bodyPr>
          <a:lstStyle/>
          <a:p>
            <a:r>
              <a:rPr lang="en-US" sz="4100" dirty="0"/>
              <a:t>Adv. Scenario 7: Questions</a:t>
            </a:r>
          </a:p>
        </p:txBody>
      </p:sp>
      <p:sp>
        <p:nvSpPr>
          <p:cNvPr id="10" name="Rectangle 9">
            <a:extLst>
              <a:ext uri="{FF2B5EF4-FFF2-40B4-BE49-F238E27FC236}">
                <a16:creationId xmlns:a16="http://schemas.microsoft.com/office/drawing/2014/main" id="{75A6600C-C850-4784-BDC8-A894F7F3FA0C}"/>
              </a:ext>
            </a:extLst>
          </p:cNvPr>
          <p:cNvSpPr/>
          <p:nvPr/>
        </p:nvSpPr>
        <p:spPr>
          <a:xfrm>
            <a:off x="538516" y="2394705"/>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2A75ED-CD99-4C6E-BD5F-F43E854E291E}"/>
              </a:ext>
            </a:extLst>
          </p:cNvPr>
          <p:cNvSpPr/>
          <p:nvPr/>
        </p:nvSpPr>
        <p:spPr>
          <a:xfrm>
            <a:off x="595709" y="3912535"/>
            <a:ext cx="105877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DC8E6002-D3EC-436E-A7EA-2BC59BF78455}"/>
              </a:ext>
            </a:extLst>
          </p:cNvPr>
          <p:cNvSpPr txBox="1"/>
          <p:nvPr/>
        </p:nvSpPr>
        <p:spPr>
          <a:xfrm>
            <a:off x="3371849" y="1721881"/>
            <a:ext cx="4406989" cy="461665"/>
          </a:xfrm>
          <a:prstGeom prst="rect">
            <a:avLst/>
          </a:prstGeom>
          <a:noFill/>
        </p:spPr>
        <p:txBody>
          <a:bodyPr wrap="square" rtlCol="0">
            <a:spAutoFit/>
          </a:bodyPr>
          <a:lstStyle/>
          <a:p>
            <a:r>
              <a:rPr lang="en-US" sz="2400" b="1" dirty="0">
                <a:solidFill>
                  <a:srgbClr val="FF0000"/>
                </a:solidFill>
              </a:rPr>
              <a:t>D-39/40,  Instruction 1 on D-40</a:t>
            </a:r>
          </a:p>
        </p:txBody>
      </p:sp>
      <p:sp>
        <p:nvSpPr>
          <p:cNvPr id="17" name="TextBox 16">
            <a:extLst>
              <a:ext uri="{FF2B5EF4-FFF2-40B4-BE49-F238E27FC236}">
                <a16:creationId xmlns:a16="http://schemas.microsoft.com/office/drawing/2014/main" id="{1FF1281D-BBD0-4C93-9E73-417C2B678B86}"/>
              </a:ext>
            </a:extLst>
          </p:cNvPr>
          <p:cNvSpPr txBox="1"/>
          <p:nvPr/>
        </p:nvSpPr>
        <p:spPr>
          <a:xfrm>
            <a:off x="2640169" y="5178432"/>
            <a:ext cx="4984124" cy="461665"/>
          </a:xfrm>
          <a:prstGeom prst="rect">
            <a:avLst/>
          </a:prstGeom>
          <a:noFill/>
        </p:spPr>
        <p:txBody>
          <a:bodyPr wrap="square" rtlCol="0">
            <a:spAutoFit/>
          </a:bodyPr>
          <a:lstStyle/>
          <a:p>
            <a:r>
              <a:rPr lang="en-US" sz="2400" b="1" dirty="0">
                <a:solidFill>
                  <a:srgbClr val="FF0000"/>
                </a:solidFill>
              </a:rPr>
              <a:t>D-56, topics 1,2,5; also Sched 1 list</a:t>
            </a:r>
          </a:p>
        </p:txBody>
      </p:sp>
      <p:sp>
        <p:nvSpPr>
          <p:cNvPr id="5" name="Rectangle 4">
            <a:extLst>
              <a:ext uri="{FF2B5EF4-FFF2-40B4-BE49-F238E27FC236}">
                <a16:creationId xmlns:a16="http://schemas.microsoft.com/office/drawing/2014/main" id="{1BFD974B-5666-1CD4-BC2D-C20A6263B331}"/>
              </a:ext>
            </a:extLst>
          </p:cNvPr>
          <p:cNvSpPr/>
          <p:nvPr/>
        </p:nvSpPr>
        <p:spPr>
          <a:xfrm>
            <a:off x="626521" y="4836223"/>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F1BB9F-790E-76C8-EBA9-37ED4EAD498C}"/>
              </a:ext>
            </a:extLst>
          </p:cNvPr>
          <p:cNvSpPr txBox="1"/>
          <p:nvPr/>
        </p:nvSpPr>
        <p:spPr>
          <a:xfrm>
            <a:off x="3050430" y="3497036"/>
            <a:ext cx="5049825" cy="830997"/>
          </a:xfrm>
          <a:prstGeom prst="rect">
            <a:avLst/>
          </a:prstGeom>
          <a:noFill/>
        </p:spPr>
        <p:txBody>
          <a:bodyPr wrap="square" rtlCol="0">
            <a:spAutoFit/>
          </a:bodyPr>
          <a:lstStyle/>
          <a:p>
            <a:r>
              <a:rPr lang="en-US" sz="2400" b="1" dirty="0">
                <a:solidFill>
                  <a:srgbClr val="FF0000"/>
                </a:solidFill>
              </a:rPr>
              <a:t>D-49, 1040 Ln 6B, Soc Sec Worksheet (end of return)</a:t>
            </a:r>
          </a:p>
        </p:txBody>
      </p:sp>
    </p:spTree>
    <p:extLst>
      <p:ext uri="{BB962C8B-B14F-4D97-AF65-F5344CB8AC3E}">
        <p14:creationId xmlns:p14="http://schemas.microsoft.com/office/powerpoint/2010/main" val="331007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2AE614-155E-1423-2D51-281A90439535}"/>
              </a:ext>
            </a:extLst>
          </p:cNvPr>
          <p:cNvPicPr>
            <a:picLocks noChangeAspect="1"/>
          </p:cNvPicPr>
          <p:nvPr/>
        </p:nvPicPr>
        <p:blipFill>
          <a:blip r:embed="rId3"/>
          <a:stretch>
            <a:fillRect/>
          </a:stretch>
        </p:blipFill>
        <p:spPr>
          <a:xfrm>
            <a:off x="349249" y="1373757"/>
            <a:ext cx="8480426" cy="3992058"/>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14</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0" name="Rectangle 9">
            <a:extLst>
              <a:ext uri="{FF2B5EF4-FFF2-40B4-BE49-F238E27FC236}">
                <a16:creationId xmlns:a16="http://schemas.microsoft.com/office/drawing/2014/main" id="{75A6600C-C850-4784-BDC8-A894F7F3FA0C}"/>
              </a:ext>
            </a:extLst>
          </p:cNvPr>
          <p:cNvSpPr/>
          <p:nvPr/>
        </p:nvSpPr>
        <p:spPr>
          <a:xfrm>
            <a:off x="538516" y="2394705"/>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8E6002-D3EC-436E-A7EA-2BC59BF78455}"/>
              </a:ext>
            </a:extLst>
          </p:cNvPr>
          <p:cNvSpPr txBox="1"/>
          <p:nvPr/>
        </p:nvSpPr>
        <p:spPr>
          <a:xfrm>
            <a:off x="3719579" y="2203502"/>
            <a:ext cx="2037277" cy="461665"/>
          </a:xfrm>
          <a:prstGeom prst="rect">
            <a:avLst/>
          </a:prstGeom>
          <a:noFill/>
        </p:spPr>
        <p:txBody>
          <a:bodyPr wrap="square" rtlCol="0">
            <a:spAutoFit/>
          </a:bodyPr>
          <a:lstStyle/>
          <a:p>
            <a:r>
              <a:rPr lang="en-US" sz="2400" b="1" dirty="0">
                <a:solidFill>
                  <a:srgbClr val="FF0000"/>
                </a:solidFill>
              </a:rPr>
              <a:t>F-2 ( NOT F-1)</a:t>
            </a:r>
          </a:p>
        </p:txBody>
      </p:sp>
      <p:sp>
        <p:nvSpPr>
          <p:cNvPr id="16" name="TextBox 15">
            <a:extLst>
              <a:ext uri="{FF2B5EF4-FFF2-40B4-BE49-F238E27FC236}">
                <a16:creationId xmlns:a16="http://schemas.microsoft.com/office/drawing/2014/main" id="{3E2D5DEE-F314-4DA9-9AB5-7AD31FD12470}"/>
              </a:ext>
            </a:extLst>
          </p:cNvPr>
          <p:cNvSpPr txBox="1"/>
          <p:nvPr/>
        </p:nvSpPr>
        <p:spPr>
          <a:xfrm>
            <a:off x="4675031" y="3912535"/>
            <a:ext cx="1313645" cy="461665"/>
          </a:xfrm>
          <a:prstGeom prst="rect">
            <a:avLst/>
          </a:prstGeom>
          <a:noFill/>
        </p:spPr>
        <p:txBody>
          <a:bodyPr wrap="square" rtlCol="0">
            <a:spAutoFit/>
          </a:bodyPr>
          <a:lstStyle/>
          <a:p>
            <a:r>
              <a:rPr lang="en-US" sz="2400" b="1" dirty="0">
                <a:solidFill>
                  <a:srgbClr val="FF0000"/>
                </a:solidFill>
              </a:rPr>
              <a:t>J-1, 6, 8</a:t>
            </a:r>
          </a:p>
        </p:txBody>
      </p:sp>
      <p:sp>
        <p:nvSpPr>
          <p:cNvPr id="5" name="Rectangle 4">
            <a:extLst>
              <a:ext uri="{FF2B5EF4-FFF2-40B4-BE49-F238E27FC236}">
                <a16:creationId xmlns:a16="http://schemas.microsoft.com/office/drawing/2014/main" id="{1BFD974B-5666-1CD4-BC2D-C20A6263B331}"/>
              </a:ext>
            </a:extLst>
          </p:cNvPr>
          <p:cNvSpPr/>
          <p:nvPr/>
        </p:nvSpPr>
        <p:spPr>
          <a:xfrm>
            <a:off x="694170" y="4019300"/>
            <a:ext cx="1572512"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A21B91D-5BB5-6C50-3D53-6DB66B05F2E4}"/>
              </a:ext>
            </a:extLst>
          </p:cNvPr>
          <p:cNvSpPr txBox="1"/>
          <p:nvPr/>
        </p:nvSpPr>
        <p:spPr>
          <a:xfrm>
            <a:off x="7624293" y="1546724"/>
            <a:ext cx="745563" cy="461665"/>
          </a:xfrm>
          <a:prstGeom prst="rect">
            <a:avLst/>
          </a:prstGeom>
          <a:noFill/>
        </p:spPr>
        <p:txBody>
          <a:bodyPr wrap="square" rtlCol="0">
            <a:spAutoFit/>
          </a:bodyPr>
          <a:lstStyle/>
          <a:p>
            <a:r>
              <a:rPr lang="en-US" sz="2400" b="1" dirty="0">
                <a:solidFill>
                  <a:srgbClr val="FF0000"/>
                </a:solidFill>
              </a:rPr>
              <a:t>E-4</a:t>
            </a:r>
          </a:p>
        </p:txBody>
      </p:sp>
      <p:sp>
        <p:nvSpPr>
          <p:cNvPr id="9" name="TextBox 8">
            <a:extLst>
              <a:ext uri="{FF2B5EF4-FFF2-40B4-BE49-F238E27FC236}">
                <a16:creationId xmlns:a16="http://schemas.microsoft.com/office/drawing/2014/main" id="{9FA7EFEC-ACFA-05F1-A516-50886E20E63F}"/>
              </a:ext>
            </a:extLst>
          </p:cNvPr>
          <p:cNvSpPr txBox="1"/>
          <p:nvPr/>
        </p:nvSpPr>
        <p:spPr>
          <a:xfrm>
            <a:off x="7298494" y="1229408"/>
            <a:ext cx="929694" cy="461665"/>
          </a:xfrm>
          <a:prstGeom prst="rect">
            <a:avLst/>
          </a:prstGeom>
          <a:noFill/>
        </p:spPr>
        <p:txBody>
          <a:bodyPr wrap="square" rtlCol="0">
            <a:spAutoFit/>
          </a:bodyPr>
          <a:lstStyle/>
          <a:p>
            <a:r>
              <a:rPr lang="en-US" sz="2400" b="1" dirty="0">
                <a:solidFill>
                  <a:srgbClr val="FF0000"/>
                </a:solidFill>
              </a:rPr>
              <a:t>300</a:t>
            </a:r>
          </a:p>
        </p:txBody>
      </p:sp>
    </p:spTree>
    <p:extLst>
      <p:ext uri="{BB962C8B-B14F-4D97-AF65-F5344CB8AC3E}">
        <p14:creationId xmlns:p14="http://schemas.microsoft.com/office/powerpoint/2010/main" val="15550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FFFFB-1ED7-643A-5EED-6550868CD1DE}"/>
              </a:ext>
            </a:extLst>
          </p:cNvPr>
          <p:cNvPicPr>
            <a:picLocks noChangeAspect="1"/>
          </p:cNvPicPr>
          <p:nvPr/>
        </p:nvPicPr>
        <p:blipFill>
          <a:blip r:embed="rId3"/>
          <a:stretch>
            <a:fillRect/>
          </a:stretch>
        </p:blipFill>
        <p:spPr>
          <a:xfrm>
            <a:off x="251971" y="1377952"/>
            <a:ext cx="8481915" cy="2641348"/>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15</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0" name="Rectangle 9">
            <a:extLst>
              <a:ext uri="{FF2B5EF4-FFF2-40B4-BE49-F238E27FC236}">
                <a16:creationId xmlns:a16="http://schemas.microsoft.com/office/drawing/2014/main" id="{75A6600C-C850-4784-BDC8-A894F7F3FA0C}"/>
              </a:ext>
            </a:extLst>
          </p:cNvPr>
          <p:cNvSpPr/>
          <p:nvPr/>
        </p:nvSpPr>
        <p:spPr>
          <a:xfrm>
            <a:off x="694170" y="2794647"/>
            <a:ext cx="1712479"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8E6002-D3EC-436E-A7EA-2BC59BF78455}"/>
              </a:ext>
            </a:extLst>
          </p:cNvPr>
          <p:cNvSpPr txBox="1"/>
          <p:nvPr/>
        </p:nvSpPr>
        <p:spPr>
          <a:xfrm>
            <a:off x="3865830" y="1789910"/>
            <a:ext cx="873595" cy="461665"/>
          </a:xfrm>
          <a:prstGeom prst="rect">
            <a:avLst/>
          </a:prstGeom>
          <a:noFill/>
        </p:spPr>
        <p:txBody>
          <a:bodyPr wrap="square" rtlCol="0">
            <a:spAutoFit/>
          </a:bodyPr>
          <a:lstStyle/>
          <a:p>
            <a:r>
              <a:rPr lang="en-US" sz="2400" b="1" dirty="0">
                <a:solidFill>
                  <a:srgbClr val="FF0000"/>
                </a:solidFill>
              </a:rPr>
              <a:t>G-2</a:t>
            </a:r>
          </a:p>
        </p:txBody>
      </p:sp>
      <p:sp>
        <p:nvSpPr>
          <p:cNvPr id="16" name="TextBox 15">
            <a:extLst>
              <a:ext uri="{FF2B5EF4-FFF2-40B4-BE49-F238E27FC236}">
                <a16:creationId xmlns:a16="http://schemas.microsoft.com/office/drawing/2014/main" id="{3E2D5DEE-F314-4DA9-9AB5-7AD31FD12470}"/>
              </a:ext>
            </a:extLst>
          </p:cNvPr>
          <p:cNvSpPr txBox="1"/>
          <p:nvPr/>
        </p:nvSpPr>
        <p:spPr>
          <a:xfrm>
            <a:off x="3836105" y="2415520"/>
            <a:ext cx="1313645" cy="461665"/>
          </a:xfrm>
          <a:prstGeom prst="rect">
            <a:avLst/>
          </a:prstGeom>
          <a:noFill/>
        </p:spPr>
        <p:txBody>
          <a:bodyPr wrap="square" rtlCol="0">
            <a:spAutoFit/>
          </a:bodyPr>
          <a:lstStyle/>
          <a:p>
            <a:r>
              <a:rPr lang="en-US" sz="2400" b="1" dirty="0">
                <a:solidFill>
                  <a:srgbClr val="FF0000"/>
                </a:solidFill>
              </a:rPr>
              <a:t>J-6/7</a:t>
            </a:r>
          </a:p>
        </p:txBody>
      </p:sp>
      <p:sp>
        <p:nvSpPr>
          <p:cNvPr id="9" name="TextBox 8">
            <a:extLst>
              <a:ext uri="{FF2B5EF4-FFF2-40B4-BE49-F238E27FC236}">
                <a16:creationId xmlns:a16="http://schemas.microsoft.com/office/drawing/2014/main" id="{9FA7EFEC-ACFA-05F1-A516-50886E20E63F}"/>
              </a:ext>
            </a:extLst>
          </p:cNvPr>
          <p:cNvSpPr txBox="1"/>
          <p:nvPr/>
        </p:nvSpPr>
        <p:spPr>
          <a:xfrm>
            <a:off x="6332578" y="3305671"/>
            <a:ext cx="929694" cy="461665"/>
          </a:xfrm>
          <a:prstGeom prst="rect">
            <a:avLst/>
          </a:prstGeom>
          <a:noFill/>
        </p:spPr>
        <p:txBody>
          <a:bodyPr wrap="square" rtlCol="0">
            <a:spAutoFit/>
          </a:bodyPr>
          <a:lstStyle/>
          <a:p>
            <a:r>
              <a:rPr lang="en-US" sz="2400" b="1" dirty="0">
                <a:solidFill>
                  <a:srgbClr val="FF0000"/>
                </a:solidFill>
              </a:rPr>
              <a:t>7,035</a:t>
            </a:r>
          </a:p>
        </p:txBody>
      </p:sp>
      <p:sp>
        <p:nvSpPr>
          <p:cNvPr id="11" name="TextBox 10">
            <a:extLst>
              <a:ext uri="{FF2B5EF4-FFF2-40B4-BE49-F238E27FC236}">
                <a16:creationId xmlns:a16="http://schemas.microsoft.com/office/drawing/2014/main" id="{8C87A04C-2800-7EC8-5CD4-38A178C4DF07}"/>
              </a:ext>
            </a:extLst>
          </p:cNvPr>
          <p:cNvSpPr txBox="1"/>
          <p:nvPr/>
        </p:nvSpPr>
        <p:spPr>
          <a:xfrm>
            <a:off x="3865830" y="2087631"/>
            <a:ext cx="873595" cy="461665"/>
          </a:xfrm>
          <a:prstGeom prst="rect">
            <a:avLst/>
          </a:prstGeom>
          <a:noFill/>
        </p:spPr>
        <p:txBody>
          <a:bodyPr wrap="square" rtlCol="0">
            <a:spAutoFit/>
          </a:bodyPr>
          <a:lstStyle/>
          <a:p>
            <a:r>
              <a:rPr lang="en-US" sz="2400" b="1" dirty="0">
                <a:solidFill>
                  <a:srgbClr val="FF0000"/>
                </a:solidFill>
              </a:rPr>
              <a:t>G-5</a:t>
            </a:r>
          </a:p>
        </p:txBody>
      </p:sp>
      <p:sp>
        <p:nvSpPr>
          <p:cNvPr id="12" name="TextBox 11">
            <a:extLst>
              <a:ext uri="{FF2B5EF4-FFF2-40B4-BE49-F238E27FC236}">
                <a16:creationId xmlns:a16="http://schemas.microsoft.com/office/drawing/2014/main" id="{7700F0BA-CD73-F55B-20C7-EE8BDC1AC389}"/>
              </a:ext>
            </a:extLst>
          </p:cNvPr>
          <p:cNvSpPr txBox="1"/>
          <p:nvPr/>
        </p:nvSpPr>
        <p:spPr>
          <a:xfrm>
            <a:off x="3782272" y="3749983"/>
            <a:ext cx="4951614" cy="461665"/>
          </a:xfrm>
          <a:prstGeom prst="rect">
            <a:avLst/>
          </a:prstGeom>
          <a:noFill/>
        </p:spPr>
        <p:txBody>
          <a:bodyPr wrap="square" rtlCol="0">
            <a:spAutoFit/>
          </a:bodyPr>
          <a:lstStyle/>
          <a:p>
            <a:r>
              <a:rPr lang="en-US" sz="2400" b="1" dirty="0">
                <a:solidFill>
                  <a:srgbClr val="FF0000"/>
                </a:solidFill>
              </a:rPr>
              <a:t>W-2, 1099-R, 1099-SSA, 1040 Ln 25D</a:t>
            </a:r>
          </a:p>
        </p:txBody>
      </p:sp>
    </p:spTree>
    <p:extLst>
      <p:ext uri="{BB962C8B-B14F-4D97-AF65-F5344CB8AC3E}">
        <p14:creationId xmlns:p14="http://schemas.microsoft.com/office/powerpoint/2010/main" val="41773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F1E3C-9E41-6491-1555-6DEA4359EB85}"/>
              </a:ext>
            </a:extLst>
          </p:cNvPr>
          <p:cNvPicPr>
            <a:picLocks noChangeAspect="1"/>
          </p:cNvPicPr>
          <p:nvPr/>
        </p:nvPicPr>
        <p:blipFill>
          <a:blip r:embed="rId3"/>
          <a:stretch>
            <a:fillRect/>
          </a:stretch>
        </p:blipFill>
        <p:spPr>
          <a:xfrm>
            <a:off x="349248" y="1343085"/>
            <a:ext cx="8588689" cy="4283947"/>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16</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Retest Questions</a:t>
            </a:r>
          </a:p>
        </p:txBody>
      </p:sp>
      <p:sp>
        <p:nvSpPr>
          <p:cNvPr id="14" name="Content Placeholder 6">
            <a:extLst>
              <a:ext uri="{FF2B5EF4-FFF2-40B4-BE49-F238E27FC236}">
                <a16:creationId xmlns:a16="http://schemas.microsoft.com/office/drawing/2014/main" id="{AA32B06F-F4B1-4070-B0BD-A09F762EB73D}"/>
              </a:ext>
            </a:extLst>
          </p:cNvPr>
          <p:cNvSpPr>
            <a:spLocks noGrp="1"/>
          </p:cNvSpPr>
          <p:nvPr>
            <p:ph sz="half" idx="1"/>
          </p:nvPr>
        </p:nvSpPr>
        <p:spPr>
          <a:xfrm>
            <a:off x="2921462" y="6207779"/>
            <a:ext cx="3846786" cy="523489"/>
          </a:xfrm>
        </p:spPr>
        <p:txBody>
          <a:bodyPr>
            <a:normAutofit/>
          </a:bodyPr>
          <a:lstStyle/>
          <a:p>
            <a:pPr marL="0" indent="0">
              <a:buNone/>
            </a:pPr>
            <a:r>
              <a:rPr lang="en-US" sz="2000" dirty="0"/>
              <a:t>Retest Form 6744 Pg 109</a:t>
            </a:r>
          </a:p>
        </p:txBody>
      </p:sp>
      <p:sp>
        <p:nvSpPr>
          <p:cNvPr id="9" name="Rectangle 8">
            <a:extLst>
              <a:ext uri="{FF2B5EF4-FFF2-40B4-BE49-F238E27FC236}">
                <a16:creationId xmlns:a16="http://schemas.microsoft.com/office/drawing/2014/main" id="{22D1FEF5-A959-4436-B573-C417BC64FBFC}"/>
              </a:ext>
            </a:extLst>
          </p:cNvPr>
          <p:cNvSpPr/>
          <p:nvPr/>
        </p:nvSpPr>
        <p:spPr>
          <a:xfrm>
            <a:off x="609050" y="2240642"/>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574250" y="3450478"/>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8A5357-5FD5-4F36-8C7F-785519DBCE94}"/>
              </a:ext>
            </a:extLst>
          </p:cNvPr>
          <p:cNvSpPr/>
          <p:nvPr/>
        </p:nvSpPr>
        <p:spPr>
          <a:xfrm>
            <a:off x="574250" y="5267386"/>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957E6A-9248-16DF-ECD6-A1589AC658CD}"/>
              </a:ext>
            </a:extLst>
          </p:cNvPr>
          <p:cNvSpPr txBox="1"/>
          <p:nvPr/>
        </p:nvSpPr>
        <p:spPr>
          <a:xfrm>
            <a:off x="3248278" y="1693545"/>
            <a:ext cx="1323722" cy="461665"/>
          </a:xfrm>
          <a:prstGeom prst="rect">
            <a:avLst/>
          </a:prstGeom>
          <a:noFill/>
        </p:spPr>
        <p:txBody>
          <a:bodyPr wrap="square" rtlCol="0">
            <a:spAutoFit/>
          </a:bodyPr>
          <a:lstStyle/>
          <a:p>
            <a:r>
              <a:rPr lang="en-US" sz="2400" b="1" dirty="0">
                <a:solidFill>
                  <a:srgbClr val="FF0000"/>
                </a:solidFill>
              </a:rPr>
              <a:t>D-39/40</a:t>
            </a:r>
          </a:p>
        </p:txBody>
      </p:sp>
      <p:sp>
        <p:nvSpPr>
          <p:cNvPr id="8" name="TextBox 7">
            <a:extLst>
              <a:ext uri="{FF2B5EF4-FFF2-40B4-BE49-F238E27FC236}">
                <a16:creationId xmlns:a16="http://schemas.microsoft.com/office/drawing/2014/main" id="{44C6617D-EEC1-8807-9E56-AABE7F9AD167}"/>
              </a:ext>
            </a:extLst>
          </p:cNvPr>
          <p:cNvSpPr txBox="1"/>
          <p:nvPr/>
        </p:nvSpPr>
        <p:spPr>
          <a:xfrm>
            <a:off x="2797221" y="3224074"/>
            <a:ext cx="5049825" cy="830997"/>
          </a:xfrm>
          <a:prstGeom prst="rect">
            <a:avLst/>
          </a:prstGeom>
          <a:noFill/>
        </p:spPr>
        <p:txBody>
          <a:bodyPr wrap="square" rtlCol="0">
            <a:spAutoFit/>
          </a:bodyPr>
          <a:lstStyle/>
          <a:p>
            <a:r>
              <a:rPr lang="en-US" sz="2400" b="1" dirty="0">
                <a:solidFill>
                  <a:srgbClr val="FF0000"/>
                </a:solidFill>
              </a:rPr>
              <a:t>D-50, 1040 Ln 6B, Soc Sec Worksheet (end of return)</a:t>
            </a:r>
          </a:p>
        </p:txBody>
      </p:sp>
      <p:sp>
        <p:nvSpPr>
          <p:cNvPr id="11" name="TextBox 10">
            <a:extLst>
              <a:ext uri="{FF2B5EF4-FFF2-40B4-BE49-F238E27FC236}">
                <a16:creationId xmlns:a16="http://schemas.microsoft.com/office/drawing/2014/main" id="{9CEF640D-599A-7A0C-4B3F-3A367B28C8DB}"/>
              </a:ext>
            </a:extLst>
          </p:cNvPr>
          <p:cNvSpPr txBox="1"/>
          <p:nvPr/>
        </p:nvSpPr>
        <p:spPr>
          <a:xfrm>
            <a:off x="2640169" y="5178432"/>
            <a:ext cx="4984124" cy="461665"/>
          </a:xfrm>
          <a:prstGeom prst="rect">
            <a:avLst/>
          </a:prstGeom>
          <a:noFill/>
        </p:spPr>
        <p:txBody>
          <a:bodyPr wrap="square" rtlCol="0">
            <a:spAutoFit/>
          </a:bodyPr>
          <a:lstStyle/>
          <a:p>
            <a:r>
              <a:rPr lang="en-US" sz="2400" b="1" dirty="0">
                <a:solidFill>
                  <a:srgbClr val="FF0000"/>
                </a:solidFill>
              </a:rPr>
              <a:t>D-56, topics 1,2,5; also Sched 1 list</a:t>
            </a:r>
          </a:p>
        </p:txBody>
      </p:sp>
    </p:spTree>
    <p:extLst>
      <p:ext uri="{BB962C8B-B14F-4D97-AF65-F5344CB8AC3E}">
        <p14:creationId xmlns:p14="http://schemas.microsoft.com/office/powerpoint/2010/main" val="12538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6018A6-4704-95EE-76E8-2D0D36987E6F}"/>
              </a:ext>
            </a:extLst>
          </p:cNvPr>
          <p:cNvPicPr>
            <a:picLocks noChangeAspect="1"/>
          </p:cNvPicPr>
          <p:nvPr/>
        </p:nvPicPr>
        <p:blipFill>
          <a:blip r:embed="rId3"/>
          <a:stretch>
            <a:fillRect/>
          </a:stretch>
        </p:blipFill>
        <p:spPr>
          <a:xfrm>
            <a:off x="423792" y="1214437"/>
            <a:ext cx="8243690" cy="4803654"/>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17</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9" name="Rectangle 8">
            <a:extLst>
              <a:ext uri="{FF2B5EF4-FFF2-40B4-BE49-F238E27FC236}">
                <a16:creationId xmlns:a16="http://schemas.microsoft.com/office/drawing/2014/main" id="{22D1FEF5-A959-4436-B573-C417BC64FBFC}"/>
              </a:ext>
            </a:extLst>
          </p:cNvPr>
          <p:cNvSpPr/>
          <p:nvPr/>
        </p:nvSpPr>
        <p:spPr>
          <a:xfrm>
            <a:off x="678649" y="2371688"/>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574250" y="3888364"/>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8A5357-5FD5-4F36-8C7F-785519DBCE94}"/>
              </a:ext>
            </a:extLst>
          </p:cNvPr>
          <p:cNvSpPr/>
          <p:nvPr/>
        </p:nvSpPr>
        <p:spPr>
          <a:xfrm>
            <a:off x="754556" y="5705271"/>
            <a:ext cx="1499247"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957E6A-9248-16DF-ECD6-A1589AC658CD}"/>
              </a:ext>
            </a:extLst>
          </p:cNvPr>
          <p:cNvSpPr txBox="1"/>
          <p:nvPr/>
        </p:nvSpPr>
        <p:spPr>
          <a:xfrm>
            <a:off x="3248278" y="1693545"/>
            <a:ext cx="1323722" cy="461665"/>
          </a:xfrm>
          <a:prstGeom prst="rect">
            <a:avLst/>
          </a:prstGeom>
          <a:noFill/>
        </p:spPr>
        <p:txBody>
          <a:bodyPr wrap="square" rtlCol="0">
            <a:spAutoFit/>
          </a:bodyPr>
          <a:lstStyle/>
          <a:p>
            <a:r>
              <a:rPr lang="en-US" sz="2400" b="1" dirty="0">
                <a:solidFill>
                  <a:srgbClr val="FF0000"/>
                </a:solidFill>
              </a:rPr>
              <a:t>E-4</a:t>
            </a:r>
          </a:p>
        </p:txBody>
      </p:sp>
      <p:sp>
        <p:nvSpPr>
          <p:cNvPr id="11" name="TextBox 10">
            <a:extLst>
              <a:ext uri="{FF2B5EF4-FFF2-40B4-BE49-F238E27FC236}">
                <a16:creationId xmlns:a16="http://schemas.microsoft.com/office/drawing/2014/main" id="{9CEF640D-599A-7A0C-4B3F-3A367B28C8DB}"/>
              </a:ext>
            </a:extLst>
          </p:cNvPr>
          <p:cNvSpPr txBox="1"/>
          <p:nvPr/>
        </p:nvSpPr>
        <p:spPr>
          <a:xfrm>
            <a:off x="2640169" y="5164455"/>
            <a:ext cx="1171977" cy="461665"/>
          </a:xfrm>
          <a:prstGeom prst="rect">
            <a:avLst/>
          </a:prstGeom>
          <a:noFill/>
        </p:spPr>
        <p:txBody>
          <a:bodyPr wrap="square" rtlCol="0">
            <a:spAutoFit/>
          </a:bodyPr>
          <a:lstStyle/>
          <a:p>
            <a:r>
              <a:rPr lang="en-US" sz="2400" b="1" dirty="0">
                <a:solidFill>
                  <a:srgbClr val="FF0000"/>
                </a:solidFill>
              </a:rPr>
              <a:t>J-1, 6, 8</a:t>
            </a:r>
          </a:p>
        </p:txBody>
      </p:sp>
      <p:sp>
        <p:nvSpPr>
          <p:cNvPr id="16" name="TextBox 15">
            <a:extLst>
              <a:ext uri="{FF2B5EF4-FFF2-40B4-BE49-F238E27FC236}">
                <a16:creationId xmlns:a16="http://schemas.microsoft.com/office/drawing/2014/main" id="{3FFBCE58-810B-BFC3-A350-3225FDBE9012}"/>
              </a:ext>
            </a:extLst>
          </p:cNvPr>
          <p:cNvSpPr txBox="1"/>
          <p:nvPr/>
        </p:nvSpPr>
        <p:spPr>
          <a:xfrm>
            <a:off x="2891500" y="3616264"/>
            <a:ext cx="2037277" cy="461665"/>
          </a:xfrm>
          <a:prstGeom prst="rect">
            <a:avLst/>
          </a:prstGeom>
          <a:noFill/>
        </p:spPr>
        <p:txBody>
          <a:bodyPr wrap="square" rtlCol="0">
            <a:spAutoFit/>
          </a:bodyPr>
          <a:lstStyle/>
          <a:p>
            <a:r>
              <a:rPr lang="en-US" sz="2400" b="1" dirty="0">
                <a:solidFill>
                  <a:srgbClr val="FF0000"/>
                </a:solidFill>
              </a:rPr>
              <a:t>F-2 ( NOT F-1)</a:t>
            </a:r>
          </a:p>
        </p:txBody>
      </p:sp>
    </p:spTree>
    <p:extLst>
      <p:ext uri="{BB962C8B-B14F-4D97-AF65-F5344CB8AC3E}">
        <p14:creationId xmlns:p14="http://schemas.microsoft.com/office/powerpoint/2010/main" val="230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039EDD-FD6C-1A01-9E3E-D31A74A239B2}"/>
              </a:ext>
            </a:extLst>
          </p:cNvPr>
          <p:cNvPicPr>
            <a:picLocks noChangeAspect="1"/>
          </p:cNvPicPr>
          <p:nvPr/>
        </p:nvPicPr>
        <p:blipFill>
          <a:blip r:embed="rId3"/>
          <a:stretch>
            <a:fillRect/>
          </a:stretch>
        </p:blipFill>
        <p:spPr>
          <a:xfrm>
            <a:off x="349249" y="1262065"/>
            <a:ext cx="8657408" cy="3258420"/>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18</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9" name="Rectangle 8">
            <a:extLst>
              <a:ext uri="{FF2B5EF4-FFF2-40B4-BE49-F238E27FC236}">
                <a16:creationId xmlns:a16="http://schemas.microsoft.com/office/drawing/2014/main" id="{22D1FEF5-A959-4436-B573-C417BC64FBFC}"/>
              </a:ext>
            </a:extLst>
          </p:cNvPr>
          <p:cNvSpPr/>
          <p:nvPr/>
        </p:nvSpPr>
        <p:spPr>
          <a:xfrm>
            <a:off x="678649" y="1676222"/>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664403" y="4107307"/>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957E6A-9248-16DF-ECD6-A1589AC658CD}"/>
              </a:ext>
            </a:extLst>
          </p:cNvPr>
          <p:cNvSpPr txBox="1"/>
          <p:nvPr/>
        </p:nvSpPr>
        <p:spPr>
          <a:xfrm>
            <a:off x="2891500" y="1627951"/>
            <a:ext cx="1323722" cy="461665"/>
          </a:xfrm>
          <a:prstGeom prst="rect">
            <a:avLst/>
          </a:prstGeom>
          <a:noFill/>
        </p:spPr>
        <p:txBody>
          <a:bodyPr wrap="square" rtlCol="0">
            <a:spAutoFit/>
          </a:bodyPr>
          <a:lstStyle/>
          <a:p>
            <a:r>
              <a:rPr lang="en-US" sz="2400" b="1" dirty="0">
                <a:solidFill>
                  <a:srgbClr val="FF0000"/>
                </a:solidFill>
              </a:rPr>
              <a:t>G-5</a:t>
            </a:r>
          </a:p>
        </p:txBody>
      </p:sp>
      <p:sp>
        <p:nvSpPr>
          <p:cNvPr id="5" name="TextBox 4">
            <a:extLst>
              <a:ext uri="{FF2B5EF4-FFF2-40B4-BE49-F238E27FC236}">
                <a16:creationId xmlns:a16="http://schemas.microsoft.com/office/drawing/2014/main" id="{A1047A0A-9FD8-74F9-A05E-91C5BB46F41D}"/>
              </a:ext>
            </a:extLst>
          </p:cNvPr>
          <p:cNvSpPr txBox="1"/>
          <p:nvPr/>
        </p:nvSpPr>
        <p:spPr>
          <a:xfrm>
            <a:off x="2533021" y="3288318"/>
            <a:ext cx="4951614" cy="461665"/>
          </a:xfrm>
          <a:prstGeom prst="rect">
            <a:avLst/>
          </a:prstGeom>
          <a:noFill/>
        </p:spPr>
        <p:txBody>
          <a:bodyPr wrap="square" rtlCol="0">
            <a:spAutoFit/>
          </a:bodyPr>
          <a:lstStyle/>
          <a:p>
            <a:r>
              <a:rPr lang="en-US" sz="2400" b="1" dirty="0">
                <a:solidFill>
                  <a:srgbClr val="FF0000"/>
                </a:solidFill>
              </a:rPr>
              <a:t>W-2, 1099-R, 1099-SSA, 1040 Ln 25D</a:t>
            </a:r>
          </a:p>
        </p:txBody>
      </p:sp>
    </p:spTree>
    <p:extLst>
      <p:ext uri="{BB962C8B-B14F-4D97-AF65-F5344CB8AC3E}">
        <p14:creationId xmlns:p14="http://schemas.microsoft.com/office/powerpoint/2010/main" val="234547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19</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7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15	 </a:t>
            </a:r>
          </a:p>
          <a:p>
            <a:pPr lvl="1"/>
            <a:r>
              <a:rPr lang="en-US" dirty="0"/>
              <a:t>Question 16	</a:t>
            </a:r>
          </a:p>
          <a:p>
            <a:pPr lvl="1"/>
            <a:r>
              <a:rPr lang="en-US" dirty="0"/>
              <a:t>Question 17 </a:t>
            </a:r>
          </a:p>
          <a:p>
            <a:pPr lvl="1"/>
            <a:r>
              <a:rPr lang="en-US" dirty="0"/>
              <a:t>Question 18 </a:t>
            </a:r>
          </a:p>
          <a:p>
            <a:pPr lvl="1"/>
            <a:r>
              <a:rPr lang="en-US" dirty="0"/>
              <a:t>Question 19 </a:t>
            </a:r>
          </a:p>
          <a:p>
            <a:pPr lvl="1"/>
            <a:r>
              <a:rPr lang="en-US" dirty="0"/>
              <a:t>Question 20</a:t>
            </a:r>
          </a:p>
          <a:p>
            <a:pPr lvl="1"/>
            <a:r>
              <a:rPr lang="en-US" dirty="0"/>
              <a:t>Question 21</a:t>
            </a:r>
          </a:p>
          <a:p>
            <a:pPr lvl="1"/>
            <a:r>
              <a:rPr lang="en-US" dirty="0"/>
              <a:t>Question 22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29149" y="2054834"/>
            <a:ext cx="245353" cy="461665"/>
          </a:xfrm>
          <a:prstGeom prst="rect">
            <a:avLst/>
          </a:prstGeom>
          <a:noFill/>
        </p:spPr>
        <p:txBody>
          <a:bodyPr wrap="square" rtlCol="0">
            <a:spAutoFit/>
          </a:bodyPr>
          <a:lstStyle/>
          <a:p>
            <a:r>
              <a:rPr lang="en-US" sz="2400" b="1" dirty="0"/>
              <a:t>C</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6" y="2827681"/>
            <a:ext cx="245353" cy="461665"/>
          </a:xfrm>
          <a:prstGeom prst="rect">
            <a:avLst/>
          </a:prstGeom>
          <a:noFill/>
        </p:spPr>
        <p:txBody>
          <a:bodyPr wrap="square" rtlCol="0">
            <a:spAutoFit/>
          </a:bodyPr>
          <a:lstStyle/>
          <a:p>
            <a:r>
              <a:rPr lang="en-US" sz="2400" b="1" dirty="0"/>
              <a:t>A</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245353" cy="461665"/>
          </a:xfrm>
          <a:prstGeom prst="rect">
            <a:avLst/>
          </a:prstGeom>
          <a:noFill/>
        </p:spPr>
        <p:txBody>
          <a:bodyPr wrap="square" rtlCol="0">
            <a:spAutoFit/>
          </a:bodyPr>
          <a:lstStyle/>
          <a:p>
            <a:r>
              <a:rPr lang="en-US" sz="2400" b="1" dirty="0"/>
              <a:t>B</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935406" y="3985755"/>
            <a:ext cx="245353" cy="461665"/>
          </a:xfrm>
          <a:prstGeom prst="rect">
            <a:avLst/>
          </a:prstGeom>
          <a:noFill/>
        </p:spPr>
        <p:txBody>
          <a:bodyPr wrap="square" rtlCol="0">
            <a:spAutoFit/>
          </a:bodyPr>
          <a:lstStyle/>
          <a:p>
            <a:r>
              <a:rPr lang="en-US" sz="2400" b="1" dirty="0"/>
              <a:t>A</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2039617"/>
            <a:ext cx="1188751" cy="461665"/>
          </a:xfrm>
          <a:prstGeom prst="rect">
            <a:avLst/>
          </a:prstGeom>
          <a:noFill/>
        </p:spPr>
        <p:txBody>
          <a:bodyPr wrap="square" rtlCol="0">
            <a:spAutoFit/>
          </a:bodyPr>
          <a:lstStyle/>
          <a:p>
            <a:r>
              <a:rPr lang="en-US" sz="2400" b="1" dirty="0"/>
              <a:t>B</a:t>
            </a:r>
          </a:p>
        </p:txBody>
      </p:sp>
      <p:sp>
        <p:nvSpPr>
          <p:cNvPr id="13" name="TextBox 12">
            <a:extLst>
              <a:ext uri="{FF2B5EF4-FFF2-40B4-BE49-F238E27FC236}">
                <a16:creationId xmlns:a16="http://schemas.microsoft.com/office/drawing/2014/main" id="{744D6C2E-C0EF-4F33-BD46-D3D0C82695B0}"/>
              </a:ext>
            </a:extLst>
          </p:cNvPr>
          <p:cNvSpPr txBox="1"/>
          <p:nvPr/>
        </p:nvSpPr>
        <p:spPr>
          <a:xfrm>
            <a:off x="6762024" y="3225029"/>
            <a:ext cx="245353" cy="461665"/>
          </a:xfrm>
          <a:prstGeom prst="rect">
            <a:avLst/>
          </a:prstGeom>
          <a:noFill/>
        </p:spPr>
        <p:txBody>
          <a:bodyPr wrap="square" rtlCol="0">
            <a:spAutoFit/>
          </a:bodyPr>
          <a:lstStyle/>
          <a:p>
            <a:r>
              <a:rPr lang="en-US" sz="2400" b="1" dirty="0"/>
              <a:t>C</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842506" y="3239387"/>
            <a:ext cx="1230194" cy="461665"/>
          </a:xfrm>
          <a:prstGeom prst="rect">
            <a:avLst/>
          </a:prstGeom>
          <a:noFill/>
        </p:spPr>
        <p:txBody>
          <a:bodyPr wrap="square" rtlCol="0">
            <a:spAutoFit/>
          </a:bodyPr>
          <a:lstStyle/>
          <a:p>
            <a:r>
              <a:rPr lang="en-US" sz="2400" b="1" dirty="0"/>
              <a:t>$300</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4012604"/>
            <a:ext cx="245353" cy="461665"/>
          </a:xfrm>
          <a:prstGeom prst="rect">
            <a:avLst/>
          </a:prstGeom>
          <a:noFill/>
        </p:spPr>
        <p:txBody>
          <a:bodyPr wrap="square" rtlCol="0">
            <a:spAutoFit/>
          </a:bodyPr>
          <a:lstStyle/>
          <a:p>
            <a:r>
              <a:rPr lang="en-US" sz="2400" b="1" dirty="0"/>
              <a:t>D</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935406" y="3622516"/>
            <a:ext cx="245353" cy="461665"/>
          </a:xfrm>
          <a:prstGeom prst="rect">
            <a:avLst/>
          </a:prstGeom>
          <a:noFill/>
        </p:spPr>
        <p:txBody>
          <a:bodyPr wrap="square" rtlCol="0">
            <a:spAutoFit/>
          </a:bodyPr>
          <a:lstStyle/>
          <a:p>
            <a:r>
              <a:rPr lang="en-US" sz="2400" b="1" dirty="0"/>
              <a:t>B</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10977" y="2427468"/>
            <a:ext cx="1458376" cy="461665"/>
          </a:xfrm>
          <a:prstGeom prst="rect">
            <a:avLst/>
          </a:prstGeom>
          <a:noFill/>
        </p:spPr>
        <p:txBody>
          <a:bodyPr wrap="square" rtlCol="0">
            <a:spAutoFit/>
          </a:bodyPr>
          <a:lstStyle/>
          <a:p>
            <a:r>
              <a:rPr lang="en-US" sz="2400" b="1" dirty="0"/>
              <a:t>  B</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245353" cy="461665"/>
          </a:xfrm>
          <a:prstGeom prst="rect">
            <a:avLst/>
          </a:prstGeom>
          <a:noFill/>
        </p:spPr>
        <p:txBody>
          <a:bodyPr wrap="square" rtlCol="0">
            <a:spAutoFit/>
          </a:bodyPr>
          <a:lstStyle/>
          <a:p>
            <a:r>
              <a:rPr lang="en-US" sz="2400" b="1" dirty="0"/>
              <a:t>B</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53236" y="2448682"/>
            <a:ext cx="245353" cy="461665"/>
          </a:xfrm>
          <a:prstGeom prst="rect">
            <a:avLst/>
          </a:prstGeom>
          <a:noFill/>
        </p:spPr>
        <p:txBody>
          <a:bodyPr wrap="square" rtlCol="0">
            <a:spAutoFit/>
          </a:bodyPr>
          <a:lstStyle/>
          <a:p>
            <a:r>
              <a:rPr lang="en-US" sz="2400" b="1" dirty="0"/>
              <a:t>B</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15 </a:t>
            </a:r>
          </a:p>
          <a:p>
            <a:pPr lvl="1"/>
            <a:r>
              <a:rPr lang="en-US" dirty="0"/>
              <a:t>Question 16 </a:t>
            </a:r>
          </a:p>
          <a:p>
            <a:pPr lvl="1"/>
            <a:r>
              <a:rPr lang="en-US" dirty="0"/>
              <a:t>Question 17 </a:t>
            </a:r>
          </a:p>
          <a:p>
            <a:pPr lvl="1"/>
            <a:r>
              <a:rPr lang="en-US" dirty="0"/>
              <a:t>Question 18 </a:t>
            </a:r>
          </a:p>
          <a:p>
            <a:pPr lvl="1"/>
            <a:r>
              <a:rPr lang="en-US" dirty="0"/>
              <a:t>Question 19 </a:t>
            </a:r>
          </a:p>
          <a:p>
            <a:pPr lvl="1"/>
            <a:r>
              <a:rPr lang="en-US" dirty="0"/>
              <a:t>Question 20</a:t>
            </a:r>
          </a:p>
          <a:p>
            <a:pPr lvl="1"/>
            <a:r>
              <a:rPr lang="en-US" dirty="0"/>
              <a:t>Question 21</a:t>
            </a:r>
          </a:p>
          <a:p>
            <a:pPr lvl="1"/>
            <a:r>
              <a:rPr lang="en-US" dirty="0"/>
              <a:t>Question 22 </a:t>
            </a:r>
          </a:p>
        </p:txBody>
      </p:sp>
      <p:sp>
        <p:nvSpPr>
          <p:cNvPr id="2" name="TextBox 1">
            <a:extLst>
              <a:ext uri="{FF2B5EF4-FFF2-40B4-BE49-F238E27FC236}">
                <a16:creationId xmlns:a16="http://schemas.microsoft.com/office/drawing/2014/main" id="{7F3EEFC9-CAE1-ED63-47F6-5C98D30A05DF}"/>
              </a:ext>
            </a:extLst>
          </p:cNvPr>
          <p:cNvSpPr txBox="1"/>
          <p:nvPr/>
        </p:nvSpPr>
        <p:spPr>
          <a:xfrm>
            <a:off x="2929149" y="4355129"/>
            <a:ext cx="245353" cy="461665"/>
          </a:xfrm>
          <a:prstGeom prst="rect">
            <a:avLst/>
          </a:prstGeom>
          <a:noFill/>
        </p:spPr>
        <p:txBody>
          <a:bodyPr wrap="square" rtlCol="0">
            <a:spAutoFit/>
          </a:bodyPr>
          <a:lstStyle/>
          <a:p>
            <a:r>
              <a:rPr lang="en-US" sz="2400" b="1" dirty="0"/>
              <a:t>D</a:t>
            </a:r>
          </a:p>
        </p:txBody>
      </p:sp>
      <p:sp>
        <p:nvSpPr>
          <p:cNvPr id="4" name="TextBox 3">
            <a:extLst>
              <a:ext uri="{FF2B5EF4-FFF2-40B4-BE49-F238E27FC236}">
                <a16:creationId xmlns:a16="http://schemas.microsoft.com/office/drawing/2014/main" id="{396B76FC-A128-8D7D-F6FF-03A25E9C2CAF}"/>
              </a:ext>
            </a:extLst>
          </p:cNvPr>
          <p:cNvSpPr txBox="1"/>
          <p:nvPr/>
        </p:nvSpPr>
        <p:spPr>
          <a:xfrm>
            <a:off x="2859751" y="4765470"/>
            <a:ext cx="1230194" cy="461665"/>
          </a:xfrm>
          <a:prstGeom prst="rect">
            <a:avLst/>
          </a:prstGeom>
          <a:noFill/>
        </p:spPr>
        <p:txBody>
          <a:bodyPr wrap="square" rtlCol="0">
            <a:spAutoFit/>
          </a:bodyPr>
          <a:lstStyle/>
          <a:p>
            <a:r>
              <a:rPr lang="en-US" sz="2400" b="1" dirty="0"/>
              <a:t>$7,035</a:t>
            </a:r>
          </a:p>
        </p:txBody>
      </p:sp>
      <p:sp>
        <p:nvSpPr>
          <p:cNvPr id="5" name="TextBox 4">
            <a:extLst>
              <a:ext uri="{FF2B5EF4-FFF2-40B4-BE49-F238E27FC236}">
                <a16:creationId xmlns:a16="http://schemas.microsoft.com/office/drawing/2014/main" id="{8A2D710F-5A0C-C1FC-F715-9F344701B12F}"/>
              </a:ext>
            </a:extLst>
          </p:cNvPr>
          <p:cNvSpPr txBox="1"/>
          <p:nvPr/>
        </p:nvSpPr>
        <p:spPr>
          <a:xfrm>
            <a:off x="6765765" y="4343169"/>
            <a:ext cx="245353" cy="461665"/>
          </a:xfrm>
          <a:prstGeom prst="rect">
            <a:avLst/>
          </a:prstGeom>
          <a:noFill/>
        </p:spPr>
        <p:txBody>
          <a:bodyPr wrap="square" rtlCol="0">
            <a:spAutoFit/>
          </a:bodyPr>
          <a:lstStyle/>
          <a:p>
            <a:r>
              <a:rPr lang="en-US" sz="2400" b="1" dirty="0"/>
              <a:t>A</a:t>
            </a:r>
          </a:p>
        </p:txBody>
      </p:sp>
      <p:sp>
        <p:nvSpPr>
          <p:cNvPr id="15" name="TextBox 14">
            <a:extLst>
              <a:ext uri="{FF2B5EF4-FFF2-40B4-BE49-F238E27FC236}">
                <a16:creationId xmlns:a16="http://schemas.microsoft.com/office/drawing/2014/main" id="{8CFDCE93-B1A1-85D0-D3D6-A1C9CB622119}"/>
              </a:ext>
            </a:extLst>
          </p:cNvPr>
          <p:cNvSpPr txBox="1"/>
          <p:nvPr/>
        </p:nvSpPr>
        <p:spPr>
          <a:xfrm>
            <a:off x="6779393" y="4708701"/>
            <a:ext cx="245353" cy="461665"/>
          </a:xfrm>
          <a:prstGeom prst="rect">
            <a:avLst/>
          </a:prstGeom>
          <a:noFill/>
        </p:spPr>
        <p:txBody>
          <a:bodyPr wrap="square" rtlCol="0">
            <a:spAutoFit/>
          </a:bodyPr>
          <a:lstStyle/>
          <a:p>
            <a:r>
              <a:rPr lang="en-US" sz="2400" b="1" dirty="0"/>
              <a:t>D</a:t>
            </a:r>
          </a:p>
        </p:txBody>
      </p:sp>
    </p:spTree>
    <p:extLst>
      <p:ext uri="{BB962C8B-B14F-4D97-AF65-F5344CB8AC3E}">
        <p14:creationId xmlns:p14="http://schemas.microsoft.com/office/powerpoint/2010/main" val="71996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35690"/>
            <a:ext cx="8480426" cy="4920669"/>
          </a:xfrm>
        </p:spPr>
        <p:txBody>
          <a:bodyPr>
            <a:normAutofit/>
          </a:bodyPr>
          <a:lstStyle/>
          <a:p>
            <a:r>
              <a:rPr lang="en-US" sz="3600" dirty="0"/>
              <a:t>We hope things are making sense as we outline the program and go through the certification process</a:t>
            </a:r>
          </a:p>
          <a:p>
            <a:r>
              <a:rPr lang="en-US" sz="3600" dirty="0"/>
              <a:t>Any issues, let us know and we will do our best to address them</a:t>
            </a:r>
          </a:p>
          <a:p>
            <a:endParaRPr lang="en-US" sz="3600" dirty="0"/>
          </a:p>
          <a:p>
            <a:endParaRPr lang="en-US" dirty="0"/>
          </a:p>
          <a:p>
            <a:endParaRPr lang="en-US" dirty="0"/>
          </a:p>
        </p:txBody>
      </p:sp>
      <p:sp>
        <p:nvSpPr>
          <p:cNvPr id="6" name="Slide Number Placeholder 5"/>
          <p:cNvSpPr>
            <a:spLocks noGrp="1"/>
          </p:cNvSpPr>
          <p:nvPr>
            <p:ph type="sldNum" sz="quarter" idx="4"/>
          </p:nvPr>
        </p:nvSpPr>
        <p:spPr/>
        <p:txBody>
          <a:bodyPr/>
          <a:lstStyle/>
          <a:p>
            <a:fld id="{BBB69291-A384-1346-A27A-D0A1C91B6C32}" type="slidenum">
              <a:rPr lang="en-US" smtClean="0"/>
              <a:pPr/>
              <a:t>2</a:t>
            </a:fld>
            <a:endParaRPr lang="en-US"/>
          </a:p>
        </p:txBody>
      </p:sp>
      <p:sp>
        <p:nvSpPr>
          <p:cNvPr id="3" name="Title 2"/>
          <p:cNvSpPr>
            <a:spLocks noGrp="1"/>
          </p:cNvSpPr>
          <p:nvPr>
            <p:ph type="title"/>
          </p:nvPr>
        </p:nvSpPr>
        <p:spPr>
          <a:xfrm>
            <a:off x="475129" y="307908"/>
            <a:ext cx="8354546" cy="727790"/>
          </a:xfrm>
        </p:spPr>
        <p:txBody>
          <a:bodyPr>
            <a:noAutofit/>
          </a:bodyPr>
          <a:lstStyle/>
          <a:p>
            <a:r>
              <a:rPr lang="en-US" dirty="0"/>
              <a:t>Again, We’re Glad You’re Here</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7924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8</a:t>
            </a:r>
          </a:p>
        </p:txBody>
      </p:sp>
      <p:sp>
        <p:nvSpPr>
          <p:cNvPr id="3" name="Text Placeholder 2"/>
          <p:cNvSpPr>
            <a:spLocks noGrp="1"/>
          </p:cNvSpPr>
          <p:nvPr>
            <p:ph type="body" idx="1"/>
          </p:nvPr>
        </p:nvSpPr>
        <p:spPr>
          <a:xfrm>
            <a:off x="525916" y="4494985"/>
            <a:ext cx="5811822" cy="854782"/>
          </a:xfrm>
        </p:spPr>
        <p:txBody>
          <a:bodyPr/>
          <a:lstStyle/>
          <a:p>
            <a:r>
              <a:rPr lang="en-US" dirty="0"/>
              <a:t>Joanne Oak</a:t>
            </a:r>
          </a:p>
        </p:txBody>
      </p:sp>
    </p:spTree>
    <p:extLst>
      <p:ext uri="{BB962C8B-B14F-4D97-AF65-F5344CB8AC3E}">
        <p14:creationId xmlns:p14="http://schemas.microsoft.com/office/powerpoint/2010/main" val="4267850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2" action="ppaction://hlinksldjump"/>
            <a:extLst>
              <a:ext uri="{FF2B5EF4-FFF2-40B4-BE49-F238E27FC236}">
                <a16:creationId xmlns:a16="http://schemas.microsoft.com/office/drawing/2014/main" id="{0F760B32-2BE7-BA32-7FDD-7DBF8960F9F6}"/>
              </a:ext>
            </a:extLst>
          </p:cNvPr>
          <p:cNvPicPr>
            <a:picLocks noChangeAspect="1"/>
          </p:cNvPicPr>
          <p:nvPr/>
        </p:nvPicPr>
        <p:blipFill>
          <a:blip r:embed="rId3"/>
          <a:stretch>
            <a:fillRect/>
          </a:stretch>
        </p:blipFill>
        <p:spPr>
          <a:xfrm>
            <a:off x="782603" y="1202980"/>
            <a:ext cx="5646838" cy="556171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21</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Interview Notes</a:t>
            </a:r>
          </a:p>
        </p:txBody>
      </p:sp>
      <p:sp>
        <p:nvSpPr>
          <p:cNvPr id="8" name="Content Placeholder 1">
            <a:extLst>
              <a:ext uri="{FF2B5EF4-FFF2-40B4-BE49-F238E27FC236}">
                <a16:creationId xmlns:a16="http://schemas.microsoft.com/office/drawing/2014/main" id="{BD9C3653-321C-43C1-C05E-825CB8B34515}"/>
              </a:ext>
            </a:extLst>
          </p:cNvPr>
          <p:cNvSpPr txBox="1">
            <a:spLocks/>
          </p:cNvSpPr>
          <p:nvPr/>
        </p:nvSpPr>
        <p:spPr>
          <a:xfrm>
            <a:off x="6288833" y="3199332"/>
            <a:ext cx="2540842" cy="10554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a:t>
            </a:r>
          </a:p>
          <a:p>
            <a:pPr marL="0" indent="0" algn="ctr">
              <a:buFont typeface="Arial"/>
              <a:buNone/>
            </a:pPr>
            <a:r>
              <a:rPr lang="en-US" sz="2000" dirty="0"/>
              <a:t>Form 6744 pg. 94</a:t>
            </a:r>
          </a:p>
        </p:txBody>
      </p:sp>
    </p:spTree>
    <p:extLst>
      <p:ext uri="{BB962C8B-B14F-4D97-AF65-F5344CB8AC3E}">
        <p14:creationId xmlns:p14="http://schemas.microsoft.com/office/powerpoint/2010/main" val="2709846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3AE850-6696-C575-943B-428943371123}"/>
              </a:ext>
            </a:extLst>
          </p:cNvPr>
          <p:cNvPicPr>
            <a:picLocks noChangeAspect="1"/>
          </p:cNvPicPr>
          <p:nvPr/>
        </p:nvPicPr>
        <p:blipFill>
          <a:blip r:embed="rId2"/>
          <a:stretch>
            <a:fillRect/>
          </a:stretch>
        </p:blipFill>
        <p:spPr>
          <a:xfrm>
            <a:off x="204719" y="1199735"/>
            <a:ext cx="8685144" cy="432523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22</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Questions</a:t>
            </a:r>
          </a:p>
        </p:txBody>
      </p:sp>
      <p:sp>
        <p:nvSpPr>
          <p:cNvPr id="11" name="Rectangle 10">
            <a:extLst>
              <a:ext uri="{FF2B5EF4-FFF2-40B4-BE49-F238E27FC236}">
                <a16:creationId xmlns:a16="http://schemas.microsoft.com/office/drawing/2014/main" id="{D10958CF-0383-692A-3C62-772DD8390276}"/>
              </a:ext>
            </a:extLst>
          </p:cNvPr>
          <p:cNvSpPr/>
          <p:nvPr/>
        </p:nvSpPr>
        <p:spPr>
          <a:xfrm>
            <a:off x="513534" y="1612513"/>
            <a:ext cx="1188720"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C2E398-B93E-151A-061D-DCACC98CCE49}"/>
              </a:ext>
            </a:extLst>
          </p:cNvPr>
          <p:cNvSpPr/>
          <p:nvPr/>
        </p:nvSpPr>
        <p:spPr>
          <a:xfrm>
            <a:off x="513534" y="4150426"/>
            <a:ext cx="1025989"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C2412E-ADD0-B682-D519-17F2B1FE5692}"/>
              </a:ext>
            </a:extLst>
          </p:cNvPr>
          <p:cNvSpPr txBox="1"/>
          <p:nvPr/>
        </p:nvSpPr>
        <p:spPr>
          <a:xfrm>
            <a:off x="1970885" y="5142724"/>
            <a:ext cx="1200150" cy="400110"/>
          </a:xfrm>
          <a:prstGeom prst="rect">
            <a:avLst/>
          </a:prstGeom>
          <a:noFill/>
        </p:spPr>
        <p:txBody>
          <a:bodyPr wrap="square" rtlCol="0">
            <a:spAutoFit/>
          </a:bodyPr>
          <a:lstStyle/>
          <a:p>
            <a:r>
              <a:rPr lang="en-US" sz="2000" b="1" dirty="0">
                <a:solidFill>
                  <a:srgbClr val="FF0000"/>
                </a:solidFill>
              </a:rPr>
              <a:t>2,500</a:t>
            </a:r>
          </a:p>
        </p:txBody>
      </p:sp>
      <p:sp>
        <p:nvSpPr>
          <p:cNvPr id="14" name="TextBox 13">
            <a:hlinkClick r:id="rId3" action="ppaction://hlinksldjump"/>
            <a:extLst>
              <a:ext uri="{FF2B5EF4-FFF2-40B4-BE49-F238E27FC236}">
                <a16:creationId xmlns:a16="http://schemas.microsoft.com/office/drawing/2014/main" id="{A7E7DA3C-D429-5943-B8C7-84B3409BFE83}"/>
              </a:ext>
            </a:extLst>
          </p:cNvPr>
          <p:cNvSpPr txBox="1"/>
          <p:nvPr/>
        </p:nvSpPr>
        <p:spPr>
          <a:xfrm>
            <a:off x="2989627" y="1723289"/>
            <a:ext cx="3115328" cy="461665"/>
          </a:xfrm>
          <a:prstGeom prst="rect">
            <a:avLst/>
          </a:prstGeom>
          <a:noFill/>
        </p:spPr>
        <p:txBody>
          <a:bodyPr wrap="square" rtlCol="0">
            <a:spAutoFit/>
          </a:bodyPr>
          <a:lstStyle/>
          <a:p>
            <a:r>
              <a:rPr lang="en-US" sz="2400" b="1" dirty="0">
                <a:solidFill>
                  <a:srgbClr val="FF0000"/>
                </a:solidFill>
              </a:rPr>
              <a:t>D-26-29, Sched D</a:t>
            </a:r>
          </a:p>
        </p:txBody>
      </p:sp>
      <p:sp>
        <p:nvSpPr>
          <p:cNvPr id="15" name="TextBox 14">
            <a:extLst>
              <a:ext uri="{FF2B5EF4-FFF2-40B4-BE49-F238E27FC236}">
                <a16:creationId xmlns:a16="http://schemas.microsoft.com/office/drawing/2014/main" id="{564CB6ED-24D1-2DCA-4E4D-C17895D204EE}"/>
              </a:ext>
            </a:extLst>
          </p:cNvPr>
          <p:cNvSpPr txBox="1"/>
          <p:nvPr/>
        </p:nvSpPr>
        <p:spPr>
          <a:xfrm>
            <a:off x="3614959" y="3457185"/>
            <a:ext cx="1395580" cy="461665"/>
          </a:xfrm>
          <a:prstGeom prst="rect">
            <a:avLst/>
          </a:prstGeom>
          <a:noFill/>
        </p:spPr>
        <p:txBody>
          <a:bodyPr wrap="square" rtlCol="0">
            <a:spAutoFit/>
          </a:bodyPr>
          <a:lstStyle/>
          <a:p>
            <a:r>
              <a:rPr lang="en-US" sz="2400" b="1" dirty="0">
                <a:solidFill>
                  <a:srgbClr val="FF0000"/>
                </a:solidFill>
              </a:rPr>
              <a:t>D-23/24</a:t>
            </a:r>
          </a:p>
        </p:txBody>
      </p:sp>
      <p:sp>
        <p:nvSpPr>
          <p:cNvPr id="5" name="TextBox 4">
            <a:extLst>
              <a:ext uri="{FF2B5EF4-FFF2-40B4-BE49-F238E27FC236}">
                <a16:creationId xmlns:a16="http://schemas.microsoft.com/office/drawing/2014/main" id="{499DAC05-C351-C460-F658-40FC7DEBE347}"/>
              </a:ext>
            </a:extLst>
          </p:cNvPr>
          <p:cNvSpPr txBox="1"/>
          <p:nvPr/>
        </p:nvSpPr>
        <p:spPr>
          <a:xfrm>
            <a:off x="4075269" y="5191081"/>
            <a:ext cx="1395580" cy="461665"/>
          </a:xfrm>
          <a:prstGeom prst="rect">
            <a:avLst/>
          </a:prstGeom>
          <a:noFill/>
        </p:spPr>
        <p:txBody>
          <a:bodyPr wrap="square" rtlCol="0">
            <a:spAutoFit/>
          </a:bodyPr>
          <a:lstStyle/>
          <a:p>
            <a:r>
              <a:rPr lang="en-US" sz="2400" b="1" dirty="0">
                <a:solidFill>
                  <a:srgbClr val="FF0000"/>
                </a:solidFill>
              </a:rPr>
              <a:t>E-11</a:t>
            </a:r>
          </a:p>
        </p:txBody>
      </p:sp>
    </p:spTree>
    <p:extLst>
      <p:ext uri="{BB962C8B-B14F-4D97-AF65-F5344CB8AC3E}">
        <p14:creationId xmlns:p14="http://schemas.microsoft.com/office/powerpoint/2010/main" val="24325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01B23D-0FE4-98D3-09FE-1EF71130723A}"/>
              </a:ext>
            </a:extLst>
          </p:cNvPr>
          <p:cNvPicPr>
            <a:picLocks noChangeAspect="1"/>
          </p:cNvPicPr>
          <p:nvPr/>
        </p:nvPicPr>
        <p:blipFill>
          <a:blip r:embed="rId2"/>
          <a:stretch>
            <a:fillRect/>
          </a:stretch>
        </p:blipFill>
        <p:spPr>
          <a:xfrm>
            <a:off x="149296" y="1240233"/>
            <a:ext cx="8724122" cy="4520448"/>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23</a:t>
            </a:fld>
            <a:endParaRPr lang="en-US"/>
          </a:p>
        </p:txBody>
      </p:sp>
      <p:sp>
        <p:nvSpPr>
          <p:cNvPr id="3" name="Title 2"/>
          <p:cNvSpPr>
            <a:spLocks noGrp="1"/>
          </p:cNvSpPr>
          <p:nvPr>
            <p:ph type="title"/>
          </p:nvPr>
        </p:nvSpPr>
        <p:spPr>
          <a:xfrm>
            <a:off x="409437" y="423757"/>
            <a:ext cx="8480426" cy="666798"/>
          </a:xfrm>
        </p:spPr>
        <p:txBody>
          <a:bodyPr>
            <a:noAutofit/>
          </a:bodyPr>
          <a:lstStyle/>
          <a:p>
            <a:r>
              <a:rPr lang="en-US" sz="4000" dirty="0"/>
              <a:t>Adv. Scenario 8 Questions (</a:t>
            </a:r>
            <a:r>
              <a:rPr lang="en-US" sz="4000" dirty="0" err="1"/>
              <a:t>con’t</a:t>
            </a:r>
            <a:r>
              <a:rPr lang="en-US" sz="4000" dirty="0"/>
              <a:t>)</a:t>
            </a:r>
          </a:p>
        </p:txBody>
      </p:sp>
      <p:sp>
        <p:nvSpPr>
          <p:cNvPr id="11" name="Rectangle 10">
            <a:extLst>
              <a:ext uri="{FF2B5EF4-FFF2-40B4-BE49-F238E27FC236}">
                <a16:creationId xmlns:a16="http://schemas.microsoft.com/office/drawing/2014/main" id="{D10958CF-0383-692A-3C62-772DD8390276}"/>
              </a:ext>
            </a:extLst>
          </p:cNvPr>
          <p:cNvSpPr/>
          <p:nvPr/>
        </p:nvSpPr>
        <p:spPr>
          <a:xfrm>
            <a:off x="432168" y="1959386"/>
            <a:ext cx="1188720"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C2E398-B93E-151A-061D-DCACC98CCE49}"/>
              </a:ext>
            </a:extLst>
          </p:cNvPr>
          <p:cNvSpPr/>
          <p:nvPr/>
        </p:nvSpPr>
        <p:spPr>
          <a:xfrm>
            <a:off x="485170" y="5439748"/>
            <a:ext cx="1735516" cy="30745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C2412E-ADD0-B682-D519-17F2B1FE5692}"/>
              </a:ext>
            </a:extLst>
          </p:cNvPr>
          <p:cNvSpPr txBox="1"/>
          <p:nvPr/>
        </p:nvSpPr>
        <p:spPr>
          <a:xfrm>
            <a:off x="2736417" y="3411702"/>
            <a:ext cx="1200150" cy="400110"/>
          </a:xfrm>
          <a:prstGeom prst="rect">
            <a:avLst/>
          </a:prstGeom>
          <a:noFill/>
        </p:spPr>
        <p:txBody>
          <a:bodyPr wrap="square" rtlCol="0">
            <a:spAutoFit/>
          </a:bodyPr>
          <a:lstStyle/>
          <a:p>
            <a:r>
              <a:rPr lang="en-US" sz="2000" b="1" dirty="0">
                <a:solidFill>
                  <a:srgbClr val="FF0000"/>
                </a:solidFill>
              </a:rPr>
              <a:t>10</a:t>
            </a:r>
          </a:p>
        </p:txBody>
      </p:sp>
      <p:sp>
        <p:nvSpPr>
          <p:cNvPr id="14" name="TextBox 13">
            <a:extLst>
              <a:ext uri="{FF2B5EF4-FFF2-40B4-BE49-F238E27FC236}">
                <a16:creationId xmlns:a16="http://schemas.microsoft.com/office/drawing/2014/main" id="{A7E7DA3C-D429-5943-B8C7-84B3409BFE83}"/>
              </a:ext>
            </a:extLst>
          </p:cNvPr>
          <p:cNvSpPr txBox="1"/>
          <p:nvPr/>
        </p:nvSpPr>
        <p:spPr>
          <a:xfrm>
            <a:off x="2989627" y="1723289"/>
            <a:ext cx="1022536" cy="461665"/>
          </a:xfrm>
          <a:prstGeom prst="rect">
            <a:avLst/>
          </a:prstGeom>
          <a:noFill/>
        </p:spPr>
        <p:txBody>
          <a:bodyPr wrap="square" rtlCol="0">
            <a:spAutoFit/>
          </a:bodyPr>
          <a:lstStyle/>
          <a:p>
            <a:r>
              <a:rPr lang="en-US" sz="2400" b="1" dirty="0">
                <a:solidFill>
                  <a:srgbClr val="FF0000"/>
                </a:solidFill>
              </a:rPr>
              <a:t>D-25</a:t>
            </a:r>
          </a:p>
        </p:txBody>
      </p:sp>
      <p:sp>
        <p:nvSpPr>
          <p:cNvPr id="15" name="TextBox 14">
            <a:extLst>
              <a:ext uri="{FF2B5EF4-FFF2-40B4-BE49-F238E27FC236}">
                <a16:creationId xmlns:a16="http://schemas.microsoft.com/office/drawing/2014/main" id="{564CB6ED-24D1-2DCA-4E4D-C17895D204EE}"/>
              </a:ext>
            </a:extLst>
          </p:cNvPr>
          <p:cNvSpPr txBox="1"/>
          <p:nvPr/>
        </p:nvSpPr>
        <p:spPr>
          <a:xfrm>
            <a:off x="4084599" y="2684187"/>
            <a:ext cx="4805264" cy="461665"/>
          </a:xfrm>
          <a:prstGeom prst="rect">
            <a:avLst/>
          </a:prstGeom>
          <a:noFill/>
        </p:spPr>
        <p:txBody>
          <a:bodyPr wrap="square" rtlCol="0">
            <a:spAutoFit/>
          </a:bodyPr>
          <a:lstStyle/>
          <a:p>
            <a:r>
              <a:rPr lang="en-US" sz="2400" b="1" dirty="0">
                <a:solidFill>
                  <a:srgbClr val="FF0000"/>
                </a:solidFill>
              </a:rPr>
              <a:t>J-5/6 , Form 8863, Sched 3 </a:t>
            </a:r>
            <a:r>
              <a:rPr lang="en-US" sz="2400" b="1" dirty="0" err="1">
                <a:solidFill>
                  <a:srgbClr val="FF0000"/>
                </a:solidFill>
              </a:rPr>
              <a:t>Prt</a:t>
            </a:r>
            <a:r>
              <a:rPr lang="en-US" sz="2400" b="1" dirty="0">
                <a:solidFill>
                  <a:srgbClr val="FF0000"/>
                </a:solidFill>
              </a:rPr>
              <a:t> 1 Ln 3</a:t>
            </a:r>
          </a:p>
        </p:txBody>
      </p:sp>
      <p:sp>
        <p:nvSpPr>
          <p:cNvPr id="5" name="TextBox 4">
            <a:extLst>
              <a:ext uri="{FF2B5EF4-FFF2-40B4-BE49-F238E27FC236}">
                <a16:creationId xmlns:a16="http://schemas.microsoft.com/office/drawing/2014/main" id="{499DAC05-C351-C460-F658-40FC7DEBE347}"/>
              </a:ext>
            </a:extLst>
          </p:cNvPr>
          <p:cNvSpPr txBox="1"/>
          <p:nvPr/>
        </p:nvSpPr>
        <p:spPr>
          <a:xfrm>
            <a:off x="5629093" y="4603146"/>
            <a:ext cx="1395580" cy="461665"/>
          </a:xfrm>
          <a:prstGeom prst="rect">
            <a:avLst/>
          </a:prstGeom>
          <a:noFill/>
        </p:spPr>
        <p:txBody>
          <a:bodyPr wrap="square" rtlCol="0">
            <a:spAutoFit/>
          </a:bodyPr>
          <a:lstStyle/>
          <a:p>
            <a:r>
              <a:rPr lang="en-US" sz="2400" b="1" dirty="0">
                <a:solidFill>
                  <a:srgbClr val="FF0000"/>
                </a:solidFill>
              </a:rPr>
              <a:t>K-21</a:t>
            </a:r>
          </a:p>
        </p:txBody>
      </p:sp>
      <p:sp>
        <p:nvSpPr>
          <p:cNvPr id="16" name="TextBox 15">
            <a:hlinkClick r:id="rId3" action="ppaction://hlinksldjump"/>
            <a:extLst>
              <a:ext uri="{FF2B5EF4-FFF2-40B4-BE49-F238E27FC236}">
                <a16:creationId xmlns:a16="http://schemas.microsoft.com/office/drawing/2014/main" id="{261E98F5-7013-1B69-8C3F-C4B74CA9B52F}"/>
              </a:ext>
            </a:extLst>
          </p:cNvPr>
          <p:cNvSpPr txBox="1"/>
          <p:nvPr/>
        </p:nvSpPr>
        <p:spPr>
          <a:xfrm>
            <a:off x="5504880" y="3028890"/>
            <a:ext cx="1200150" cy="400110"/>
          </a:xfrm>
          <a:prstGeom prst="rect">
            <a:avLst/>
          </a:prstGeom>
          <a:noFill/>
        </p:spPr>
        <p:txBody>
          <a:bodyPr wrap="square" rtlCol="0">
            <a:spAutoFit/>
          </a:bodyPr>
          <a:lstStyle/>
          <a:p>
            <a:r>
              <a:rPr lang="en-US" sz="2000" b="1" dirty="0">
                <a:solidFill>
                  <a:srgbClr val="FF0000"/>
                </a:solidFill>
              </a:rPr>
              <a:t>480</a:t>
            </a:r>
          </a:p>
        </p:txBody>
      </p:sp>
      <p:sp>
        <p:nvSpPr>
          <p:cNvPr id="17" name="TextBox 16">
            <a:extLst>
              <a:ext uri="{FF2B5EF4-FFF2-40B4-BE49-F238E27FC236}">
                <a16:creationId xmlns:a16="http://schemas.microsoft.com/office/drawing/2014/main" id="{E6201897-6651-892C-3EB1-A81824B6F0C1}"/>
              </a:ext>
            </a:extLst>
          </p:cNvPr>
          <p:cNvSpPr txBox="1"/>
          <p:nvPr/>
        </p:nvSpPr>
        <p:spPr>
          <a:xfrm>
            <a:off x="3924251" y="3749552"/>
            <a:ext cx="4805264" cy="461665"/>
          </a:xfrm>
          <a:prstGeom prst="rect">
            <a:avLst/>
          </a:prstGeom>
          <a:noFill/>
        </p:spPr>
        <p:txBody>
          <a:bodyPr wrap="square" rtlCol="0">
            <a:spAutoFit/>
          </a:bodyPr>
          <a:lstStyle/>
          <a:p>
            <a:r>
              <a:rPr lang="en-US" sz="2400" b="1" dirty="0">
                <a:solidFill>
                  <a:srgbClr val="FF0000"/>
                </a:solidFill>
              </a:rPr>
              <a:t>H-4, Form 5329, Sched 2 </a:t>
            </a:r>
            <a:r>
              <a:rPr lang="en-US" sz="2400" b="1" dirty="0" err="1">
                <a:solidFill>
                  <a:srgbClr val="FF0000"/>
                </a:solidFill>
              </a:rPr>
              <a:t>Prt</a:t>
            </a:r>
            <a:r>
              <a:rPr lang="en-US" sz="2400" b="1" dirty="0">
                <a:solidFill>
                  <a:srgbClr val="FF0000"/>
                </a:solidFill>
              </a:rPr>
              <a:t> 2 Ln 8</a:t>
            </a:r>
          </a:p>
        </p:txBody>
      </p:sp>
    </p:spTree>
    <p:extLst>
      <p:ext uri="{BB962C8B-B14F-4D97-AF65-F5344CB8AC3E}">
        <p14:creationId xmlns:p14="http://schemas.microsoft.com/office/powerpoint/2010/main" val="30892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1953BD-9814-E660-E2DB-06F813819139}"/>
              </a:ext>
            </a:extLst>
          </p:cNvPr>
          <p:cNvPicPr>
            <a:picLocks noChangeAspect="1"/>
          </p:cNvPicPr>
          <p:nvPr/>
        </p:nvPicPr>
        <p:blipFill>
          <a:blip r:embed="rId3"/>
          <a:stretch>
            <a:fillRect/>
          </a:stretch>
        </p:blipFill>
        <p:spPr>
          <a:xfrm>
            <a:off x="349249" y="1198025"/>
            <a:ext cx="8656012" cy="4573965"/>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24</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8: Retest Questions</a:t>
            </a:r>
          </a:p>
        </p:txBody>
      </p:sp>
      <p:sp>
        <p:nvSpPr>
          <p:cNvPr id="8" name="Rectangle 7">
            <a:extLst>
              <a:ext uri="{FF2B5EF4-FFF2-40B4-BE49-F238E27FC236}">
                <a16:creationId xmlns:a16="http://schemas.microsoft.com/office/drawing/2014/main" id="{60024529-41CA-4443-84A7-8B54956C8A3A}"/>
              </a:ext>
            </a:extLst>
          </p:cNvPr>
          <p:cNvSpPr/>
          <p:nvPr/>
        </p:nvSpPr>
        <p:spPr>
          <a:xfrm>
            <a:off x="634482" y="2214947"/>
            <a:ext cx="1042226"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2627E6-7AFE-466A-AAB2-8BFDF980CA04}"/>
              </a:ext>
            </a:extLst>
          </p:cNvPr>
          <p:cNvSpPr txBox="1"/>
          <p:nvPr/>
        </p:nvSpPr>
        <p:spPr>
          <a:xfrm>
            <a:off x="2552044" y="2034335"/>
            <a:ext cx="1200150" cy="461665"/>
          </a:xfrm>
          <a:prstGeom prst="rect">
            <a:avLst/>
          </a:prstGeom>
          <a:noFill/>
        </p:spPr>
        <p:txBody>
          <a:bodyPr wrap="square" rtlCol="0">
            <a:spAutoFit/>
          </a:bodyPr>
          <a:lstStyle/>
          <a:p>
            <a:r>
              <a:rPr lang="en-US" sz="2400" b="1" dirty="0">
                <a:solidFill>
                  <a:srgbClr val="FF0000"/>
                </a:solidFill>
              </a:rPr>
              <a:t>D-24</a:t>
            </a:r>
          </a:p>
        </p:txBody>
      </p:sp>
      <p:sp>
        <p:nvSpPr>
          <p:cNvPr id="10" name="TextBox 9">
            <a:extLst>
              <a:ext uri="{FF2B5EF4-FFF2-40B4-BE49-F238E27FC236}">
                <a16:creationId xmlns:a16="http://schemas.microsoft.com/office/drawing/2014/main" id="{76DACA62-D995-45F1-B9C0-ED1AE34038AC}"/>
              </a:ext>
            </a:extLst>
          </p:cNvPr>
          <p:cNvSpPr txBox="1"/>
          <p:nvPr/>
        </p:nvSpPr>
        <p:spPr>
          <a:xfrm>
            <a:off x="2724017" y="3555470"/>
            <a:ext cx="1200150" cy="461665"/>
          </a:xfrm>
          <a:prstGeom prst="rect">
            <a:avLst/>
          </a:prstGeom>
          <a:noFill/>
        </p:spPr>
        <p:txBody>
          <a:bodyPr wrap="square" rtlCol="0">
            <a:spAutoFit/>
          </a:bodyPr>
          <a:lstStyle/>
          <a:p>
            <a:r>
              <a:rPr lang="en-US" sz="2400" b="1" dirty="0">
                <a:solidFill>
                  <a:srgbClr val="FF0000"/>
                </a:solidFill>
              </a:rPr>
              <a:t>E-11</a:t>
            </a:r>
          </a:p>
        </p:txBody>
      </p:sp>
      <p:sp>
        <p:nvSpPr>
          <p:cNvPr id="13" name="Rectangle 12">
            <a:extLst>
              <a:ext uri="{FF2B5EF4-FFF2-40B4-BE49-F238E27FC236}">
                <a16:creationId xmlns:a16="http://schemas.microsoft.com/office/drawing/2014/main" id="{5CA2AE03-E931-2741-536C-CDF745BDE06A}"/>
              </a:ext>
            </a:extLst>
          </p:cNvPr>
          <p:cNvSpPr/>
          <p:nvPr/>
        </p:nvSpPr>
        <p:spPr>
          <a:xfrm>
            <a:off x="569164" y="4030049"/>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6">
            <a:extLst>
              <a:ext uri="{FF2B5EF4-FFF2-40B4-BE49-F238E27FC236}">
                <a16:creationId xmlns:a16="http://schemas.microsoft.com/office/drawing/2014/main" id="{7274DEAA-5935-785E-5666-1B11AE6E355A}"/>
              </a:ext>
            </a:extLst>
          </p:cNvPr>
          <p:cNvSpPr>
            <a:spLocks noGrp="1"/>
          </p:cNvSpPr>
          <p:nvPr>
            <p:ph sz="half" idx="1"/>
          </p:nvPr>
        </p:nvSpPr>
        <p:spPr>
          <a:xfrm>
            <a:off x="2178055" y="6043909"/>
            <a:ext cx="3846786" cy="523489"/>
          </a:xfrm>
        </p:spPr>
        <p:txBody>
          <a:bodyPr>
            <a:normAutofit/>
          </a:bodyPr>
          <a:lstStyle/>
          <a:p>
            <a:pPr marL="0" indent="0">
              <a:buNone/>
            </a:pPr>
            <a:r>
              <a:rPr lang="en-US" sz="2000" dirty="0"/>
              <a:t>Retest Form 6744 Pg 111</a:t>
            </a:r>
          </a:p>
        </p:txBody>
      </p:sp>
      <p:sp>
        <p:nvSpPr>
          <p:cNvPr id="5" name="TextBox 4">
            <a:extLst>
              <a:ext uri="{FF2B5EF4-FFF2-40B4-BE49-F238E27FC236}">
                <a16:creationId xmlns:a16="http://schemas.microsoft.com/office/drawing/2014/main" id="{05D1A37B-3B95-5CC9-DC2A-8C7C6DF2FF8B}"/>
              </a:ext>
            </a:extLst>
          </p:cNvPr>
          <p:cNvSpPr txBox="1"/>
          <p:nvPr/>
        </p:nvSpPr>
        <p:spPr>
          <a:xfrm>
            <a:off x="6267437" y="1073567"/>
            <a:ext cx="1200150" cy="461665"/>
          </a:xfrm>
          <a:prstGeom prst="rect">
            <a:avLst/>
          </a:prstGeom>
          <a:noFill/>
        </p:spPr>
        <p:txBody>
          <a:bodyPr wrap="square" rtlCol="0">
            <a:spAutoFit/>
          </a:bodyPr>
          <a:lstStyle/>
          <a:p>
            <a:r>
              <a:rPr lang="en-US" sz="2400" b="1" dirty="0">
                <a:solidFill>
                  <a:srgbClr val="FF0000"/>
                </a:solidFill>
              </a:rPr>
              <a:t>2,450</a:t>
            </a:r>
          </a:p>
        </p:txBody>
      </p:sp>
      <p:sp>
        <p:nvSpPr>
          <p:cNvPr id="7" name="TextBox 6">
            <a:extLst>
              <a:ext uri="{FF2B5EF4-FFF2-40B4-BE49-F238E27FC236}">
                <a16:creationId xmlns:a16="http://schemas.microsoft.com/office/drawing/2014/main" id="{97BF49ED-39F3-5A7A-DFC7-3DB0B1D54302}"/>
              </a:ext>
            </a:extLst>
          </p:cNvPr>
          <p:cNvSpPr txBox="1"/>
          <p:nvPr/>
        </p:nvSpPr>
        <p:spPr>
          <a:xfrm>
            <a:off x="7355620" y="1086010"/>
            <a:ext cx="1265866" cy="707886"/>
          </a:xfrm>
          <a:prstGeom prst="rect">
            <a:avLst/>
          </a:prstGeom>
          <a:noFill/>
        </p:spPr>
        <p:txBody>
          <a:bodyPr wrap="square" rtlCol="0">
            <a:spAutoFit/>
          </a:bodyPr>
          <a:lstStyle/>
          <a:p>
            <a:r>
              <a:rPr lang="en-US" sz="2000" b="1" dirty="0">
                <a:solidFill>
                  <a:srgbClr val="FF0000"/>
                </a:solidFill>
              </a:rPr>
              <a:t>D-26/29 Sched D</a:t>
            </a:r>
          </a:p>
        </p:txBody>
      </p:sp>
      <p:sp>
        <p:nvSpPr>
          <p:cNvPr id="18" name="TextBox 17">
            <a:extLst>
              <a:ext uri="{FF2B5EF4-FFF2-40B4-BE49-F238E27FC236}">
                <a16:creationId xmlns:a16="http://schemas.microsoft.com/office/drawing/2014/main" id="{37EF31FB-8E97-1D2F-6D9C-B2FCD90BEFD1}"/>
              </a:ext>
            </a:extLst>
          </p:cNvPr>
          <p:cNvSpPr txBox="1"/>
          <p:nvPr/>
        </p:nvSpPr>
        <p:spPr>
          <a:xfrm>
            <a:off x="858792" y="5384531"/>
            <a:ext cx="1200150" cy="400110"/>
          </a:xfrm>
          <a:prstGeom prst="rect">
            <a:avLst/>
          </a:prstGeom>
          <a:noFill/>
        </p:spPr>
        <p:txBody>
          <a:bodyPr wrap="square" rtlCol="0">
            <a:spAutoFit/>
          </a:bodyPr>
          <a:lstStyle/>
          <a:p>
            <a:r>
              <a:rPr lang="en-US" sz="2000" b="1" dirty="0">
                <a:solidFill>
                  <a:srgbClr val="FF0000"/>
                </a:solidFill>
              </a:rPr>
              <a:t>2,500</a:t>
            </a:r>
          </a:p>
        </p:txBody>
      </p:sp>
      <p:sp>
        <p:nvSpPr>
          <p:cNvPr id="19" name="TextBox 18">
            <a:extLst>
              <a:ext uri="{FF2B5EF4-FFF2-40B4-BE49-F238E27FC236}">
                <a16:creationId xmlns:a16="http://schemas.microsoft.com/office/drawing/2014/main" id="{86DED11F-ACE2-64FE-9B1D-2312B607A92C}"/>
              </a:ext>
            </a:extLst>
          </p:cNvPr>
          <p:cNvSpPr txBox="1"/>
          <p:nvPr/>
        </p:nvSpPr>
        <p:spPr>
          <a:xfrm>
            <a:off x="3477105" y="5425276"/>
            <a:ext cx="1200150" cy="461665"/>
          </a:xfrm>
          <a:prstGeom prst="rect">
            <a:avLst/>
          </a:prstGeom>
          <a:noFill/>
        </p:spPr>
        <p:txBody>
          <a:bodyPr wrap="square" rtlCol="0">
            <a:spAutoFit/>
          </a:bodyPr>
          <a:lstStyle/>
          <a:p>
            <a:r>
              <a:rPr lang="en-US" sz="2400" b="1" dirty="0">
                <a:solidFill>
                  <a:srgbClr val="FF0000"/>
                </a:solidFill>
              </a:rPr>
              <a:t>D-25</a:t>
            </a:r>
          </a:p>
        </p:txBody>
      </p:sp>
    </p:spTree>
    <p:extLst>
      <p:ext uri="{BB962C8B-B14F-4D97-AF65-F5344CB8AC3E}">
        <p14:creationId xmlns:p14="http://schemas.microsoft.com/office/powerpoint/2010/main" val="4554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5"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2E0A1E8-6BAD-C80C-2C26-D55BDB46E442}"/>
              </a:ext>
            </a:extLst>
          </p:cNvPr>
          <p:cNvPicPr>
            <a:picLocks noChangeAspect="1"/>
          </p:cNvPicPr>
          <p:nvPr/>
        </p:nvPicPr>
        <p:blipFill>
          <a:blip r:embed="rId3"/>
          <a:stretch>
            <a:fillRect/>
          </a:stretch>
        </p:blipFill>
        <p:spPr>
          <a:xfrm>
            <a:off x="652463" y="1194757"/>
            <a:ext cx="7726428" cy="4628346"/>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25</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8: Retest Questions (</a:t>
            </a:r>
            <a:r>
              <a:rPr lang="en-US" sz="3200" dirty="0" err="1"/>
              <a:t>con’t</a:t>
            </a:r>
            <a:r>
              <a:rPr lang="en-US" sz="3200" dirty="0"/>
              <a:t>)</a:t>
            </a:r>
          </a:p>
        </p:txBody>
      </p:sp>
      <p:sp>
        <p:nvSpPr>
          <p:cNvPr id="8" name="Rectangle 7">
            <a:extLst>
              <a:ext uri="{FF2B5EF4-FFF2-40B4-BE49-F238E27FC236}">
                <a16:creationId xmlns:a16="http://schemas.microsoft.com/office/drawing/2014/main" id="{60024529-41CA-4443-84A7-8B54956C8A3A}"/>
              </a:ext>
            </a:extLst>
          </p:cNvPr>
          <p:cNvSpPr/>
          <p:nvPr/>
        </p:nvSpPr>
        <p:spPr>
          <a:xfrm>
            <a:off x="989335" y="1596430"/>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2627E6-7AFE-466A-AAB2-8BFDF980CA04}"/>
              </a:ext>
            </a:extLst>
          </p:cNvPr>
          <p:cNvSpPr txBox="1"/>
          <p:nvPr/>
        </p:nvSpPr>
        <p:spPr>
          <a:xfrm>
            <a:off x="2757840" y="1618301"/>
            <a:ext cx="1200150" cy="461665"/>
          </a:xfrm>
          <a:prstGeom prst="rect">
            <a:avLst/>
          </a:prstGeom>
          <a:noFill/>
        </p:spPr>
        <p:txBody>
          <a:bodyPr wrap="square" rtlCol="0">
            <a:spAutoFit/>
          </a:bodyPr>
          <a:lstStyle/>
          <a:p>
            <a:r>
              <a:rPr lang="en-US" sz="2400" b="1" dirty="0">
                <a:solidFill>
                  <a:srgbClr val="FF0000"/>
                </a:solidFill>
              </a:rPr>
              <a:t>J-5/6</a:t>
            </a:r>
          </a:p>
        </p:txBody>
      </p:sp>
      <p:sp>
        <p:nvSpPr>
          <p:cNvPr id="10" name="TextBox 9">
            <a:extLst>
              <a:ext uri="{FF2B5EF4-FFF2-40B4-BE49-F238E27FC236}">
                <a16:creationId xmlns:a16="http://schemas.microsoft.com/office/drawing/2014/main" id="{76DACA62-D995-45F1-B9C0-ED1AE34038AC}"/>
              </a:ext>
            </a:extLst>
          </p:cNvPr>
          <p:cNvSpPr txBox="1"/>
          <p:nvPr/>
        </p:nvSpPr>
        <p:spPr>
          <a:xfrm>
            <a:off x="2406648" y="5084788"/>
            <a:ext cx="1200151" cy="461665"/>
          </a:xfrm>
          <a:prstGeom prst="rect">
            <a:avLst/>
          </a:prstGeom>
          <a:noFill/>
        </p:spPr>
        <p:txBody>
          <a:bodyPr wrap="square" rtlCol="0">
            <a:spAutoFit/>
          </a:bodyPr>
          <a:lstStyle/>
          <a:p>
            <a:r>
              <a:rPr lang="en-US" sz="2400" b="1" dirty="0">
                <a:solidFill>
                  <a:srgbClr val="FF0000"/>
                </a:solidFill>
              </a:rPr>
              <a:t>K-21</a:t>
            </a:r>
          </a:p>
        </p:txBody>
      </p:sp>
      <p:sp>
        <p:nvSpPr>
          <p:cNvPr id="13" name="Rectangle 12">
            <a:extLst>
              <a:ext uri="{FF2B5EF4-FFF2-40B4-BE49-F238E27FC236}">
                <a16:creationId xmlns:a16="http://schemas.microsoft.com/office/drawing/2014/main" id="{5CA2AE03-E931-2741-536C-CDF745BDE06A}"/>
              </a:ext>
            </a:extLst>
          </p:cNvPr>
          <p:cNvSpPr/>
          <p:nvPr/>
        </p:nvSpPr>
        <p:spPr>
          <a:xfrm>
            <a:off x="989335" y="3326367"/>
            <a:ext cx="97009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3EC7927-1BCE-4A24-7C7B-935FFF3B7C89}"/>
              </a:ext>
            </a:extLst>
          </p:cNvPr>
          <p:cNvSpPr txBox="1"/>
          <p:nvPr/>
        </p:nvSpPr>
        <p:spPr>
          <a:xfrm>
            <a:off x="2627296" y="3073621"/>
            <a:ext cx="4805264" cy="461665"/>
          </a:xfrm>
          <a:prstGeom prst="rect">
            <a:avLst/>
          </a:prstGeom>
          <a:noFill/>
        </p:spPr>
        <p:txBody>
          <a:bodyPr wrap="square" rtlCol="0">
            <a:spAutoFit/>
          </a:bodyPr>
          <a:lstStyle/>
          <a:p>
            <a:r>
              <a:rPr lang="en-US" sz="2400" b="1" dirty="0">
                <a:solidFill>
                  <a:srgbClr val="FF0000"/>
                </a:solidFill>
              </a:rPr>
              <a:t>H-4, Form 5329, Sched 2 </a:t>
            </a:r>
            <a:r>
              <a:rPr lang="en-US" sz="2400" b="1" dirty="0" err="1">
                <a:solidFill>
                  <a:srgbClr val="FF0000"/>
                </a:solidFill>
              </a:rPr>
              <a:t>Prt</a:t>
            </a:r>
            <a:r>
              <a:rPr lang="en-US" sz="2400" b="1" dirty="0">
                <a:solidFill>
                  <a:srgbClr val="FF0000"/>
                </a:solidFill>
              </a:rPr>
              <a:t> 2 Ln 8</a:t>
            </a:r>
          </a:p>
        </p:txBody>
      </p:sp>
      <p:sp>
        <p:nvSpPr>
          <p:cNvPr id="17" name="Rectangle 16">
            <a:extLst>
              <a:ext uri="{FF2B5EF4-FFF2-40B4-BE49-F238E27FC236}">
                <a16:creationId xmlns:a16="http://schemas.microsoft.com/office/drawing/2014/main" id="{AA9106C3-0661-9ED4-557A-7F4472B56631}"/>
              </a:ext>
            </a:extLst>
          </p:cNvPr>
          <p:cNvSpPr/>
          <p:nvPr/>
        </p:nvSpPr>
        <p:spPr>
          <a:xfrm>
            <a:off x="1016518" y="5046653"/>
            <a:ext cx="97009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5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26</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8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23 </a:t>
            </a:r>
          </a:p>
          <a:p>
            <a:pPr lvl="1"/>
            <a:r>
              <a:rPr lang="en-US" dirty="0"/>
              <a:t>Question 24 </a:t>
            </a:r>
          </a:p>
          <a:p>
            <a:pPr lvl="1"/>
            <a:r>
              <a:rPr lang="en-US" dirty="0"/>
              <a:t>Question 25 </a:t>
            </a:r>
          </a:p>
          <a:p>
            <a:pPr lvl="1"/>
            <a:r>
              <a:rPr lang="en-US" dirty="0"/>
              <a:t>Question 26 </a:t>
            </a:r>
          </a:p>
          <a:p>
            <a:pPr lvl="1"/>
            <a:r>
              <a:rPr lang="en-US" dirty="0"/>
              <a:t>Question 27 </a:t>
            </a:r>
          </a:p>
          <a:p>
            <a:pPr lvl="1"/>
            <a:r>
              <a:rPr lang="en-US" dirty="0"/>
              <a:t>Question 28</a:t>
            </a:r>
          </a:p>
          <a:p>
            <a:pPr lvl="1"/>
            <a:r>
              <a:rPr lang="en-US" dirty="0"/>
              <a:t>Question 29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29149" y="2054834"/>
            <a:ext cx="245353" cy="461665"/>
          </a:xfrm>
          <a:prstGeom prst="rect">
            <a:avLst/>
          </a:prstGeom>
          <a:noFill/>
        </p:spPr>
        <p:txBody>
          <a:bodyPr wrap="square" rtlCol="0">
            <a:spAutoFit/>
          </a:bodyPr>
          <a:lstStyle/>
          <a:p>
            <a:r>
              <a:rPr lang="en-US" sz="2400" b="1" dirty="0"/>
              <a:t>A</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6" y="2405446"/>
            <a:ext cx="245353" cy="461665"/>
          </a:xfrm>
          <a:prstGeom prst="rect">
            <a:avLst/>
          </a:prstGeom>
          <a:noFill/>
        </p:spPr>
        <p:txBody>
          <a:bodyPr wrap="square" rtlCol="0">
            <a:spAutoFit/>
          </a:bodyPr>
          <a:lstStyle/>
          <a:p>
            <a:r>
              <a:rPr lang="en-US" sz="2400" b="1" dirty="0"/>
              <a:t>C</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245353" cy="461665"/>
          </a:xfrm>
          <a:prstGeom prst="rect">
            <a:avLst/>
          </a:prstGeom>
          <a:noFill/>
        </p:spPr>
        <p:txBody>
          <a:bodyPr wrap="square" rtlCol="0">
            <a:spAutoFit/>
          </a:bodyPr>
          <a:lstStyle/>
          <a:p>
            <a:r>
              <a:rPr lang="en-US" sz="2400" b="1" dirty="0"/>
              <a:t>B</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928168" y="4354209"/>
            <a:ext cx="245353" cy="461665"/>
          </a:xfrm>
          <a:prstGeom prst="rect">
            <a:avLst/>
          </a:prstGeom>
          <a:noFill/>
        </p:spPr>
        <p:txBody>
          <a:bodyPr wrap="square" rtlCol="0">
            <a:spAutoFit/>
          </a:bodyPr>
          <a:lstStyle/>
          <a:p>
            <a:r>
              <a:rPr lang="en-US" sz="2400" b="1" dirty="0"/>
              <a:t>D</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4367291"/>
            <a:ext cx="1188751" cy="461665"/>
          </a:xfrm>
          <a:prstGeom prst="rect">
            <a:avLst/>
          </a:prstGeom>
          <a:noFill/>
        </p:spPr>
        <p:txBody>
          <a:bodyPr wrap="square" rtlCol="0">
            <a:spAutoFit/>
          </a:bodyPr>
          <a:lstStyle/>
          <a:p>
            <a:r>
              <a:rPr lang="en-US" sz="2400" b="1" dirty="0"/>
              <a:t>A</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853020" y="3574938"/>
            <a:ext cx="1230194" cy="461665"/>
          </a:xfrm>
          <a:prstGeom prst="rect">
            <a:avLst/>
          </a:prstGeom>
          <a:noFill/>
        </p:spPr>
        <p:txBody>
          <a:bodyPr wrap="square" rtlCol="0">
            <a:spAutoFit/>
          </a:bodyPr>
          <a:lstStyle/>
          <a:p>
            <a:r>
              <a:rPr lang="en-US" sz="2400" b="1" dirty="0"/>
              <a:t>$480</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4012604"/>
            <a:ext cx="245353" cy="461665"/>
          </a:xfrm>
          <a:prstGeom prst="rect">
            <a:avLst/>
          </a:prstGeom>
          <a:noFill/>
        </p:spPr>
        <p:txBody>
          <a:bodyPr wrap="square" rtlCol="0">
            <a:spAutoFit/>
          </a:bodyPr>
          <a:lstStyle/>
          <a:p>
            <a:r>
              <a:rPr lang="en-US" sz="2400" b="1" dirty="0"/>
              <a:t>B</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928169" y="3174439"/>
            <a:ext cx="245353" cy="461665"/>
          </a:xfrm>
          <a:prstGeom prst="rect">
            <a:avLst/>
          </a:prstGeom>
          <a:noFill/>
        </p:spPr>
        <p:txBody>
          <a:bodyPr wrap="square" rtlCol="0">
            <a:spAutoFit/>
          </a:bodyPr>
          <a:lstStyle/>
          <a:p>
            <a:r>
              <a:rPr lang="en-US" sz="2400" b="1" dirty="0"/>
              <a:t>B</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39137" y="2795667"/>
            <a:ext cx="1458376" cy="461665"/>
          </a:xfrm>
          <a:prstGeom prst="rect">
            <a:avLst/>
          </a:prstGeom>
          <a:noFill/>
        </p:spPr>
        <p:txBody>
          <a:bodyPr wrap="square" rtlCol="0">
            <a:spAutoFit/>
          </a:bodyPr>
          <a:lstStyle/>
          <a:p>
            <a:r>
              <a:rPr lang="en-US" sz="2400" b="1" dirty="0"/>
              <a:t>$2,500</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245353" cy="461665"/>
          </a:xfrm>
          <a:prstGeom prst="rect">
            <a:avLst/>
          </a:prstGeom>
          <a:noFill/>
        </p:spPr>
        <p:txBody>
          <a:bodyPr wrap="square" rtlCol="0">
            <a:spAutoFit/>
          </a:bodyPr>
          <a:lstStyle/>
          <a:p>
            <a:r>
              <a:rPr lang="en-US" sz="2400" b="1" dirty="0"/>
              <a:t>A</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81229" y="2467344"/>
            <a:ext cx="245353" cy="461665"/>
          </a:xfrm>
          <a:prstGeom prst="rect">
            <a:avLst/>
          </a:prstGeom>
          <a:noFill/>
        </p:spPr>
        <p:txBody>
          <a:bodyPr wrap="square" rtlCol="0">
            <a:spAutoFit/>
          </a:bodyPr>
          <a:lstStyle/>
          <a:p>
            <a:r>
              <a:rPr lang="en-US" sz="2400" b="1" dirty="0"/>
              <a:t>A</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23 </a:t>
            </a:r>
          </a:p>
          <a:p>
            <a:pPr lvl="1"/>
            <a:r>
              <a:rPr lang="en-US" dirty="0"/>
              <a:t>Question 24 </a:t>
            </a:r>
          </a:p>
          <a:p>
            <a:pPr lvl="1"/>
            <a:r>
              <a:rPr lang="en-US" dirty="0"/>
              <a:t>Question 25 </a:t>
            </a:r>
          </a:p>
          <a:p>
            <a:pPr lvl="1"/>
            <a:r>
              <a:rPr lang="en-US" dirty="0"/>
              <a:t>Question 26 </a:t>
            </a:r>
          </a:p>
          <a:p>
            <a:pPr lvl="1"/>
            <a:r>
              <a:rPr lang="en-US" dirty="0"/>
              <a:t>Question 27 </a:t>
            </a:r>
          </a:p>
          <a:p>
            <a:pPr lvl="1"/>
            <a:r>
              <a:rPr lang="en-US" dirty="0"/>
              <a:t>Question 28</a:t>
            </a:r>
          </a:p>
          <a:p>
            <a:pPr lvl="1"/>
            <a:r>
              <a:rPr lang="en-US" dirty="0"/>
              <a:t>Question 29 </a:t>
            </a:r>
          </a:p>
        </p:txBody>
      </p:sp>
      <p:sp>
        <p:nvSpPr>
          <p:cNvPr id="2" name="TextBox 1">
            <a:extLst>
              <a:ext uri="{FF2B5EF4-FFF2-40B4-BE49-F238E27FC236}">
                <a16:creationId xmlns:a16="http://schemas.microsoft.com/office/drawing/2014/main" id="{6C78B337-F937-4177-D517-5628EF75D296}"/>
              </a:ext>
            </a:extLst>
          </p:cNvPr>
          <p:cNvSpPr txBox="1"/>
          <p:nvPr/>
        </p:nvSpPr>
        <p:spPr>
          <a:xfrm>
            <a:off x="2870768" y="3978762"/>
            <a:ext cx="1230194" cy="461665"/>
          </a:xfrm>
          <a:prstGeom prst="rect">
            <a:avLst/>
          </a:prstGeom>
          <a:noFill/>
        </p:spPr>
        <p:txBody>
          <a:bodyPr wrap="square" rtlCol="0">
            <a:spAutoFit/>
          </a:bodyPr>
          <a:lstStyle/>
          <a:p>
            <a:r>
              <a:rPr lang="en-US" sz="2400" b="1" dirty="0"/>
              <a:t>$10</a:t>
            </a:r>
          </a:p>
        </p:txBody>
      </p:sp>
      <p:sp>
        <p:nvSpPr>
          <p:cNvPr id="4" name="TextBox 3">
            <a:extLst>
              <a:ext uri="{FF2B5EF4-FFF2-40B4-BE49-F238E27FC236}">
                <a16:creationId xmlns:a16="http://schemas.microsoft.com/office/drawing/2014/main" id="{2D0E9132-DB9F-8D36-6B9D-E6DE1D01298F}"/>
              </a:ext>
            </a:extLst>
          </p:cNvPr>
          <p:cNvSpPr txBox="1"/>
          <p:nvPr/>
        </p:nvSpPr>
        <p:spPr>
          <a:xfrm>
            <a:off x="6645873" y="2022669"/>
            <a:ext cx="1458376" cy="461665"/>
          </a:xfrm>
          <a:prstGeom prst="rect">
            <a:avLst/>
          </a:prstGeom>
          <a:noFill/>
        </p:spPr>
        <p:txBody>
          <a:bodyPr wrap="square" rtlCol="0">
            <a:spAutoFit/>
          </a:bodyPr>
          <a:lstStyle/>
          <a:p>
            <a:r>
              <a:rPr lang="en-US" sz="2400" b="1" dirty="0"/>
              <a:t>$2,450</a:t>
            </a:r>
          </a:p>
        </p:txBody>
      </p:sp>
      <p:sp>
        <p:nvSpPr>
          <p:cNvPr id="5" name="TextBox 4">
            <a:extLst>
              <a:ext uri="{FF2B5EF4-FFF2-40B4-BE49-F238E27FC236}">
                <a16:creationId xmlns:a16="http://schemas.microsoft.com/office/drawing/2014/main" id="{3F21C5C4-8653-DD61-ED50-E57058A5C4B8}"/>
              </a:ext>
            </a:extLst>
          </p:cNvPr>
          <p:cNvSpPr txBox="1"/>
          <p:nvPr/>
        </p:nvSpPr>
        <p:spPr>
          <a:xfrm>
            <a:off x="6755444" y="3180087"/>
            <a:ext cx="1458376" cy="461665"/>
          </a:xfrm>
          <a:prstGeom prst="rect">
            <a:avLst/>
          </a:prstGeom>
          <a:noFill/>
        </p:spPr>
        <p:txBody>
          <a:bodyPr wrap="square" rtlCol="0">
            <a:spAutoFit/>
          </a:bodyPr>
          <a:lstStyle/>
          <a:p>
            <a:r>
              <a:rPr lang="en-US" sz="2400" b="1" dirty="0"/>
              <a:t>2,500</a:t>
            </a:r>
          </a:p>
        </p:txBody>
      </p:sp>
    </p:spTree>
    <p:extLst>
      <p:ext uri="{BB962C8B-B14F-4D97-AF65-F5344CB8AC3E}">
        <p14:creationId xmlns:p14="http://schemas.microsoft.com/office/powerpoint/2010/main" val="2004493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9</a:t>
            </a:r>
          </a:p>
        </p:txBody>
      </p:sp>
      <p:sp>
        <p:nvSpPr>
          <p:cNvPr id="3" name="Text Placeholder 2"/>
          <p:cNvSpPr>
            <a:spLocks noGrp="1"/>
          </p:cNvSpPr>
          <p:nvPr>
            <p:ph type="body" idx="1"/>
          </p:nvPr>
        </p:nvSpPr>
        <p:spPr>
          <a:xfrm>
            <a:off x="525916" y="4494985"/>
            <a:ext cx="5811822" cy="854782"/>
          </a:xfrm>
        </p:spPr>
        <p:txBody>
          <a:bodyPr/>
          <a:lstStyle/>
          <a:p>
            <a:r>
              <a:rPr lang="en-US" dirty="0"/>
              <a:t>Thomas Polk</a:t>
            </a:r>
          </a:p>
        </p:txBody>
      </p:sp>
    </p:spTree>
    <p:extLst>
      <p:ext uri="{BB962C8B-B14F-4D97-AF65-F5344CB8AC3E}">
        <p14:creationId xmlns:p14="http://schemas.microsoft.com/office/powerpoint/2010/main" val="4095895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BC8EAA-CBDA-7222-CE13-209FC97F08DF}"/>
              </a:ext>
            </a:extLst>
          </p:cNvPr>
          <p:cNvPicPr>
            <a:picLocks noChangeAspect="1"/>
          </p:cNvPicPr>
          <p:nvPr/>
        </p:nvPicPr>
        <p:blipFill>
          <a:blip r:embed="rId2"/>
          <a:stretch>
            <a:fillRect/>
          </a:stretch>
        </p:blipFill>
        <p:spPr>
          <a:xfrm>
            <a:off x="349249" y="3240848"/>
            <a:ext cx="7334250" cy="244792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28</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Interview Notes</a:t>
            </a:r>
          </a:p>
        </p:txBody>
      </p:sp>
      <p:sp>
        <p:nvSpPr>
          <p:cNvPr id="5" name="Content Placeholder 1">
            <a:extLst>
              <a:ext uri="{FF2B5EF4-FFF2-40B4-BE49-F238E27FC236}">
                <a16:creationId xmlns:a16="http://schemas.microsoft.com/office/drawing/2014/main" id="{541B98CD-7312-8EE2-9C5F-28C6FDA897B6}"/>
              </a:ext>
            </a:extLst>
          </p:cNvPr>
          <p:cNvSpPr txBox="1">
            <a:spLocks/>
          </p:cNvSpPr>
          <p:nvPr/>
        </p:nvSpPr>
        <p:spPr>
          <a:xfrm>
            <a:off x="774011" y="605546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95</a:t>
            </a:r>
          </a:p>
        </p:txBody>
      </p:sp>
      <p:pic>
        <p:nvPicPr>
          <p:cNvPr id="7" name="Picture 6">
            <a:extLst>
              <a:ext uri="{FF2B5EF4-FFF2-40B4-BE49-F238E27FC236}">
                <a16:creationId xmlns:a16="http://schemas.microsoft.com/office/drawing/2014/main" id="{3F2E4741-1595-10B1-F3F5-BC9EE860BE9A}"/>
              </a:ext>
            </a:extLst>
          </p:cNvPr>
          <p:cNvPicPr>
            <a:picLocks noChangeAspect="1"/>
          </p:cNvPicPr>
          <p:nvPr/>
        </p:nvPicPr>
        <p:blipFill>
          <a:blip r:embed="rId3"/>
          <a:stretch>
            <a:fillRect/>
          </a:stretch>
        </p:blipFill>
        <p:spPr>
          <a:xfrm>
            <a:off x="116632" y="1263956"/>
            <a:ext cx="8910735" cy="1905054"/>
          </a:xfrm>
          <a:prstGeom prst="rect">
            <a:avLst/>
          </a:prstGeom>
        </p:spPr>
      </p:pic>
      <p:sp>
        <p:nvSpPr>
          <p:cNvPr id="10" name="Rectangle 9">
            <a:extLst>
              <a:ext uri="{FF2B5EF4-FFF2-40B4-BE49-F238E27FC236}">
                <a16:creationId xmlns:a16="http://schemas.microsoft.com/office/drawing/2014/main" id="{B8E4A0C9-147E-FD8E-EB7B-48EBE38CA986}"/>
              </a:ext>
            </a:extLst>
          </p:cNvPr>
          <p:cNvSpPr/>
          <p:nvPr/>
        </p:nvSpPr>
        <p:spPr>
          <a:xfrm>
            <a:off x="746018" y="4348985"/>
            <a:ext cx="2407728"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A3DCB5-10DE-7B8C-453B-86DCD91F46B7}"/>
              </a:ext>
            </a:extLst>
          </p:cNvPr>
          <p:cNvSpPr txBox="1"/>
          <p:nvPr/>
        </p:nvSpPr>
        <p:spPr>
          <a:xfrm>
            <a:off x="6121257" y="5225301"/>
            <a:ext cx="1200150" cy="461665"/>
          </a:xfrm>
          <a:prstGeom prst="rect">
            <a:avLst/>
          </a:prstGeom>
          <a:noFill/>
        </p:spPr>
        <p:txBody>
          <a:bodyPr wrap="square" rtlCol="0">
            <a:spAutoFit/>
          </a:bodyPr>
          <a:lstStyle/>
          <a:p>
            <a:r>
              <a:rPr lang="en-US" sz="2400" b="1" dirty="0">
                <a:solidFill>
                  <a:srgbClr val="FF0000"/>
                </a:solidFill>
              </a:rPr>
              <a:t>41,104</a:t>
            </a:r>
          </a:p>
        </p:txBody>
      </p:sp>
      <p:sp>
        <p:nvSpPr>
          <p:cNvPr id="13" name="TextBox 12">
            <a:extLst>
              <a:ext uri="{FF2B5EF4-FFF2-40B4-BE49-F238E27FC236}">
                <a16:creationId xmlns:a16="http://schemas.microsoft.com/office/drawing/2014/main" id="{8C72952D-01EB-CC3D-55A2-62293D36EEC0}"/>
              </a:ext>
            </a:extLst>
          </p:cNvPr>
          <p:cNvSpPr txBox="1"/>
          <p:nvPr/>
        </p:nvSpPr>
        <p:spPr>
          <a:xfrm>
            <a:off x="3876416" y="3758818"/>
            <a:ext cx="798222" cy="461665"/>
          </a:xfrm>
          <a:prstGeom prst="rect">
            <a:avLst/>
          </a:prstGeom>
          <a:noFill/>
        </p:spPr>
        <p:txBody>
          <a:bodyPr wrap="square" rtlCol="0">
            <a:spAutoFit/>
          </a:bodyPr>
          <a:lstStyle/>
          <a:p>
            <a:r>
              <a:rPr lang="en-US" sz="2400" b="1" dirty="0">
                <a:solidFill>
                  <a:srgbClr val="FF0000"/>
                </a:solidFill>
              </a:rPr>
              <a:t>B-10</a:t>
            </a:r>
          </a:p>
        </p:txBody>
      </p:sp>
      <p:sp>
        <p:nvSpPr>
          <p:cNvPr id="14" name="TextBox 13">
            <a:extLst>
              <a:ext uri="{FF2B5EF4-FFF2-40B4-BE49-F238E27FC236}">
                <a16:creationId xmlns:a16="http://schemas.microsoft.com/office/drawing/2014/main" id="{021B7CFF-2876-CD38-5ECE-EFD5B01312D9}"/>
              </a:ext>
            </a:extLst>
          </p:cNvPr>
          <p:cNvSpPr txBox="1"/>
          <p:nvPr/>
        </p:nvSpPr>
        <p:spPr>
          <a:xfrm>
            <a:off x="6121257" y="4857776"/>
            <a:ext cx="2660881" cy="461665"/>
          </a:xfrm>
          <a:prstGeom prst="rect">
            <a:avLst/>
          </a:prstGeom>
          <a:noFill/>
        </p:spPr>
        <p:txBody>
          <a:bodyPr wrap="square" rtlCol="0">
            <a:spAutoFit/>
          </a:bodyPr>
          <a:lstStyle/>
          <a:p>
            <a:r>
              <a:rPr lang="en-US" sz="2400" b="1" dirty="0">
                <a:solidFill>
                  <a:srgbClr val="FF0000"/>
                </a:solidFill>
              </a:rPr>
              <a:t>Form 1040, Line 11</a:t>
            </a:r>
          </a:p>
        </p:txBody>
      </p:sp>
    </p:spTree>
    <p:extLst>
      <p:ext uri="{BB962C8B-B14F-4D97-AF65-F5344CB8AC3E}">
        <p14:creationId xmlns:p14="http://schemas.microsoft.com/office/powerpoint/2010/main" val="387242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FE9202-0C68-EB54-3527-845E9FB3034A}"/>
              </a:ext>
            </a:extLst>
          </p:cNvPr>
          <p:cNvPicPr>
            <a:picLocks noChangeAspect="1"/>
          </p:cNvPicPr>
          <p:nvPr/>
        </p:nvPicPr>
        <p:blipFill>
          <a:blip r:embed="rId2"/>
          <a:stretch>
            <a:fillRect/>
          </a:stretch>
        </p:blipFill>
        <p:spPr>
          <a:xfrm>
            <a:off x="283932" y="1209762"/>
            <a:ext cx="8653564" cy="420042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29</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Questions (</a:t>
            </a:r>
            <a:r>
              <a:rPr lang="en-US" dirty="0" err="1"/>
              <a:t>con’t</a:t>
            </a:r>
            <a:r>
              <a:rPr lang="en-US" dirty="0"/>
              <a:t>)</a:t>
            </a:r>
          </a:p>
        </p:txBody>
      </p:sp>
      <p:sp>
        <p:nvSpPr>
          <p:cNvPr id="9" name="Rectangle 8">
            <a:extLst>
              <a:ext uri="{FF2B5EF4-FFF2-40B4-BE49-F238E27FC236}">
                <a16:creationId xmlns:a16="http://schemas.microsoft.com/office/drawing/2014/main" id="{D7CC45DA-A678-43C0-84D4-094F126811E5}"/>
              </a:ext>
            </a:extLst>
          </p:cNvPr>
          <p:cNvSpPr/>
          <p:nvPr/>
        </p:nvSpPr>
        <p:spPr>
          <a:xfrm>
            <a:off x="661775" y="2500997"/>
            <a:ext cx="180085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E983B-75A2-4DE9-8E41-3E96D624E09B}"/>
              </a:ext>
            </a:extLst>
          </p:cNvPr>
          <p:cNvSpPr/>
          <p:nvPr/>
        </p:nvSpPr>
        <p:spPr>
          <a:xfrm>
            <a:off x="629919" y="4716402"/>
            <a:ext cx="120015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F30706-2E8B-4E77-BF49-68EC19E16CFC}"/>
              </a:ext>
            </a:extLst>
          </p:cNvPr>
          <p:cNvSpPr txBox="1"/>
          <p:nvPr/>
        </p:nvSpPr>
        <p:spPr>
          <a:xfrm>
            <a:off x="4071207" y="1460250"/>
            <a:ext cx="4061031" cy="1015663"/>
          </a:xfrm>
          <a:prstGeom prst="rect">
            <a:avLst/>
          </a:prstGeom>
          <a:noFill/>
        </p:spPr>
        <p:txBody>
          <a:bodyPr wrap="square" rtlCol="0">
            <a:spAutoFit/>
          </a:bodyPr>
          <a:lstStyle/>
          <a:p>
            <a:r>
              <a:rPr lang="en-US" sz="2000" b="1" dirty="0">
                <a:solidFill>
                  <a:srgbClr val="FF0000"/>
                </a:solidFill>
              </a:rPr>
              <a:t>G-2</a:t>
            </a:r>
          </a:p>
          <a:p>
            <a:r>
              <a:rPr lang="en-US" sz="2000" b="1" dirty="0">
                <a:solidFill>
                  <a:srgbClr val="FF0000"/>
                </a:solidFill>
              </a:rPr>
              <a:t>G-10</a:t>
            </a:r>
          </a:p>
          <a:p>
            <a:r>
              <a:rPr lang="en-US" sz="2000" b="1" dirty="0">
                <a:solidFill>
                  <a:srgbClr val="FF0000"/>
                </a:solidFill>
              </a:rPr>
              <a:t>H-8, Sched 3 </a:t>
            </a:r>
            <a:r>
              <a:rPr lang="en-US" sz="2000" b="1" dirty="0" err="1">
                <a:solidFill>
                  <a:srgbClr val="FF0000"/>
                </a:solidFill>
              </a:rPr>
              <a:t>Prt</a:t>
            </a:r>
            <a:r>
              <a:rPr lang="en-US" sz="2000" b="1" dirty="0">
                <a:solidFill>
                  <a:srgbClr val="FF0000"/>
                </a:solidFill>
              </a:rPr>
              <a:t> 2 Ln 9</a:t>
            </a:r>
          </a:p>
        </p:txBody>
      </p:sp>
      <p:sp>
        <p:nvSpPr>
          <p:cNvPr id="15" name="TextBox 14">
            <a:extLst>
              <a:ext uri="{FF2B5EF4-FFF2-40B4-BE49-F238E27FC236}">
                <a16:creationId xmlns:a16="http://schemas.microsoft.com/office/drawing/2014/main" id="{3F1D1178-3A3F-439B-B449-FCA0C61AD552}"/>
              </a:ext>
            </a:extLst>
          </p:cNvPr>
          <p:cNvSpPr txBox="1"/>
          <p:nvPr/>
        </p:nvSpPr>
        <p:spPr>
          <a:xfrm>
            <a:off x="2406649" y="3653780"/>
            <a:ext cx="2686161" cy="461665"/>
          </a:xfrm>
          <a:prstGeom prst="rect">
            <a:avLst/>
          </a:prstGeom>
          <a:noFill/>
        </p:spPr>
        <p:txBody>
          <a:bodyPr wrap="square" rtlCol="0">
            <a:spAutoFit/>
          </a:bodyPr>
          <a:lstStyle/>
          <a:p>
            <a:r>
              <a:rPr lang="en-US" sz="2400" b="1" dirty="0">
                <a:solidFill>
                  <a:srgbClr val="FF0000"/>
                </a:solidFill>
              </a:rPr>
              <a:t>Form 8962, 1095-A</a:t>
            </a:r>
          </a:p>
        </p:txBody>
      </p:sp>
      <p:sp>
        <p:nvSpPr>
          <p:cNvPr id="16" name="TextBox 15">
            <a:extLst>
              <a:ext uri="{FF2B5EF4-FFF2-40B4-BE49-F238E27FC236}">
                <a16:creationId xmlns:a16="http://schemas.microsoft.com/office/drawing/2014/main" id="{EE2B7D59-D2AE-42AF-B405-FDC9435AF94A}"/>
              </a:ext>
            </a:extLst>
          </p:cNvPr>
          <p:cNvSpPr txBox="1"/>
          <p:nvPr/>
        </p:nvSpPr>
        <p:spPr>
          <a:xfrm>
            <a:off x="3664487" y="4316292"/>
            <a:ext cx="643123" cy="400110"/>
          </a:xfrm>
          <a:prstGeom prst="rect">
            <a:avLst/>
          </a:prstGeom>
          <a:noFill/>
        </p:spPr>
        <p:txBody>
          <a:bodyPr wrap="square" rtlCol="0">
            <a:spAutoFit/>
          </a:bodyPr>
          <a:lstStyle/>
          <a:p>
            <a:r>
              <a:rPr lang="en-US" sz="2000" b="1" dirty="0">
                <a:solidFill>
                  <a:srgbClr val="FF0000"/>
                </a:solidFill>
              </a:rPr>
              <a:t>Ln 2</a:t>
            </a:r>
          </a:p>
        </p:txBody>
      </p:sp>
      <p:sp>
        <p:nvSpPr>
          <p:cNvPr id="7" name="TextBox 6">
            <a:extLst>
              <a:ext uri="{FF2B5EF4-FFF2-40B4-BE49-F238E27FC236}">
                <a16:creationId xmlns:a16="http://schemas.microsoft.com/office/drawing/2014/main" id="{C9EF0F22-A588-FA81-C865-166C77978D2A}"/>
              </a:ext>
            </a:extLst>
          </p:cNvPr>
          <p:cNvSpPr txBox="1"/>
          <p:nvPr/>
        </p:nvSpPr>
        <p:spPr>
          <a:xfrm>
            <a:off x="6932088" y="2967335"/>
            <a:ext cx="1200150" cy="461665"/>
          </a:xfrm>
          <a:prstGeom prst="rect">
            <a:avLst/>
          </a:prstGeom>
          <a:noFill/>
        </p:spPr>
        <p:txBody>
          <a:bodyPr wrap="square" rtlCol="0">
            <a:spAutoFit/>
          </a:bodyPr>
          <a:lstStyle/>
          <a:p>
            <a:r>
              <a:rPr lang="en-US" sz="2400" b="1" dirty="0">
                <a:solidFill>
                  <a:srgbClr val="FF0000"/>
                </a:solidFill>
              </a:rPr>
              <a:t>100</a:t>
            </a:r>
          </a:p>
        </p:txBody>
      </p:sp>
      <p:sp>
        <p:nvSpPr>
          <p:cNvPr id="8" name="TextBox 7">
            <a:extLst>
              <a:ext uri="{FF2B5EF4-FFF2-40B4-BE49-F238E27FC236}">
                <a16:creationId xmlns:a16="http://schemas.microsoft.com/office/drawing/2014/main" id="{EDFDCD5A-1DB1-6FF1-1668-F6D13F1A8790}"/>
              </a:ext>
            </a:extLst>
          </p:cNvPr>
          <p:cNvSpPr txBox="1"/>
          <p:nvPr/>
        </p:nvSpPr>
        <p:spPr>
          <a:xfrm>
            <a:off x="821468" y="3609451"/>
            <a:ext cx="1200150" cy="461665"/>
          </a:xfrm>
          <a:prstGeom prst="rect">
            <a:avLst/>
          </a:prstGeom>
          <a:noFill/>
        </p:spPr>
        <p:txBody>
          <a:bodyPr wrap="square" rtlCol="0">
            <a:spAutoFit/>
          </a:bodyPr>
          <a:lstStyle/>
          <a:p>
            <a:r>
              <a:rPr lang="en-US" sz="2400" b="1" dirty="0">
                <a:solidFill>
                  <a:srgbClr val="FF0000"/>
                </a:solidFill>
              </a:rPr>
              <a:t>4,656</a:t>
            </a:r>
          </a:p>
        </p:txBody>
      </p:sp>
      <p:sp>
        <p:nvSpPr>
          <p:cNvPr id="10" name="TextBox 9">
            <a:extLst>
              <a:ext uri="{FF2B5EF4-FFF2-40B4-BE49-F238E27FC236}">
                <a16:creationId xmlns:a16="http://schemas.microsoft.com/office/drawing/2014/main" id="{1C08C507-8995-217B-3DC4-12AB170B60CF}"/>
              </a:ext>
            </a:extLst>
          </p:cNvPr>
          <p:cNvSpPr txBox="1"/>
          <p:nvPr/>
        </p:nvSpPr>
        <p:spPr>
          <a:xfrm>
            <a:off x="3664487" y="2683559"/>
            <a:ext cx="5165188" cy="461665"/>
          </a:xfrm>
          <a:prstGeom prst="rect">
            <a:avLst/>
          </a:prstGeom>
          <a:noFill/>
        </p:spPr>
        <p:txBody>
          <a:bodyPr wrap="square" rtlCol="0">
            <a:spAutoFit/>
          </a:bodyPr>
          <a:lstStyle/>
          <a:p>
            <a:r>
              <a:rPr lang="en-US" sz="2400" b="1" dirty="0">
                <a:solidFill>
                  <a:srgbClr val="FF0000"/>
                </a:solidFill>
              </a:rPr>
              <a:t>G-14/15, Form 8880, Sched 3 </a:t>
            </a:r>
            <a:r>
              <a:rPr lang="en-US" sz="2400" b="1" dirty="0" err="1">
                <a:solidFill>
                  <a:srgbClr val="FF0000"/>
                </a:solidFill>
              </a:rPr>
              <a:t>Prt</a:t>
            </a:r>
            <a:r>
              <a:rPr lang="en-US" sz="2400" b="1" dirty="0">
                <a:solidFill>
                  <a:srgbClr val="FF0000"/>
                </a:solidFill>
              </a:rPr>
              <a:t> 1 Ln 4</a:t>
            </a:r>
          </a:p>
        </p:txBody>
      </p:sp>
      <p:sp>
        <p:nvSpPr>
          <p:cNvPr id="18" name="Rectangle 17">
            <a:extLst>
              <a:ext uri="{FF2B5EF4-FFF2-40B4-BE49-F238E27FC236}">
                <a16:creationId xmlns:a16="http://schemas.microsoft.com/office/drawing/2014/main" id="{FBC5DECF-7E3C-3887-6DD2-179588C7E2F2}"/>
              </a:ext>
            </a:extLst>
          </p:cNvPr>
          <p:cNvSpPr/>
          <p:nvPr/>
        </p:nvSpPr>
        <p:spPr>
          <a:xfrm>
            <a:off x="1524880" y="4379271"/>
            <a:ext cx="2745406" cy="2677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726E6F-B33D-6057-B319-2B260E2B675B}"/>
              </a:ext>
            </a:extLst>
          </p:cNvPr>
          <p:cNvSpPr/>
          <p:nvPr/>
        </p:nvSpPr>
        <p:spPr>
          <a:xfrm>
            <a:off x="4941878" y="4115445"/>
            <a:ext cx="992391" cy="32079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0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80161"/>
            <a:ext cx="8480426" cy="5225742"/>
          </a:xfrm>
        </p:spPr>
        <p:txBody>
          <a:bodyPr>
            <a:normAutofit/>
          </a:bodyPr>
          <a:lstStyle/>
          <a:p>
            <a:r>
              <a:rPr lang="en-US" dirty="0"/>
              <a:t>Tax Training Reminder</a:t>
            </a:r>
          </a:p>
          <a:p>
            <a:r>
              <a:rPr lang="en-US" dirty="0"/>
              <a:t>Available Resources for Tax Returns</a:t>
            </a:r>
          </a:p>
          <a:p>
            <a:r>
              <a:rPr lang="en-US" dirty="0"/>
              <a:t>Certification Scenarios 7-9</a:t>
            </a:r>
          </a:p>
          <a:p>
            <a:r>
              <a:rPr lang="en-US" dirty="0"/>
              <a:t>Next Steps</a:t>
            </a:r>
          </a:p>
          <a:p>
            <a:r>
              <a:rPr lang="en-US" dirty="0"/>
              <a:t>(we’ll take one 15 minute break somewhere if needed)</a:t>
            </a:r>
          </a:p>
        </p:txBody>
      </p:sp>
      <p:sp>
        <p:nvSpPr>
          <p:cNvPr id="6" name="Slide Number Placeholder 5"/>
          <p:cNvSpPr>
            <a:spLocks noGrp="1"/>
          </p:cNvSpPr>
          <p:nvPr>
            <p:ph type="sldNum" sz="quarter" idx="4"/>
          </p:nvPr>
        </p:nvSpPr>
        <p:spPr/>
        <p:txBody>
          <a:bodyPr/>
          <a:lstStyle/>
          <a:p>
            <a:fld id="{BBB69291-A384-1346-A27A-D0A1C91B6C32}" type="slidenum">
              <a:rPr lang="en-US" smtClean="0"/>
              <a:pPr/>
              <a:t>3</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Agenda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143802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A8E1A-E5FE-592B-4D89-EDB209AC8850}"/>
              </a:ext>
            </a:extLst>
          </p:cNvPr>
          <p:cNvPicPr>
            <a:picLocks noChangeAspect="1"/>
          </p:cNvPicPr>
          <p:nvPr/>
        </p:nvPicPr>
        <p:blipFill>
          <a:blip r:embed="rId2"/>
          <a:stretch>
            <a:fillRect/>
          </a:stretch>
        </p:blipFill>
        <p:spPr>
          <a:xfrm>
            <a:off x="628067" y="1225934"/>
            <a:ext cx="7029450" cy="461010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30</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Retest Questions</a:t>
            </a:r>
          </a:p>
        </p:txBody>
      </p:sp>
      <p:sp>
        <p:nvSpPr>
          <p:cNvPr id="13" name="Rectangle 12">
            <a:extLst>
              <a:ext uri="{FF2B5EF4-FFF2-40B4-BE49-F238E27FC236}">
                <a16:creationId xmlns:a16="http://schemas.microsoft.com/office/drawing/2014/main" id="{ED0AF4E8-541F-4EE9-89CC-532B8260E53C}"/>
              </a:ext>
            </a:extLst>
          </p:cNvPr>
          <p:cNvSpPr/>
          <p:nvPr/>
        </p:nvSpPr>
        <p:spPr>
          <a:xfrm>
            <a:off x="1063625" y="1951474"/>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D154D-6F4C-4D7B-A502-6C76B7AD5B94}"/>
              </a:ext>
            </a:extLst>
          </p:cNvPr>
          <p:cNvSpPr/>
          <p:nvPr/>
        </p:nvSpPr>
        <p:spPr>
          <a:xfrm>
            <a:off x="1092835" y="3348421"/>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A9B4766-E9B3-42E8-B9CD-73C3B7835876}"/>
              </a:ext>
            </a:extLst>
          </p:cNvPr>
          <p:cNvSpPr txBox="1"/>
          <p:nvPr/>
        </p:nvSpPr>
        <p:spPr>
          <a:xfrm>
            <a:off x="3129892" y="5210679"/>
            <a:ext cx="1200150" cy="461665"/>
          </a:xfrm>
          <a:prstGeom prst="rect">
            <a:avLst/>
          </a:prstGeom>
          <a:noFill/>
        </p:spPr>
        <p:txBody>
          <a:bodyPr wrap="square" rtlCol="0">
            <a:spAutoFit/>
          </a:bodyPr>
          <a:lstStyle/>
          <a:p>
            <a:r>
              <a:rPr lang="en-US" sz="2400" b="1" dirty="0">
                <a:solidFill>
                  <a:srgbClr val="FF0000"/>
                </a:solidFill>
              </a:rPr>
              <a:t>G-4</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406649" y="6277168"/>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112</a:t>
            </a:r>
          </a:p>
        </p:txBody>
      </p:sp>
      <p:sp>
        <p:nvSpPr>
          <p:cNvPr id="7" name="TextBox 6">
            <a:extLst>
              <a:ext uri="{FF2B5EF4-FFF2-40B4-BE49-F238E27FC236}">
                <a16:creationId xmlns:a16="http://schemas.microsoft.com/office/drawing/2014/main" id="{534FE9CB-8838-467E-5646-C22BC19D727A}"/>
              </a:ext>
            </a:extLst>
          </p:cNvPr>
          <p:cNvSpPr txBox="1"/>
          <p:nvPr/>
        </p:nvSpPr>
        <p:spPr>
          <a:xfrm>
            <a:off x="2887371" y="1680283"/>
            <a:ext cx="798222" cy="461665"/>
          </a:xfrm>
          <a:prstGeom prst="rect">
            <a:avLst/>
          </a:prstGeom>
          <a:noFill/>
        </p:spPr>
        <p:txBody>
          <a:bodyPr wrap="square" rtlCol="0">
            <a:spAutoFit/>
          </a:bodyPr>
          <a:lstStyle/>
          <a:p>
            <a:r>
              <a:rPr lang="en-US" sz="2400" b="1" dirty="0">
                <a:solidFill>
                  <a:srgbClr val="FF0000"/>
                </a:solidFill>
              </a:rPr>
              <a:t>B-10</a:t>
            </a:r>
          </a:p>
        </p:txBody>
      </p:sp>
      <p:sp>
        <p:nvSpPr>
          <p:cNvPr id="8" name="TextBox 7">
            <a:extLst>
              <a:ext uri="{FF2B5EF4-FFF2-40B4-BE49-F238E27FC236}">
                <a16:creationId xmlns:a16="http://schemas.microsoft.com/office/drawing/2014/main" id="{A4D50661-47DA-3700-879B-6A5AB5645C5E}"/>
              </a:ext>
            </a:extLst>
          </p:cNvPr>
          <p:cNvSpPr txBox="1"/>
          <p:nvPr/>
        </p:nvSpPr>
        <p:spPr>
          <a:xfrm>
            <a:off x="3129891" y="3251881"/>
            <a:ext cx="2660881" cy="461665"/>
          </a:xfrm>
          <a:prstGeom prst="rect">
            <a:avLst/>
          </a:prstGeom>
          <a:noFill/>
        </p:spPr>
        <p:txBody>
          <a:bodyPr wrap="square" rtlCol="0">
            <a:spAutoFit/>
          </a:bodyPr>
          <a:lstStyle/>
          <a:p>
            <a:r>
              <a:rPr lang="en-US" sz="2400" b="1" dirty="0">
                <a:solidFill>
                  <a:srgbClr val="FF0000"/>
                </a:solidFill>
              </a:rPr>
              <a:t>Form 1040, Line 11</a:t>
            </a:r>
          </a:p>
        </p:txBody>
      </p:sp>
      <p:sp>
        <p:nvSpPr>
          <p:cNvPr id="15" name="Rectangle 14">
            <a:extLst>
              <a:ext uri="{FF2B5EF4-FFF2-40B4-BE49-F238E27FC236}">
                <a16:creationId xmlns:a16="http://schemas.microsoft.com/office/drawing/2014/main" id="{C69518FF-9FAD-51C3-311C-DB56C3492576}"/>
              </a:ext>
            </a:extLst>
          </p:cNvPr>
          <p:cNvSpPr/>
          <p:nvPr/>
        </p:nvSpPr>
        <p:spPr>
          <a:xfrm>
            <a:off x="993308" y="5449503"/>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7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1AEB66-732E-2C9A-D70D-AD9B2D656B65}"/>
              </a:ext>
            </a:extLst>
          </p:cNvPr>
          <p:cNvPicPr>
            <a:picLocks noChangeAspect="1"/>
          </p:cNvPicPr>
          <p:nvPr/>
        </p:nvPicPr>
        <p:blipFill>
          <a:blip r:embed="rId2"/>
          <a:stretch>
            <a:fillRect/>
          </a:stretch>
        </p:blipFill>
        <p:spPr>
          <a:xfrm>
            <a:off x="422788" y="1202039"/>
            <a:ext cx="8369563" cy="437766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31</a:t>
            </a:fld>
            <a:endParaRPr lang="en-US"/>
          </a:p>
        </p:txBody>
      </p:sp>
      <p:sp>
        <p:nvSpPr>
          <p:cNvPr id="3" name="Title 2"/>
          <p:cNvSpPr>
            <a:spLocks noGrp="1"/>
          </p:cNvSpPr>
          <p:nvPr>
            <p:ph type="title"/>
          </p:nvPr>
        </p:nvSpPr>
        <p:spPr>
          <a:xfrm>
            <a:off x="349249" y="479953"/>
            <a:ext cx="8480426" cy="666798"/>
          </a:xfrm>
        </p:spPr>
        <p:txBody>
          <a:bodyPr>
            <a:noAutofit/>
          </a:bodyPr>
          <a:lstStyle/>
          <a:p>
            <a:r>
              <a:rPr lang="en-US" sz="3200" dirty="0"/>
              <a:t>Adv. Scenario 9 Retest Questions (</a:t>
            </a:r>
            <a:r>
              <a:rPr lang="en-US" sz="3200" dirty="0" err="1"/>
              <a:t>con’t</a:t>
            </a:r>
            <a:r>
              <a:rPr lang="en-US" sz="3200" dirty="0"/>
              <a:t>)</a:t>
            </a:r>
          </a:p>
        </p:txBody>
      </p:sp>
      <p:sp>
        <p:nvSpPr>
          <p:cNvPr id="13" name="Rectangle 12">
            <a:extLst>
              <a:ext uri="{FF2B5EF4-FFF2-40B4-BE49-F238E27FC236}">
                <a16:creationId xmlns:a16="http://schemas.microsoft.com/office/drawing/2014/main" id="{ED0AF4E8-541F-4EE9-89CC-532B8260E53C}"/>
              </a:ext>
            </a:extLst>
          </p:cNvPr>
          <p:cNvSpPr/>
          <p:nvPr/>
        </p:nvSpPr>
        <p:spPr>
          <a:xfrm>
            <a:off x="718392" y="1532143"/>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D154D-6F4C-4D7B-A502-6C76B7AD5B94}"/>
              </a:ext>
            </a:extLst>
          </p:cNvPr>
          <p:cNvSpPr/>
          <p:nvPr/>
        </p:nvSpPr>
        <p:spPr>
          <a:xfrm>
            <a:off x="718392" y="3568988"/>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A9B4766-E9B3-42E8-B9CD-73C3B7835876}"/>
              </a:ext>
            </a:extLst>
          </p:cNvPr>
          <p:cNvSpPr txBox="1"/>
          <p:nvPr/>
        </p:nvSpPr>
        <p:spPr>
          <a:xfrm>
            <a:off x="2674872" y="4849217"/>
            <a:ext cx="4138580" cy="461665"/>
          </a:xfrm>
          <a:prstGeom prst="rect">
            <a:avLst/>
          </a:prstGeom>
          <a:noFill/>
        </p:spPr>
        <p:txBody>
          <a:bodyPr wrap="square" rtlCol="0">
            <a:spAutoFit/>
          </a:bodyPr>
          <a:lstStyle/>
          <a:p>
            <a:r>
              <a:rPr lang="en-US" sz="2400" b="1" dirty="0">
                <a:solidFill>
                  <a:srgbClr val="FF0000"/>
                </a:solidFill>
              </a:rPr>
              <a:t>Form 2441, Sched 3 </a:t>
            </a:r>
            <a:r>
              <a:rPr lang="en-US" sz="2400" b="1" dirty="0" err="1">
                <a:solidFill>
                  <a:srgbClr val="FF0000"/>
                </a:solidFill>
              </a:rPr>
              <a:t>Prt</a:t>
            </a:r>
            <a:r>
              <a:rPr lang="en-US" sz="2400" b="1" dirty="0">
                <a:solidFill>
                  <a:srgbClr val="FF0000"/>
                </a:solidFill>
              </a:rPr>
              <a:t> 1 Ln 2</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406649" y="6277168"/>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112</a:t>
            </a:r>
          </a:p>
        </p:txBody>
      </p:sp>
      <p:sp>
        <p:nvSpPr>
          <p:cNvPr id="7" name="TextBox 6">
            <a:extLst>
              <a:ext uri="{FF2B5EF4-FFF2-40B4-BE49-F238E27FC236}">
                <a16:creationId xmlns:a16="http://schemas.microsoft.com/office/drawing/2014/main" id="{534FE9CB-8838-467E-5646-C22BC19D727A}"/>
              </a:ext>
            </a:extLst>
          </p:cNvPr>
          <p:cNvSpPr txBox="1"/>
          <p:nvPr/>
        </p:nvSpPr>
        <p:spPr>
          <a:xfrm>
            <a:off x="2710089" y="1613380"/>
            <a:ext cx="1339396" cy="461665"/>
          </a:xfrm>
          <a:prstGeom prst="rect">
            <a:avLst/>
          </a:prstGeom>
          <a:noFill/>
        </p:spPr>
        <p:txBody>
          <a:bodyPr wrap="square" rtlCol="0">
            <a:spAutoFit/>
          </a:bodyPr>
          <a:lstStyle/>
          <a:p>
            <a:r>
              <a:rPr lang="en-US" sz="2400" b="1" dirty="0">
                <a:solidFill>
                  <a:srgbClr val="FF0000"/>
                </a:solidFill>
              </a:rPr>
              <a:t>G-14/15</a:t>
            </a:r>
          </a:p>
        </p:txBody>
      </p:sp>
      <p:sp>
        <p:nvSpPr>
          <p:cNvPr id="8" name="TextBox 7">
            <a:extLst>
              <a:ext uri="{FF2B5EF4-FFF2-40B4-BE49-F238E27FC236}">
                <a16:creationId xmlns:a16="http://schemas.microsoft.com/office/drawing/2014/main" id="{A4D50661-47DA-3700-879B-6A5AB5645C5E}"/>
              </a:ext>
            </a:extLst>
          </p:cNvPr>
          <p:cNvSpPr txBox="1"/>
          <p:nvPr/>
        </p:nvSpPr>
        <p:spPr>
          <a:xfrm>
            <a:off x="2710089" y="3198167"/>
            <a:ext cx="2660881" cy="461665"/>
          </a:xfrm>
          <a:prstGeom prst="rect">
            <a:avLst/>
          </a:prstGeom>
          <a:noFill/>
        </p:spPr>
        <p:txBody>
          <a:bodyPr wrap="square" rtlCol="0">
            <a:spAutoFit/>
          </a:bodyPr>
          <a:lstStyle/>
          <a:p>
            <a:r>
              <a:rPr lang="en-US" sz="2400" b="1" dirty="0">
                <a:solidFill>
                  <a:srgbClr val="FF0000"/>
                </a:solidFill>
              </a:rPr>
              <a:t>Form 8962, 1095-A</a:t>
            </a:r>
          </a:p>
        </p:txBody>
      </p:sp>
      <p:sp>
        <p:nvSpPr>
          <p:cNvPr id="15" name="Rectangle 14">
            <a:extLst>
              <a:ext uri="{FF2B5EF4-FFF2-40B4-BE49-F238E27FC236}">
                <a16:creationId xmlns:a16="http://schemas.microsoft.com/office/drawing/2014/main" id="{C69518FF-9FAD-51C3-311C-DB56C3492576}"/>
              </a:ext>
            </a:extLst>
          </p:cNvPr>
          <p:cNvSpPr/>
          <p:nvPr/>
        </p:nvSpPr>
        <p:spPr>
          <a:xfrm>
            <a:off x="718392" y="5173355"/>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2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32</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9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30 </a:t>
            </a:r>
          </a:p>
          <a:p>
            <a:pPr lvl="1"/>
            <a:r>
              <a:rPr lang="en-US" dirty="0"/>
              <a:t>Question 31 </a:t>
            </a:r>
          </a:p>
          <a:p>
            <a:pPr lvl="1"/>
            <a:r>
              <a:rPr lang="en-US" dirty="0"/>
              <a:t>Question 32 </a:t>
            </a:r>
          </a:p>
          <a:p>
            <a:pPr lvl="1"/>
            <a:r>
              <a:rPr lang="en-US" dirty="0"/>
              <a:t>Question 33 </a:t>
            </a:r>
          </a:p>
          <a:p>
            <a:pPr lvl="1"/>
            <a:r>
              <a:rPr lang="en-US" dirty="0"/>
              <a:t>Question 34 </a:t>
            </a:r>
          </a:p>
          <a:p>
            <a:pPr lvl="1"/>
            <a:r>
              <a:rPr lang="en-US" dirty="0"/>
              <a:t>Question 35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29149" y="2054834"/>
            <a:ext cx="245353" cy="461665"/>
          </a:xfrm>
          <a:prstGeom prst="rect">
            <a:avLst/>
          </a:prstGeom>
          <a:noFill/>
        </p:spPr>
        <p:txBody>
          <a:bodyPr wrap="square" rtlCol="0">
            <a:spAutoFit/>
          </a:bodyPr>
          <a:lstStyle/>
          <a:p>
            <a:r>
              <a:rPr lang="en-US" sz="2400" b="1" dirty="0"/>
              <a:t>C</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6" y="2827681"/>
            <a:ext cx="245353" cy="461665"/>
          </a:xfrm>
          <a:prstGeom prst="rect">
            <a:avLst/>
          </a:prstGeom>
          <a:noFill/>
        </p:spPr>
        <p:txBody>
          <a:bodyPr wrap="square" rtlCol="0">
            <a:spAutoFit/>
          </a:bodyPr>
          <a:lstStyle/>
          <a:p>
            <a:r>
              <a:rPr lang="en-US" sz="2400" b="1" dirty="0"/>
              <a:t>D</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245353" cy="461665"/>
          </a:xfrm>
          <a:prstGeom prst="rect">
            <a:avLst/>
          </a:prstGeom>
          <a:noFill/>
        </p:spPr>
        <p:txBody>
          <a:bodyPr wrap="square" rtlCol="0">
            <a:spAutoFit/>
          </a:bodyPr>
          <a:lstStyle/>
          <a:p>
            <a:r>
              <a:rPr lang="en-US" sz="2400" b="1" dirty="0"/>
              <a:t>B</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935406" y="3985755"/>
            <a:ext cx="245353" cy="461665"/>
          </a:xfrm>
          <a:prstGeom prst="rect">
            <a:avLst/>
          </a:prstGeom>
          <a:noFill/>
        </p:spPr>
        <p:txBody>
          <a:bodyPr wrap="square" rtlCol="0">
            <a:spAutoFit/>
          </a:bodyPr>
          <a:lstStyle/>
          <a:p>
            <a:r>
              <a:rPr lang="en-US" sz="2400" b="1" dirty="0"/>
              <a:t>A</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2039617"/>
            <a:ext cx="1188751" cy="461665"/>
          </a:xfrm>
          <a:prstGeom prst="rect">
            <a:avLst/>
          </a:prstGeom>
          <a:noFill/>
        </p:spPr>
        <p:txBody>
          <a:bodyPr wrap="square" rtlCol="0">
            <a:spAutoFit/>
          </a:bodyPr>
          <a:lstStyle/>
          <a:p>
            <a:r>
              <a:rPr lang="en-US" sz="2400" b="1" dirty="0"/>
              <a:t>B</a:t>
            </a:r>
          </a:p>
        </p:txBody>
      </p:sp>
      <p:sp>
        <p:nvSpPr>
          <p:cNvPr id="13" name="TextBox 12">
            <a:extLst>
              <a:ext uri="{FF2B5EF4-FFF2-40B4-BE49-F238E27FC236}">
                <a16:creationId xmlns:a16="http://schemas.microsoft.com/office/drawing/2014/main" id="{744D6C2E-C0EF-4F33-BD46-D3D0C82695B0}"/>
              </a:ext>
            </a:extLst>
          </p:cNvPr>
          <p:cNvSpPr txBox="1"/>
          <p:nvPr/>
        </p:nvSpPr>
        <p:spPr>
          <a:xfrm>
            <a:off x="6762024" y="3225029"/>
            <a:ext cx="245353" cy="461665"/>
          </a:xfrm>
          <a:prstGeom prst="rect">
            <a:avLst/>
          </a:prstGeom>
          <a:noFill/>
        </p:spPr>
        <p:txBody>
          <a:bodyPr wrap="square" rtlCol="0">
            <a:spAutoFit/>
          </a:bodyPr>
          <a:lstStyle/>
          <a:p>
            <a:r>
              <a:rPr lang="en-US" sz="2400" b="1" dirty="0"/>
              <a:t>A</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842506" y="3239387"/>
            <a:ext cx="1230194" cy="461665"/>
          </a:xfrm>
          <a:prstGeom prst="rect">
            <a:avLst/>
          </a:prstGeom>
          <a:noFill/>
        </p:spPr>
        <p:txBody>
          <a:bodyPr wrap="square" rtlCol="0">
            <a:spAutoFit/>
          </a:bodyPr>
          <a:lstStyle/>
          <a:p>
            <a:r>
              <a:rPr lang="en-US" sz="2400" b="1" dirty="0"/>
              <a:t>$100</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4012604"/>
            <a:ext cx="245353" cy="461665"/>
          </a:xfrm>
          <a:prstGeom prst="rect">
            <a:avLst/>
          </a:prstGeom>
          <a:noFill/>
        </p:spPr>
        <p:txBody>
          <a:bodyPr wrap="square" rtlCol="0">
            <a:spAutoFit/>
          </a:bodyPr>
          <a:lstStyle/>
          <a:p>
            <a:r>
              <a:rPr lang="en-US" sz="2400" b="1" dirty="0"/>
              <a:t>B</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860757" y="3622516"/>
            <a:ext cx="1073761" cy="461665"/>
          </a:xfrm>
          <a:prstGeom prst="rect">
            <a:avLst/>
          </a:prstGeom>
          <a:noFill/>
        </p:spPr>
        <p:txBody>
          <a:bodyPr wrap="square" rtlCol="0">
            <a:spAutoFit/>
          </a:bodyPr>
          <a:lstStyle/>
          <a:p>
            <a:r>
              <a:rPr lang="en-US" sz="2400" b="1" dirty="0"/>
              <a:t>$4,656</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10977" y="2427468"/>
            <a:ext cx="1458376" cy="461665"/>
          </a:xfrm>
          <a:prstGeom prst="rect">
            <a:avLst/>
          </a:prstGeom>
          <a:noFill/>
        </p:spPr>
        <p:txBody>
          <a:bodyPr wrap="square" rtlCol="0">
            <a:spAutoFit/>
          </a:bodyPr>
          <a:lstStyle/>
          <a:p>
            <a:r>
              <a:rPr lang="en-US" sz="2400" b="1" dirty="0"/>
              <a:t>$41,104</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245353" cy="461665"/>
          </a:xfrm>
          <a:prstGeom prst="rect">
            <a:avLst/>
          </a:prstGeom>
          <a:noFill/>
        </p:spPr>
        <p:txBody>
          <a:bodyPr wrap="square" rtlCol="0">
            <a:spAutoFit/>
          </a:bodyPr>
          <a:lstStyle/>
          <a:p>
            <a:r>
              <a:rPr lang="en-US" sz="2400" b="1" dirty="0"/>
              <a:t>C</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81229" y="2467344"/>
            <a:ext cx="245353" cy="461665"/>
          </a:xfrm>
          <a:prstGeom prst="rect">
            <a:avLst/>
          </a:prstGeom>
          <a:noFill/>
        </p:spPr>
        <p:txBody>
          <a:bodyPr wrap="square" rtlCol="0">
            <a:spAutoFit/>
          </a:bodyPr>
          <a:lstStyle/>
          <a:p>
            <a:r>
              <a:rPr lang="en-US" sz="2400" b="1" dirty="0"/>
              <a:t>B</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30 </a:t>
            </a:r>
          </a:p>
          <a:p>
            <a:pPr lvl="1"/>
            <a:r>
              <a:rPr lang="en-US" dirty="0"/>
              <a:t>Question 31 </a:t>
            </a:r>
          </a:p>
          <a:p>
            <a:pPr lvl="1"/>
            <a:r>
              <a:rPr lang="en-US" dirty="0"/>
              <a:t>Question 32 </a:t>
            </a:r>
          </a:p>
          <a:p>
            <a:pPr lvl="1"/>
            <a:r>
              <a:rPr lang="en-US" dirty="0"/>
              <a:t>Question 33 </a:t>
            </a:r>
          </a:p>
          <a:p>
            <a:pPr lvl="1"/>
            <a:r>
              <a:rPr lang="en-US" dirty="0"/>
              <a:t>Question 34 </a:t>
            </a:r>
          </a:p>
          <a:p>
            <a:pPr lvl="1"/>
            <a:r>
              <a:rPr lang="en-US" dirty="0"/>
              <a:t>Question 35 </a:t>
            </a:r>
          </a:p>
        </p:txBody>
      </p:sp>
    </p:spTree>
    <p:extLst>
      <p:ext uri="{BB962C8B-B14F-4D97-AF65-F5344CB8AC3E}">
        <p14:creationId xmlns:p14="http://schemas.microsoft.com/office/powerpoint/2010/main" val="2401849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47648" y="2183363"/>
            <a:ext cx="8670573" cy="3878770"/>
          </a:xfrm>
        </p:spPr>
        <p:txBody>
          <a:bodyPr>
            <a:normAutofit/>
          </a:bodyPr>
          <a:lstStyle/>
          <a:p>
            <a:r>
              <a:rPr lang="en-US" dirty="0"/>
              <a:t>Are there any of the scenarios you want to revisit?</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33</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Concerns with Scenarios?</a:t>
            </a:r>
          </a:p>
        </p:txBody>
      </p:sp>
    </p:spTree>
    <p:extLst>
      <p:ext uri="{BB962C8B-B14F-4D97-AF65-F5344CB8AC3E}">
        <p14:creationId xmlns:p14="http://schemas.microsoft.com/office/powerpoint/2010/main" val="1899241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Next Steps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900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47648" y="1205089"/>
            <a:ext cx="8670573" cy="4857044"/>
          </a:xfrm>
        </p:spPr>
        <p:txBody>
          <a:bodyPr>
            <a:normAutofit/>
          </a:bodyPr>
          <a:lstStyle/>
          <a:p>
            <a:r>
              <a:rPr lang="en-US" dirty="0"/>
              <a:t>Practice Lab is the place to try out the system regardless of how much training you attend</a:t>
            </a:r>
          </a:p>
          <a:p>
            <a:r>
              <a:rPr lang="en-US" dirty="0"/>
              <a:t>Very important to practice using the system on your own before trying to complete a live return starting in February</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35</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Practice Lab</a:t>
            </a:r>
          </a:p>
        </p:txBody>
      </p:sp>
    </p:spTree>
    <p:extLst>
      <p:ext uri="{BB962C8B-B14F-4D97-AF65-F5344CB8AC3E}">
        <p14:creationId xmlns:p14="http://schemas.microsoft.com/office/powerpoint/2010/main" val="1322864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err="1"/>
              <a:t>Taxslayer</a:t>
            </a:r>
            <a:r>
              <a:rPr lang="en-US" dirty="0"/>
              <a:t> “Springboard” – access to Practice Lab and eventually live </a:t>
            </a:r>
            <a:r>
              <a:rPr lang="en-US" dirty="0" err="1"/>
              <a:t>Taxslayer</a:t>
            </a:r>
            <a:endParaRPr lang="en-US" dirty="0"/>
          </a:p>
          <a:p>
            <a:pPr lvl="1"/>
            <a:r>
              <a:rPr lang="en-US" dirty="0"/>
              <a:t>Search on: </a:t>
            </a:r>
            <a:r>
              <a:rPr lang="en-US" dirty="0" err="1"/>
              <a:t>Taxslayer</a:t>
            </a:r>
            <a:r>
              <a:rPr lang="en-US" dirty="0"/>
              <a:t> Springboard</a:t>
            </a:r>
            <a:endParaRPr lang="en-US" dirty="0">
              <a:hlinkClick r:id="rId2"/>
            </a:endParaRPr>
          </a:p>
          <a:p>
            <a:r>
              <a:rPr lang="en-US" dirty="0">
                <a:hlinkClick r:id="rId2"/>
              </a:rPr>
              <a:t>https://vita.taxslayerpro.com/</a:t>
            </a:r>
            <a:endParaRPr lang="en-US" dirty="0"/>
          </a:p>
          <a:p>
            <a:r>
              <a:rPr lang="en-US" dirty="0"/>
              <a:t>IRS Link-and-Learn for certification</a:t>
            </a:r>
          </a:p>
          <a:p>
            <a:pPr lvl="1"/>
            <a:r>
              <a:rPr lang="en-US" dirty="0"/>
              <a:t>Search on: Link and Learn Home</a:t>
            </a:r>
          </a:p>
          <a:p>
            <a:r>
              <a:rPr lang="en-US" dirty="0">
                <a:hlinkClick r:id="rId3"/>
              </a:rPr>
              <a:t>https://www.linklearncertification.com/d/</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36</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Login links</a:t>
            </a:r>
          </a:p>
        </p:txBody>
      </p:sp>
    </p:spTree>
    <p:extLst>
      <p:ext uri="{BB962C8B-B14F-4D97-AF65-F5344CB8AC3E}">
        <p14:creationId xmlns:p14="http://schemas.microsoft.com/office/powerpoint/2010/main" val="2323013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37</a:t>
            </a:fld>
            <a:endParaRPr lang="en-US" dirty="0"/>
          </a:p>
        </p:txBody>
      </p:sp>
      <p:sp>
        <p:nvSpPr>
          <p:cNvPr id="3" name="Title 2"/>
          <p:cNvSpPr>
            <a:spLocks noGrp="1"/>
          </p:cNvSpPr>
          <p:nvPr>
            <p:ph type="title"/>
          </p:nvPr>
        </p:nvSpPr>
        <p:spPr/>
        <p:txBody>
          <a:bodyPr>
            <a:normAutofit fontScale="90000"/>
          </a:bodyPr>
          <a:lstStyle/>
          <a:p>
            <a:r>
              <a:rPr lang="en-US" dirty="0"/>
              <a:t>Taking the Test When We’re Done</a:t>
            </a:r>
          </a:p>
        </p:txBody>
      </p:sp>
      <p:sp>
        <p:nvSpPr>
          <p:cNvPr id="8" name="Content Placeholder 6"/>
          <p:cNvSpPr>
            <a:spLocks noGrp="1"/>
          </p:cNvSpPr>
          <p:nvPr>
            <p:ph idx="1"/>
          </p:nvPr>
        </p:nvSpPr>
        <p:spPr>
          <a:xfrm>
            <a:off x="331787" y="1218431"/>
            <a:ext cx="8480426" cy="4911781"/>
          </a:xfrm>
        </p:spPr>
        <p:txBody>
          <a:bodyPr>
            <a:normAutofit fontScale="92500" lnSpcReduction="10000"/>
          </a:bodyPr>
          <a:lstStyle/>
          <a:p>
            <a:r>
              <a:rPr lang="en-US" dirty="0"/>
              <a:t>If you run into problems accessing the Practice Lab or Certification Site, let us know</a:t>
            </a:r>
          </a:p>
          <a:p>
            <a:r>
              <a:rPr lang="en-US" dirty="0"/>
              <a:t>Make sure to complete:</a:t>
            </a:r>
          </a:p>
          <a:p>
            <a:pPr lvl="1"/>
            <a:r>
              <a:rPr lang="en-US" dirty="0"/>
              <a:t>Volunteer Standards of Conduct</a:t>
            </a:r>
          </a:p>
          <a:p>
            <a:pPr lvl="1"/>
            <a:r>
              <a:rPr lang="en-US" dirty="0"/>
              <a:t>Intake/Interview and Quality Review</a:t>
            </a:r>
          </a:p>
          <a:p>
            <a:pPr lvl="1"/>
            <a:r>
              <a:rPr lang="en-US" dirty="0"/>
              <a:t>Advanced Certification</a:t>
            </a:r>
          </a:p>
          <a:p>
            <a:pPr lvl="1"/>
            <a:r>
              <a:rPr lang="en-US" dirty="0"/>
              <a:t>Starting next week, I will send out the answer key on request </a:t>
            </a:r>
          </a:p>
          <a:p>
            <a:r>
              <a:rPr lang="en-US" dirty="0"/>
              <a:t>Once all three tests are completed and passed, print off and sign Form 13615</a:t>
            </a:r>
          </a:p>
          <a:p>
            <a:pPr lvl="1"/>
            <a:r>
              <a:rPr lang="en-US" dirty="0"/>
              <a:t>This form MUST come from the Certification program</a:t>
            </a:r>
          </a:p>
          <a:p>
            <a:r>
              <a:rPr lang="en-US" dirty="0"/>
              <a:t>Return Form 13615 to Meredith either in person or via email </a:t>
            </a:r>
            <a:r>
              <a:rPr lang="en-US" dirty="0">
                <a:hlinkClick r:id="rId2"/>
              </a:rPr>
              <a:t>meredith.hershner@uweci.org</a:t>
            </a:r>
            <a:endParaRPr lang="en-US" dirty="0"/>
          </a:p>
          <a:p>
            <a:r>
              <a:rPr lang="en-US" dirty="0"/>
              <a:t>Certification target date is January 6</a:t>
            </a:r>
            <a:r>
              <a:rPr lang="en-US" baseline="30000" dirty="0"/>
              <a:t>th</a:t>
            </a:r>
            <a:r>
              <a:rPr lang="en-US" dirty="0"/>
              <a:t>, 2023</a:t>
            </a:r>
          </a:p>
        </p:txBody>
      </p:sp>
    </p:spTree>
    <p:extLst>
      <p:ext uri="{BB962C8B-B14F-4D97-AF65-F5344CB8AC3E}">
        <p14:creationId xmlns:p14="http://schemas.microsoft.com/office/powerpoint/2010/main" val="3754050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a:t>Site Locations and Schedules</a:t>
            </a:r>
          </a:p>
          <a:p>
            <a:pPr lvl="1"/>
            <a:r>
              <a:rPr lang="en-US" dirty="0"/>
              <a:t>Signing up</a:t>
            </a:r>
          </a:p>
          <a:p>
            <a:r>
              <a:rPr lang="en-US" dirty="0"/>
              <a:t>Shirts</a:t>
            </a:r>
          </a:p>
          <a:p>
            <a:r>
              <a:rPr lang="en-US" dirty="0"/>
              <a:t>Other Updates</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38</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Other Updates (Meredith)</a:t>
            </a:r>
          </a:p>
        </p:txBody>
      </p:sp>
    </p:spTree>
    <p:extLst>
      <p:ext uri="{BB962C8B-B14F-4D97-AF65-F5344CB8AC3E}">
        <p14:creationId xmlns:p14="http://schemas.microsoft.com/office/powerpoint/2010/main" val="302009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Questions?  </a:t>
            </a:r>
          </a:p>
        </p:txBody>
      </p:sp>
      <p:sp>
        <p:nvSpPr>
          <p:cNvPr id="3" name="Text Placeholder 2"/>
          <p:cNvSpPr>
            <a:spLocks noGrp="1"/>
          </p:cNvSpPr>
          <p:nvPr>
            <p:ph type="body" idx="1"/>
          </p:nvPr>
        </p:nvSpPr>
        <p:spPr/>
        <p:txBody>
          <a:bodyPr/>
          <a:lstStyle/>
          <a:p>
            <a:r>
              <a:rPr lang="en-US" dirty="0"/>
              <a:t>Thank you! See you in January!</a:t>
            </a:r>
          </a:p>
        </p:txBody>
      </p:sp>
    </p:spTree>
    <p:extLst>
      <p:ext uri="{BB962C8B-B14F-4D97-AF65-F5344CB8AC3E}">
        <p14:creationId xmlns:p14="http://schemas.microsoft.com/office/powerpoint/2010/main" val="255218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Training Reminder</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4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0B4862-4FCB-23A8-F0AC-C999EC71B4D1}"/>
              </a:ext>
            </a:extLst>
          </p:cNvPr>
          <p:cNvPicPr>
            <a:picLocks noChangeAspect="1"/>
          </p:cNvPicPr>
          <p:nvPr/>
        </p:nvPicPr>
        <p:blipFill>
          <a:blip r:embed="rId2"/>
          <a:stretch>
            <a:fillRect/>
          </a:stretch>
        </p:blipFill>
        <p:spPr>
          <a:xfrm>
            <a:off x="177282" y="1159934"/>
            <a:ext cx="7781731" cy="4978720"/>
          </a:xfrm>
          <a:prstGeom prst="rect">
            <a:avLst/>
          </a:prstGeom>
        </p:spPr>
      </p:pic>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40</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Taxable portion of pension</a:t>
            </a:r>
          </a:p>
        </p:txBody>
      </p:sp>
      <p:sp>
        <p:nvSpPr>
          <p:cNvPr id="10" name="Rectangle 9">
            <a:extLst>
              <a:ext uri="{FF2B5EF4-FFF2-40B4-BE49-F238E27FC236}">
                <a16:creationId xmlns:a16="http://schemas.microsoft.com/office/drawing/2014/main" id="{1E2789B4-9A10-71E2-BEA7-FEFCFB387D4A}"/>
              </a:ext>
            </a:extLst>
          </p:cNvPr>
          <p:cNvSpPr/>
          <p:nvPr/>
        </p:nvSpPr>
        <p:spPr>
          <a:xfrm>
            <a:off x="5150432" y="4473560"/>
            <a:ext cx="1651583" cy="49032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3" action="ppaction://hlinksldjump"/>
            <a:extLst>
              <a:ext uri="{FF2B5EF4-FFF2-40B4-BE49-F238E27FC236}">
                <a16:creationId xmlns:a16="http://schemas.microsoft.com/office/drawing/2014/main" id="{6480621C-DDBE-5898-D8EE-19FDE1D2F30F}"/>
              </a:ext>
            </a:extLst>
          </p:cNvPr>
          <p:cNvSpPr txBox="1"/>
          <p:nvPr/>
        </p:nvSpPr>
        <p:spPr>
          <a:xfrm>
            <a:off x="7959014" y="3745032"/>
            <a:ext cx="802432" cy="830997"/>
          </a:xfrm>
          <a:prstGeom prst="rect">
            <a:avLst/>
          </a:prstGeom>
          <a:noFill/>
        </p:spPr>
        <p:txBody>
          <a:bodyPr wrap="square" rtlCol="0">
            <a:spAutoFit/>
          </a:bodyPr>
          <a:lstStyle/>
          <a:p>
            <a:r>
              <a:rPr lang="en-US" sz="2400" b="1" dirty="0">
                <a:solidFill>
                  <a:srgbClr val="FF0000"/>
                </a:solidFill>
              </a:rPr>
              <a:t>Plan Cost</a:t>
            </a:r>
          </a:p>
        </p:txBody>
      </p:sp>
      <p:sp>
        <p:nvSpPr>
          <p:cNvPr id="13" name="Arrow: Bent-Up 12">
            <a:extLst>
              <a:ext uri="{FF2B5EF4-FFF2-40B4-BE49-F238E27FC236}">
                <a16:creationId xmlns:a16="http://schemas.microsoft.com/office/drawing/2014/main" id="{3650F166-95CE-B055-0EC3-B6337136CC30}"/>
              </a:ext>
            </a:extLst>
          </p:cNvPr>
          <p:cNvSpPr/>
          <p:nvPr/>
        </p:nvSpPr>
        <p:spPr>
          <a:xfrm rot="10800000">
            <a:off x="6074229" y="4054880"/>
            <a:ext cx="1884784" cy="40158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A12644F-2611-89C0-A0A5-2BA936F32A3D}"/>
              </a:ext>
            </a:extLst>
          </p:cNvPr>
          <p:cNvSpPr/>
          <p:nvPr/>
        </p:nvSpPr>
        <p:spPr>
          <a:xfrm>
            <a:off x="3701148" y="1708926"/>
            <a:ext cx="1651583" cy="95962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619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E12E15-A37B-1A02-0805-133A89DEB881}"/>
              </a:ext>
            </a:extLst>
          </p:cNvPr>
          <p:cNvSpPr>
            <a:spLocks noGrp="1"/>
          </p:cNvSpPr>
          <p:nvPr>
            <p:ph type="sldNum" sz="quarter" idx="4"/>
          </p:nvPr>
        </p:nvSpPr>
        <p:spPr/>
        <p:txBody>
          <a:bodyPr/>
          <a:lstStyle/>
          <a:p>
            <a:fld id="{BBB69291-A384-1346-A27A-D0A1C91B6C32}" type="slidenum">
              <a:rPr lang="en-US" smtClean="0"/>
              <a:pPr/>
              <a:t>41</a:t>
            </a:fld>
            <a:endParaRPr lang="en-US"/>
          </a:p>
        </p:txBody>
      </p:sp>
      <p:sp>
        <p:nvSpPr>
          <p:cNvPr id="4" name="Title 3">
            <a:extLst>
              <a:ext uri="{FF2B5EF4-FFF2-40B4-BE49-F238E27FC236}">
                <a16:creationId xmlns:a16="http://schemas.microsoft.com/office/drawing/2014/main" id="{4624E8D3-84F4-5AC5-2DEE-DFCB022F975E}"/>
              </a:ext>
            </a:extLst>
          </p:cNvPr>
          <p:cNvSpPr>
            <a:spLocks noGrp="1"/>
          </p:cNvSpPr>
          <p:nvPr>
            <p:ph type="title"/>
          </p:nvPr>
        </p:nvSpPr>
        <p:spPr/>
        <p:txBody>
          <a:bodyPr>
            <a:normAutofit fontScale="90000"/>
          </a:bodyPr>
          <a:lstStyle/>
          <a:p>
            <a:r>
              <a:rPr lang="en-US" dirty="0"/>
              <a:t>Pension data for next year</a:t>
            </a:r>
          </a:p>
        </p:txBody>
      </p:sp>
      <p:pic>
        <p:nvPicPr>
          <p:cNvPr id="6" name="Picture 5">
            <a:extLst>
              <a:ext uri="{FF2B5EF4-FFF2-40B4-BE49-F238E27FC236}">
                <a16:creationId xmlns:a16="http://schemas.microsoft.com/office/drawing/2014/main" id="{8B76C13A-4FF7-19DF-764F-CCD6E0F76A75}"/>
              </a:ext>
            </a:extLst>
          </p:cNvPr>
          <p:cNvPicPr>
            <a:picLocks noChangeAspect="1"/>
          </p:cNvPicPr>
          <p:nvPr/>
        </p:nvPicPr>
        <p:blipFill>
          <a:blip r:embed="rId2"/>
          <a:stretch>
            <a:fillRect/>
          </a:stretch>
        </p:blipFill>
        <p:spPr>
          <a:xfrm>
            <a:off x="705724" y="1281113"/>
            <a:ext cx="7191375" cy="5257800"/>
          </a:xfrm>
          <a:prstGeom prst="rect">
            <a:avLst/>
          </a:prstGeom>
        </p:spPr>
      </p:pic>
      <p:sp>
        <p:nvSpPr>
          <p:cNvPr id="7" name="Rectangle 6">
            <a:extLst>
              <a:ext uri="{FF2B5EF4-FFF2-40B4-BE49-F238E27FC236}">
                <a16:creationId xmlns:a16="http://schemas.microsoft.com/office/drawing/2014/main" id="{65C6D30B-DF4D-56B7-67F1-BE8394106F48}"/>
              </a:ext>
            </a:extLst>
          </p:cNvPr>
          <p:cNvSpPr/>
          <p:nvPr/>
        </p:nvSpPr>
        <p:spPr>
          <a:xfrm>
            <a:off x="6055501" y="5761184"/>
            <a:ext cx="1651583" cy="49032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8EC95A2-5A11-1390-7543-2B1A33BC89B7}"/>
              </a:ext>
            </a:extLst>
          </p:cNvPr>
          <p:cNvSpPr/>
          <p:nvPr/>
        </p:nvSpPr>
        <p:spPr>
          <a:xfrm>
            <a:off x="5150432" y="4320073"/>
            <a:ext cx="1147731" cy="2332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3" action="ppaction://hlinksldjump"/>
            <a:extLst>
              <a:ext uri="{FF2B5EF4-FFF2-40B4-BE49-F238E27FC236}">
                <a16:creationId xmlns:a16="http://schemas.microsoft.com/office/drawing/2014/main" id="{48EB19EE-83AC-467A-C368-26A74E2FF0FA}"/>
              </a:ext>
            </a:extLst>
          </p:cNvPr>
          <p:cNvSpPr txBox="1"/>
          <p:nvPr/>
        </p:nvSpPr>
        <p:spPr>
          <a:xfrm>
            <a:off x="7067207" y="4050578"/>
            <a:ext cx="2076793" cy="707886"/>
          </a:xfrm>
          <a:prstGeom prst="rect">
            <a:avLst/>
          </a:prstGeom>
          <a:noFill/>
        </p:spPr>
        <p:txBody>
          <a:bodyPr wrap="square" rtlCol="0">
            <a:spAutoFit/>
          </a:bodyPr>
          <a:lstStyle/>
          <a:p>
            <a:r>
              <a:rPr lang="en-US" sz="2000" b="1" dirty="0">
                <a:solidFill>
                  <a:srgbClr val="FF0000"/>
                </a:solidFill>
              </a:rPr>
              <a:t>This year’s input</a:t>
            </a:r>
          </a:p>
          <a:p>
            <a:r>
              <a:rPr lang="en-US" sz="2000" b="1" dirty="0">
                <a:solidFill>
                  <a:srgbClr val="FF0000"/>
                </a:solidFill>
              </a:rPr>
              <a:t>Next year’s input</a:t>
            </a:r>
          </a:p>
        </p:txBody>
      </p:sp>
      <p:sp>
        <p:nvSpPr>
          <p:cNvPr id="10" name="Arrow: Right 9">
            <a:extLst>
              <a:ext uri="{FF2B5EF4-FFF2-40B4-BE49-F238E27FC236}">
                <a16:creationId xmlns:a16="http://schemas.microsoft.com/office/drawing/2014/main" id="{BA9FDC71-3B77-0DC3-E212-8B584BEEB342}"/>
              </a:ext>
            </a:extLst>
          </p:cNvPr>
          <p:cNvSpPr/>
          <p:nvPr/>
        </p:nvSpPr>
        <p:spPr>
          <a:xfrm rot="10800000">
            <a:off x="6326156" y="4187777"/>
            <a:ext cx="821096" cy="2752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89C71F5-283B-66DD-7D9F-A963F00572A0}"/>
              </a:ext>
            </a:extLst>
          </p:cNvPr>
          <p:cNvSpPr/>
          <p:nvPr/>
        </p:nvSpPr>
        <p:spPr>
          <a:xfrm>
            <a:off x="7431183" y="4758465"/>
            <a:ext cx="275901" cy="9238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066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D02025-94C7-F469-A58E-E4539FE81CCF}"/>
              </a:ext>
            </a:extLst>
          </p:cNvPr>
          <p:cNvPicPr>
            <a:picLocks noChangeAspect="1"/>
          </p:cNvPicPr>
          <p:nvPr/>
        </p:nvPicPr>
        <p:blipFill>
          <a:blip r:embed="rId2"/>
          <a:stretch>
            <a:fillRect/>
          </a:stretch>
        </p:blipFill>
        <p:spPr>
          <a:xfrm>
            <a:off x="349249" y="1302779"/>
            <a:ext cx="8388220" cy="3556789"/>
          </a:xfrm>
          <a:prstGeom prst="rect">
            <a:avLst/>
          </a:prstGeom>
        </p:spPr>
      </p:pic>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42</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Student Credits</a:t>
            </a:r>
            <a:endParaRPr lang="en-US" dirty="0">
              <a:hlinkClick r:id="rId3" action="ppaction://hlinksldjump"/>
            </a:endParaRPr>
          </a:p>
        </p:txBody>
      </p:sp>
      <p:sp>
        <p:nvSpPr>
          <p:cNvPr id="10" name="Rectangle 9">
            <a:hlinkClick r:id="rId3" action="ppaction://hlinksldjump"/>
            <a:extLst>
              <a:ext uri="{FF2B5EF4-FFF2-40B4-BE49-F238E27FC236}">
                <a16:creationId xmlns:a16="http://schemas.microsoft.com/office/drawing/2014/main" id="{1E2789B4-9A10-71E2-BEA7-FEFCFB387D4A}"/>
              </a:ext>
            </a:extLst>
          </p:cNvPr>
          <p:cNvSpPr/>
          <p:nvPr/>
        </p:nvSpPr>
        <p:spPr>
          <a:xfrm>
            <a:off x="2705811" y="4254987"/>
            <a:ext cx="1483634" cy="40963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a:extLst>
              <a:ext uri="{FF2B5EF4-FFF2-40B4-BE49-F238E27FC236}">
                <a16:creationId xmlns:a16="http://schemas.microsoft.com/office/drawing/2014/main" id="{03695AE6-9F4D-3527-C756-69557D177480}"/>
              </a:ext>
            </a:extLst>
          </p:cNvPr>
          <p:cNvSpPr/>
          <p:nvPr/>
        </p:nvSpPr>
        <p:spPr>
          <a:xfrm>
            <a:off x="5732108" y="3487319"/>
            <a:ext cx="1555099" cy="85141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2DCA11-2A5B-2763-B0B4-A5B254D60ABA}"/>
              </a:ext>
            </a:extLst>
          </p:cNvPr>
          <p:cNvSpPr/>
          <p:nvPr/>
        </p:nvSpPr>
        <p:spPr>
          <a:xfrm>
            <a:off x="4177009" y="2004026"/>
            <a:ext cx="1555099" cy="59898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C77823-6BE2-2E7A-0A57-E6119813867A}"/>
              </a:ext>
            </a:extLst>
          </p:cNvPr>
          <p:cNvSpPr txBox="1"/>
          <p:nvPr/>
        </p:nvSpPr>
        <p:spPr>
          <a:xfrm>
            <a:off x="6885990" y="1173029"/>
            <a:ext cx="1943685" cy="830997"/>
          </a:xfrm>
          <a:prstGeom prst="rect">
            <a:avLst/>
          </a:prstGeom>
          <a:noFill/>
        </p:spPr>
        <p:txBody>
          <a:bodyPr wrap="square" rtlCol="0">
            <a:spAutoFit/>
          </a:bodyPr>
          <a:lstStyle/>
          <a:p>
            <a:r>
              <a:rPr lang="en-US" sz="2400" b="1" dirty="0">
                <a:solidFill>
                  <a:srgbClr val="0070C0"/>
                </a:solidFill>
              </a:rPr>
              <a:t>Billed but not paid</a:t>
            </a:r>
          </a:p>
        </p:txBody>
      </p:sp>
      <p:sp>
        <p:nvSpPr>
          <p:cNvPr id="12" name="Arrow: Bent-Up 11">
            <a:extLst>
              <a:ext uri="{FF2B5EF4-FFF2-40B4-BE49-F238E27FC236}">
                <a16:creationId xmlns:a16="http://schemas.microsoft.com/office/drawing/2014/main" id="{C779FE01-CFF4-5989-A109-CA935EDF88B8}"/>
              </a:ext>
            </a:extLst>
          </p:cNvPr>
          <p:cNvSpPr/>
          <p:nvPr/>
        </p:nvSpPr>
        <p:spPr>
          <a:xfrm rot="10800000">
            <a:off x="4851918" y="1669070"/>
            <a:ext cx="2052736" cy="334956"/>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981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88E6B9-9D15-64D8-A77A-6DDA0287758E}"/>
              </a:ext>
            </a:extLst>
          </p:cNvPr>
          <p:cNvPicPr>
            <a:picLocks noChangeAspect="1"/>
          </p:cNvPicPr>
          <p:nvPr/>
        </p:nvPicPr>
        <p:blipFill>
          <a:blip r:embed="rId2"/>
          <a:stretch>
            <a:fillRect/>
          </a:stretch>
        </p:blipFill>
        <p:spPr>
          <a:xfrm>
            <a:off x="205275" y="3186316"/>
            <a:ext cx="8154955" cy="2381314"/>
          </a:xfrm>
          <a:prstGeom prst="rect">
            <a:avLst/>
          </a:prstGeom>
        </p:spPr>
      </p:pic>
      <p:pic>
        <p:nvPicPr>
          <p:cNvPr id="5" name="Picture 4">
            <a:extLst>
              <a:ext uri="{FF2B5EF4-FFF2-40B4-BE49-F238E27FC236}">
                <a16:creationId xmlns:a16="http://schemas.microsoft.com/office/drawing/2014/main" id="{57D2DDB4-3924-ABA6-04D7-8A84D8BF7ADC}"/>
              </a:ext>
            </a:extLst>
          </p:cNvPr>
          <p:cNvPicPr>
            <a:picLocks noChangeAspect="1"/>
          </p:cNvPicPr>
          <p:nvPr/>
        </p:nvPicPr>
        <p:blipFill>
          <a:blip r:embed="rId3"/>
          <a:stretch>
            <a:fillRect/>
          </a:stretch>
        </p:blipFill>
        <p:spPr>
          <a:xfrm>
            <a:off x="314325" y="1249484"/>
            <a:ext cx="6286500" cy="1847850"/>
          </a:xfrm>
          <a:prstGeom prst="rect">
            <a:avLst/>
          </a:prstGeom>
        </p:spPr>
      </p:pic>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43</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Summing up Capital Gains</a:t>
            </a:r>
            <a:endParaRPr lang="en-US" dirty="0">
              <a:hlinkClick r:id="rId4" action="ppaction://hlinksldjump"/>
            </a:endParaRPr>
          </a:p>
        </p:txBody>
      </p:sp>
      <p:sp>
        <p:nvSpPr>
          <p:cNvPr id="10" name="Rectangle 9">
            <a:hlinkClick r:id="rId4" action="ppaction://hlinksldjump"/>
            <a:extLst>
              <a:ext uri="{FF2B5EF4-FFF2-40B4-BE49-F238E27FC236}">
                <a16:creationId xmlns:a16="http://schemas.microsoft.com/office/drawing/2014/main" id="{1E2789B4-9A10-71E2-BEA7-FEFCFB387D4A}"/>
              </a:ext>
            </a:extLst>
          </p:cNvPr>
          <p:cNvSpPr/>
          <p:nvPr/>
        </p:nvSpPr>
        <p:spPr>
          <a:xfrm>
            <a:off x="5579640" y="2256639"/>
            <a:ext cx="587895" cy="24397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695AE6-9F4D-3527-C756-69557D177480}"/>
              </a:ext>
            </a:extLst>
          </p:cNvPr>
          <p:cNvSpPr/>
          <p:nvPr/>
        </p:nvSpPr>
        <p:spPr>
          <a:xfrm>
            <a:off x="4742995" y="5002413"/>
            <a:ext cx="587895" cy="24397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2DCA11-2A5B-2763-B0B4-A5B254D60ABA}"/>
              </a:ext>
            </a:extLst>
          </p:cNvPr>
          <p:cNvSpPr/>
          <p:nvPr/>
        </p:nvSpPr>
        <p:spPr>
          <a:xfrm>
            <a:off x="5386877" y="4376973"/>
            <a:ext cx="864634" cy="40963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13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52248" y="1283737"/>
            <a:ext cx="8797159" cy="4679182"/>
          </a:xfrm>
        </p:spPr>
        <p:txBody>
          <a:bodyPr>
            <a:normAutofit lnSpcReduction="10000"/>
          </a:bodyPr>
          <a:lstStyle/>
          <a:p>
            <a:r>
              <a:rPr lang="en-US" dirty="0"/>
              <a:t>Session 3 Certification Training (Scenarios 7-9)</a:t>
            </a:r>
          </a:p>
          <a:p>
            <a:pPr lvl="1"/>
            <a:r>
              <a:rPr lang="en-US" dirty="0">
                <a:solidFill>
                  <a:srgbClr val="00B050"/>
                </a:solidFill>
              </a:rPr>
              <a:t>Oriented to New Volunteers</a:t>
            </a:r>
          </a:p>
          <a:p>
            <a:pPr lvl="2"/>
            <a:r>
              <a:rPr lang="en-US" dirty="0">
                <a:solidFill>
                  <a:srgbClr val="FF0000"/>
                </a:solidFill>
              </a:rPr>
              <a:t>ZOOM</a:t>
            </a:r>
            <a:r>
              <a:rPr lang="en-US" dirty="0"/>
              <a:t> - December 12</a:t>
            </a:r>
            <a:r>
              <a:rPr lang="en-US" baseline="30000" dirty="0"/>
              <a:t>th</a:t>
            </a:r>
            <a:r>
              <a:rPr lang="en-US" dirty="0"/>
              <a:t> (Mon, 5:30-8:30)</a:t>
            </a:r>
          </a:p>
          <a:p>
            <a:pPr lvl="2"/>
            <a:r>
              <a:rPr lang="en-US" dirty="0">
                <a:solidFill>
                  <a:srgbClr val="FF0000"/>
                </a:solidFill>
              </a:rPr>
              <a:t>In Person </a:t>
            </a:r>
            <a:r>
              <a:rPr lang="en-US" dirty="0"/>
              <a:t>- December 17</a:t>
            </a:r>
            <a:r>
              <a:rPr lang="en-US" baseline="30000" dirty="0"/>
              <a:t>th</a:t>
            </a:r>
            <a:r>
              <a:rPr lang="en-US" dirty="0"/>
              <a:t> at United Way (Sat, 9 – Noon)</a:t>
            </a:r>
          </a:p>
          <a:p>
            <a:pPr lvl="1"/>
            <a:r>
              <a:rPr lang="en-US" dirty="0">
                <a:solidFill>
                  <a:srgbClr val="00B050"/>
                </a:solidFill>
              </a:rPr>
              <a:t>Oriented to Returning Volunteers</a:t>
            </a:r>
          </a:p>
          <a:p>
            <a:pPr lvl="2"/>
            <a:r>
              <a:rPr lang="en-US" dirty="0">
                <a:solidFill>
                  <a:srgbClr val="FF0000"/>
                </a:solidFill>
              </a:rPr>
              <a:t>ZOOM</a:t>
            </a:r>
            <a:r>
              <a:rPr lang="en-US" dirty="0"/>
              <a:t> - December 15</a:t>
            </a:r>
            <a:r>
              <a:rPr lang="en-US" baseline="30000" dirty="0"/>
              <a:t>th</a:t>
            </a:r>
            <a:r>
              <a:rPr lang="en-US" dirty="0"/>
              <a:t> (Thurs, 5:30-8:30)</a:t>
            </a:r>
          </a:p>
          <a:p>
            <a:r>
              <a:rPr lang="en-US" dirty="0"/>
              <a:t>Additional scenarios and detail process discussions (</a:t>
            </a:r>
            <a:r>
              <a:rPr lang="en-US" dirty="0">
                <a:solidFill>
                  <a:srgbClr val="FF0000"/>
                </a:solidFill>
              </a:rPr>
              <a:t>ZOOM</a:t>
            </a:r>
            <a:r>
              <a:rPr lang="en-US" dirty="0"/>
              <a:t> – Saturdays – for all volunteers)</a:t>
            </a:r>
          </a:p>
          <a:p>
            <a:pPr lvl="1"/>
            <a:r>
              <a:rPr lang="en-US" dirty="0"/>
              <a:t>January 7</a:t>
            </a:r>
            <a:r>
              <a:rPr lang="en-US" baseline="30000" dirty="0"/>
              <a:t>th</a:t>
            </a:r>
            <a:endParaRPr lang="en-US" dirty="0"/>
          </a:p>
          <a:p>
            <a:pPr lvl="1"/>
            <a:r>
              <a:rPr lang="en-US" dirty="0"/>
              <a:t>January 14</a:t>
            </a:r>
            <a:r>
              <a:rPr lang="en-US" baseline="30000" dirty="0"/>
              <a:t>th</a:t>
            </a:r>
            <a:endParaRPr lang="en-US" dirty="0"/>
          </a:p>
          <a:p>
            <a:pPr lvl="1"/>
            <a:r>
              <a:rPr lang="en-US" dirty="0"/>
              <a:t>January 28</a:t>
            </a:r>
            <a:r>
              <a:rPr lang="en-US" baseline="30000" dirty="0"/>
              <a:t>th</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5</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Autofit/>
          </a:bodyPr>
          <a:lstStyle/>
          <a:p>
            <a:r>
              <a:rPr lang="en-US" sz="3600" dirty="0"/>
              <a:t>Training Timetable</a:t>
            </a:r>
          </a:p>
        </p:txBody>
      </p:sp>
    </p:spTree>
    <p:extLst>
      <p:ext uri="{BB962C8B-B14F-4D97-AF65-F5344CB8AC3E}">
        <p14:creationId xmlns:p14="http://schemas.microsoft.com/office/powerpoint/2010/main" val="3276120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a:t>
            </a:fld>
            <a:endParaRPr lang="en-US"/>
          </a:p>
        </p:txBody>
      </p:sp>
      <p:sp>
        <p:nvSpPr>
          <p:cNvPr id="3" name="Title 2"/>
          <p:cNvSpPr>
            <a:spLocks noGrp="1"/>
          </p:cNvSpPr>
          <p:nvPr>
            <p:ph type="title"/>
          </p:nvPr>
        </p:nvSpPr>
        <p:spPr/>
        <p:txBody>
          <a:bodyPr>
            <a:normAutofit fontScale="90000"/>
          </a:bodyPr>
          <a:lstStyle/>
          <a:p>
            <a:r>
              <a:rPr lang="en-US" dirty="0"/>
              <a:t>Volunteer Testing For TY 2022</a:t>
            </a:r>
          </a:p>
        </p:txBody>
      </p:sp>
      <p:sp>
        <p:nvSpPr>
          <p:cNvPr id="5" name="Content Placeholder 6"/>
          <p:cNvSpPr>
            <a:spLocks noGrp="1"/>
          </p:cNvSpPr>
          <p:nvPr>
            <p:ph idx="1"/>
          </p:nvPr>
        </p:nvSpPr>
        <p:spPr/>
        <p:txBody>
          <a:bodyPr>
            <a:normAutofit fontScale="92500" lnSpcReduction="20000"/>
          </a:bodyPr>
          <a:lstStyle/>
          <a:p>
            <a:r>
              <a:rPr lang="en-US" dirty="0"/>
              <a:t>IRS site: </a:t>
            </a:r>
            <a:r>
              <a:rPr lang="en-US" dirty="0">
                <a:hlinkClick r:id="rId2"/>
              </a:rPr>
              <a:t>https://www.linklearncertification.com/d/</a:t>
            </a:r>
            <a:endParaRPr lang="en-US" dirty="0"/>
          </a:p>
          <a:p>
            <a:pPr lvl="1"/>
            <a:r>
              <a:rPr lang="en-US" dirty="0"/>
              <a:t>Create or confirm your account as a tax volunteer for VITA</a:t>
            </a:r>
          </a:p>
          <a:p>
            <a:pPr lvl="1"/>
            <a:r>
              <a:rPr lang="en-US" dirty="0"/>
              <a:t>Contact Meredith or me if you have issues</a:t>
            </a:r>
          </a:p>
          <a:p>
            <a:r>
              <a:rPr lang="en-US" dirty="0"/>
              <a:t>Tests – all certification tests have “Pass” threshold of 80%</a:t>
            </a:r>
          </a:p>
          <a:p>
            <a:pPr lvl="1"/>
            <a:r>
              <a:rPr lang="en-US" sz="2600" dirty="0"/>
              <a:t>For Tax Preparers</a:t>
            </a:r>
          </a:p>
          <a:p>
            <a:pPr lvl="2"/>
            <a:r>
              <a:rPr lang="en-US" sz="2200" dirty="0"/>
              <a:t>Volunteer Standards of Conduct</a:t>
            </a:r>
          </a:p>
          <a:p>
            <a:pPr lvl="2"/>
            <a:r>
              <a:rPr lang="en-US" sz="2200" dirty="0"/>
              <a:t>Intake/Interview and Quality Review</a:t>
            </a:r>
          </a:p>
          <a:p>
            <a:pPr lvl="2"/>
            <a:r>
              <a:rPr lang="en-US" sz="2200" dirty="0"/>
              <a:t>Advanced Certification</a:t>
            </a:r>
          </a:p>
          <a:p>
            <a:pPr lvl="1"/>
            <a:r>
              <a:rPr lang="en-US" sz="2600" dirty="0"/>
              <a:t>For Site Coordinators</a:t>
            </a:r>
          </a:p>
          <a:p>
            <a:pPr lvl="2"/>
            <a:r>
              <a:rPr lang="en-US" sz="2200" dirty="0"/>
              <a:t>Volunteer Standards of Conduct</a:t>
            </a:r>
          </a:p>
          <a:p>
            <a:pPr lvl="2"/>
            <a:r>
              <a:rPr lang="en-US" sz="2200" dirty="0"/>
              <a:t>Intake/Interview and Quality Review</a:t>
            </a:r>
          </a:p>
          <a:p>
            <a:pPr lvl="2"/>
            <a:r>
              <a:rPr lang="en-US" sz="2200" dirty="0"/>
              <a:t>Advanced Certification </a:t>
            </a:r>
          </a:p>
          <a:p>
            <a:pPr lvl="2"/>
            <a:r>
              <a:rPr lang="en-US" sz="2200" dirty="0"/>
              <a:t>Site Coordinator Test</a:t>
            </a:r>
          </a:p>
        </p:txBody>
      </p:sp>
    </p:spTree>
    <p:extLst>
      <p:ext uri="{BB962C8B-B14F-4D97-AF65-F5344CB8AC3E}">
        <p14:creationId xmlns:p14="http://schemas.microsoft.com/office/powerpoint/2010/main" val="343412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Available Tax Resources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662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A81C5B-27FA-4938-9BAE-64B369402368}"/>
              </a:ext>
            </a:extLst>
          </p:cNvPr>
          <p:cNvSpPr>
            <a:spLocks noGrp="1"/>
          </p:cNvSpPr>
          <p:nvPr>
            <p:ph idx="1"/>
          </p:nvPr>
        </p:nvSpPr>
        <p:spPr>
          <a:xfrm>
            <a:off x="314325" y="1235675"/>
            <a:ext cx="8515350" cy="5120675"/>
          </a:xfrm>
        </p:spPr>
        <p:txBody>
          <a:bodyPr>
            <a:normAutofit/>
          </a:bodyPr>
          <a:lstStyle/>
          <a:p>
            <a:r>
              <a:rPr lang="en-US" dirty="0">
                <a:solidFill>
                  <a:schemeClr val="accent3"/>
                </a:solidFill>
              </a:rPr>
              <a:t>Pub 4012 – VITA/TCE Volunteer Resource Guide</a:t>
            </a:r>
          </a:p>
          <a:p>
            <a:pPr lvl="1"/>
            <a:r>
              <a:rPr lang="en-US" dirty="0">
                <a:solidFill>
                  <a:srgbClr val="00B050"/>
                </a:solidFill>
              </a:rPr>
              <a:t> </a:t>
            </a:r>
            <a:r>
              <a:rPr lang="en-US" dirty="0">
                <a:solidFill>
                  <a:srgbClr val="00B050"/>
                </a:solidFill>
                <a:hlinkClick r:id="rId2">
                  <a:extLst>
                    <a:ext uri="{A12FA001-AC4F-418D-AE19-62706E023703}">
                      <ahyp:hlinkClr xmlns:ahyp="http://schemas.microsoft.com/office/drawing/2018/hyperlinkcolor" val="tx"/>
                    </a:ext>
                  </a:extLst>
                </a:hlinkClick>
              </a:rPr>
              <a:t>https://www.irs.gov/pub/irs-pdf/p4012.pdf</a:t>
            </a:r>
            <a:r>
              <a:rPr lang="en-US" dirty="0">
                <a:solidFill>
                  <a:srgbClr val="00B050"/>
                </a:solidFill>
              </a:rPr>
              <a:t> </a:t>
            </a:r>
          </a:p>
          <a:p>
            <a:r>
              <a:rPr lang="en-US" dirty="0"/>
              <a:t>Pub 4491 – VITA/TCE Training Guide</a:t>
            </a:r>
          </a:p>
          <a:p>
            <a:pPr lvl="1"/>
            <a:r>
              <a:rPr lang="en-US" dirty="0">
                <a:solidFill>
                  <a:srgbClr val="00B050"/>
                </a:solidFill>
                <a:hlinkClick r:id="rId3">
                  <a:extLst>
                    <a:ext uri="{A12FA001-AC4F-418D-AE19-62706E023703}">
                      <ahyp:hlinkClr xmlns:ahyp="http://schemas.microsoft.com/office/drawing/2018/hyperlinkcolor" val="tx"/>
                    </a:ext>
                  </a:extLst>
                </a:hlinkClick>
              </a:rPr>
              <a:t>https://www.irs.gov/pub/irs-pdf/p4491.pdf</a:t>
            </a:r>
            <a:r>
              <a:rPr lang="en-US" dirty="0">
                <a:solidFill>
                  <a:srgbClr val="00B050"/>
                </a:solidFill>
              </a:rPr>
              <a:t> </a:t>
            </a:r>
          </a:p>
          <a:p>
            <a:r>
              <a:rPr lang="en-US" dirty="0"/>
              <a:t>Pub 17 – Your Federal Income Tax – Tax Guide</a:t>
            </a:r>
          </a:p>
          <a:p>
            <a:pPr lvl="1"/>
            <a:r>
              <a:rPr lang="en-US" dirty="0"/>
              <a:t>Additional coverage of tax law and how to prepare taxes</a:t>
            </a:r>
          </a:p>
          <a:p>
            <a:pPr lvl="1"/>
            <a:r>
              <a:rPr lang="en-US" dirty="0">
                <a:solidFill>
                  <a:srgbClr val="00B050"/>
                </a:solidFill>
                <a:hlinkClick r:id="rId4">
                  <a:extLst>
                    <a:ext uri="{A12FA001-AC4F-418D-AE19-62706E023703}">
                      <ahyp:hlinkClr xmlns:ahyp="http://schemas.microsoft.com/office/drawing/2018/hyperlinkcolor" val="tx"/>
                    </a:ext>
                  </a:extLst>
                </a:hlinkClick>
              </a:rPr>
              <a:t>https://www.irs.gov/pub/irs-pdf/p17.pdf</a:t>
            </a:r>
            <a:endParaRPr lang="en-US" dirty="0">
              <a:solidFill>
                <a:srgbClr val="00B050"/>
              </a:solidFill>
            </a:endParaRPr>
          </a:p>
        </p:txBody>
      </p:sp>
      <p:sp>
        <p:nvSpPr>
          <p:cNvPr id="3" name="Slide Number Placeholder 2">
            <a:extLst>
              <a:ext uri="{FF2B5EF4-FFF2-40B4-BE49-F238E27FC236}">
                <a16:creationId xmlns:a16="http://schemas.microsoft.com/office/drawing/2014/main" id="{78F12360-5CB6-4196-9BF4-F1416AF99D12}"/>
              </a:ext>
            </a:extLst>
          </p:cNvPr>
          <p:cNvSpPr>
            <a:spLocks noGrp="1"/>
          </p:cNvSpPr>
          <p:nvPr>
            <p:ph type="sldNum" sz="quarter" idx="4"/>
          </p:nvPr>
        </p:nvSpPr>
        <p:spPr/>
        <p:txBody>
          <a:bodyPr/>
          <a:lstStyle/>
          <a:p>
            <a:fld id="{BBB69291-A384-1346-A27A-D0A1C91B6C32}" type="slidenum">
              <a:rPr lang="en-US" smtClean="0"/>
              <a:pPr/>
              <a:t>8</a:t>
            </a:fld>
            <a:endParaRPr lang="en-US"/>
          </a:p>
        </p:txBody>
      </p:sp>
      <p:sp>
        <p:nvSpPr>
          <p:cNvPr id="4" name="Title 3">
            <a:extLst>
              <a:ext uri="{FF2B5EF4-FFF2-40B4-BE49-F238E27FC236}">
                <a16:creationId xmlns:a16="http://schemas.microsoft.com/office/drawing/2014/main" id="{9E6DB52B-AD16-42DB-9403-846860C49059}"/>
              </a:ext>
            </a:extLst>
          </p:cNvPr>
          <p:cNvSpPr>
            <a:spLocks noGrp="1"/>
          </p:cNvSpPr>
          <p:nvPr>
            <p:ph type="title"/>
          </p:nvPr>
        </p:nvSpPr>
        <p:spPr>
          <a:xfrm>
            <a:off x="384173" y="383659"/>
            <a:ext cx="8480426" cy="666798"/>
          </a:xfrm>
        </p:spPr>
        <p:txBody>
          <a:bodyPr>
            <a:normAutofit fontScale="90000"/>
          </a:bodyPr>
          <a:lstStyle/>
          <a:p>
            <a:r>
              <a:rPr lang="en-US" dirty="0"/>
              <a:t>Key Resources for doing Taxes</a:t>
            </a:r>
          </a:p>
        </p:txBody>
      </p:sp>
    </p:spTree>
    <p:extLst>
      <p:ext uri="{BB962C8B-B14F-4D97-AF65-F5344CB8AC3E}">
        <p14:creationId xmlns:p14="http://schemas.microsoft.com/office/powerpoint/2010/main" val="4103995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9</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About those Resources</a:t>
            </a:r>
          </a:p>
        </p:txBody>
      </p:sp>
      <p:sp>
        <p:nvSpPr>
          <p:cNvPr id="8" name="Content Placeholder 6"/>
          <p:cNvSpPr>
            <a:spLocks noGrp="1"/>
          </p:cNvSpPr>
          <p:nvPr>
            <p:ph idx="1"/>
          </p:nvPr>
        </p:nvSpPr>
        <p:spPr>
          <a:xfrm>
            <a:off x="314325" y="1180133"/>
            <a:ext cx="8480426" cy="4975738"/>
          </a:xfrm>
        </p:spPr>
        <p:txBody>
          <a:bodyPr>
            <a:normAutofit fontScale="92500"/>
          </a:bodyPr>
          <a:lstStyle/>
          <a:p>
            <a:r>
              <a:rPr lang="en-US" dirty="0"/>
              <a:t>Pub 4012 will be your primary resource</a:t>
            </a:r>
          </a:p>
          <a:p>
            <a:pPr lvl="1"/>
            <a:r>
              <a:rPr lang="en-US" dirty="0"/>
              <a:t>It is grouped by sections, and the index does a reasonable job of providing a more detailed search</a:t>
            </a:r>
          </a:p>
          <a:p>
            <a:pPr lvl="1"/>
            <a:r>
              <a:rPr lang="en-US" dirty="0"/>
              <a:t>It illustrates the most common entries for </a:t>
            </a:r>
            <a:r>
              <a:rPr lang="en-US" dirty="0" err="1"/>
              <a:t>Taxslayer</a:t>
            </a:r>
            <a:endParaRPr lang="en-US" dirty="0"/>
          </a:p>
          <a:p>
            <a:pPr lvl="1"/>
            <a:r>
              <a:rPr lang="en-US" dirty="0"/>
              <a:t>It has the definitive list of what is in or out of scope</a:t>
            </a:r>
          </a:p>
          <a:p>
            <a:r>
              <a:rPr lang="en-US" dirty="0"/>
              <a:t>Pub 4491 is big, and is only on-line</a:t>
            </a:r>
          </a:p>
          <a:p>
            <a:pPr lvl="1"/>
            <a:r>
              <a:rPr lang="en-US" dirty="0"/>
              <a:t>Provides examples and more in-depth discussion of topics</a:t>
            </a:r>
          </a:p>
          <a:p>
            <a:pPr lvl="1"/>
            <a:r>
              <a:rPr lang="en-US" dirty="0"/>
              <a:t>Lists the relevant changes for forms and tax laws for TY 2022</a:t>
            </a:r>
          </a:p>
          <a:p>
            <a:r>
              <a:rPr lang="en-US" dirty="0"/>
              <a:t>Pub 17 is NOT tied to VITA or </a:t>
            </a:r>
            <a:r>
              <a:rPr lang="en-US" dirty="0" err="1"/>
              <a:t>Taxslayer</a:t>
            </a:r>
            <a:endParaRPr lang="en-US" dirty="0"/>
          </a:p>
          <a:p>
            <a:pPr lvl="1"/>
            <a:r>
              <a:rPr lang="en-US" dirty="0"/>
              <a:t>It’s the IRS general taxpayer guide for most topics related to Form 1040 and the associated schedules</a:t>
            </a:r>
          </a:p>
          <a:p>
            <a:pPr lvl="1"/>
            <a:r>
              <a:rPr lang="en-US" dirty="0"/>
              <a:t>The language is more bureaucratic, but can provide specifics if you are still unsure after looking at Pub 4012 and 4491</a:t>
            </a:r>
          </a:p>
        </p:txBody>
      </p:sp>
    </p:spTree>
    <p:extLst>
      <p:ext uri="{BB962C8B-B14F-4D97-AF65-F5344CB8AC3E}">
        <p14:creationId xmlns:p14="http://schemas.microsoft.com/office/powerpoint/2010/main" val="2149416786"/>
      </p:ext>
    </p:extLst>
  </p:cSld>
  <p:clrMapOvr>
    <a:masterClrMapping/>
  </p:clrMapOvr>
</p:sld>
</file>

<file path=ppt/theme/theme1.xml><?xml version="1.0" encoding="utf-8"?>
<a:theme xmlns:a="http://schemas.openxmlformats.org/drawingml/2006/main" name="Office Theme">
  <a:themeElements>
    <a:clrScheme name="United Way 2017">
      <a:dk1>
        <a:sysClr val="windowText" lastClr="000000"/>
      </a:dk1>
      <a:lt1>
        <a:sysClr val="window" lastClr="FFFFFF"/>
      </a:lt1>
      <a:dk2>
        <a:srgbClr val="005191"/>
      </a:dk2>
      <a:lt2>
        <a:srgbClr val="75B1D9"/>
      </a:lt2>
      <a:accent1>
        <a:srgbClr val="005191"/>
      </a:accent1>
      <a:accent2>
        <a:srgbClr val="539ED0"/>
      </a:accent2>
      <a:accent3>
        <a:srgbClr val="F57814"/>
      </a:accent3>
      <a:accent4>
        <a:srgbClr val="FFB351"/>
      </a:accent4>
      <a:accent5>
        <a:srgbClr val="7C81B8"/>
      </a:accent5>
      <a:accent6>
        <a:srgbClr val="FF443B"/>
      </a:accent6>
      <a:hlink>
        <a:srgbClr val="F57814"/>
      </a:hlink>
      <a:folHlink>
        <a:srgbClr val="FF44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CI-Generic-PowerPoint-Template" id="{47F96A85-D5D0-40F2-8EB6-874D71EE53C1}" vid="{25F155B4-F74E-4E08-BC0E-36ECDAC6D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UWECI-Generic-PowerPoint-Template</Template>
  <TotalTime>0</TotalTime>
  <Words>3747</Words>
  <Application>Microsoft Office PowerPoint</Application>
  <PresentationFormat>On-screen Show (4:3)</PresentationFormat>
  <Paragraphs>418</Paragraphs>
  <Slides>43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PowerPoint Presentation</vt:lpstr>
      <vt:lpstr>Again, We’re Glad You’re Here</vt:lpstr>
      <vt:lpstr>Agenda</vt:lpstr>
      <vt:lpstr>Tax Training Reminder</vt:lpstr>
      <vt:lpstr>Training Timetable</vt:lpstr>
      <vt:lpstr>Volunteer Testing For TY 2022</vt:lpstr>
      <vt:lpstr>Available Tax Resources</vt:lpstr>
      <vt:lpstr>Key Resources for doing Taxes</vt:lpstr>
      <vt:lpstr>About those Resources</vt:lpstr>
      <vt:lpstr>Tax Certification Tests</vt:lpstr>
      <vt:lpstr>Scenario 7</vt:lpstr>
      <vt:lpstr>Adv. Scenario 7 Interview Notes</vt:lpstr>
      <vt:lpstr>Adv. Scenario 7: Questions</vt:lpstr>
      <vt:lpstr>Adv. Scenario 7: Questions (con’t)</vt:lpstr>
      <vt:lpstr>Adv. Scenario 7: Questions (con’t)</vt:lpstr>
      <vt:lpstr>Adv. Scenario 7: Retest Questions</vt:lpstr>
      <vt:lpstr>Adv. Scenario 7: Retest Questions (con’t)</vt:lpstr>
      <vt:lpstr>Adv. Scenario 7: Retest Questions (con’t)</vt:lpstr>
      <vt:lpstr>Adv. Scenario 7 Questions </vt:lpstr>
      <vt:lpstr>Scenario 8</vt:lpstr>
      <vt:lpstr>Adv. Scenario 8 Interview Notes</vt:lpstr>
      <vt:lpstr>Adv. Scenario 8 Questions</vt:lpstr>
      <vt:lpstr>Adv. Scenario 8 Questions (con’t)</vt:lpstr>
      <vt:lpstr>Adv. Scenario 8: Retest Questions</vt:lpstr>
      <vt:lpstr>Adv. Scenario 8: Retest Questions (con’t)</vt:lpstr>
      <vt:lpstr>Adv. Scenario 8 Questions </vt:lpstr>
      <vt:lpstr>Scenario 9</vt:lpstr>
      <vt:lpstr>Adv. Scenario 9 Interview Notes</vt:lpstr>
      <vt:lpstr>Adv. Scenario 9 Questions (con’t)</vt:lpstr>
      <vt:lpstr>Adv. Scenario 9 Retest Questions</vt:lpstr>
      <vt:lpstr>Adv. Scenario 9 Retest Questions (con’t)</vt:lpstr>
      <vt:lpstr>Adv. Scenario 9 Questions </vt:lpstr>
      <vt:lpstr>Concerns with Scenarios?</vt:lpstr>
      <vt:lpstr>Next Steps</vt:lpstr>
      <vt:lpstr>Practice Lab</vt:lpstr>
      <vt:lpstr>Login links</vt:lpstr>
      <vt:lpstr>Taking the Test When We’re Done</vt:lpstr>
      <vt:lpstr>Other Updates (Meredith)</vt:lpstr>
      <vt:lpstr>Questions?  </vt:lpstr>
      <vt:lpstr>Taxable portion of pension</vt:lpstr>
      <vt:lpstr>Pension data for next year</vt:lpstr>
      <vt:lpstr>Student Credits</vt:lpstr>
      <vt:lpstr>Summing up Capital Gains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2019-11-25T02:10:59Z</dcterms:created>
  <dcterms:modified xsi:type="dcterms:W3CDTF">2022-12-16T18:25:52Z</dcterms:modified>
</cp:coreProperties>
</file>