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0" r:id="rId2"/>
    <p:sldId id="289" r:id="rId3"/>
    <p:sldId id="470" r:id="rId4"/>
    <p:sldId id="471" r:id="rId5"/>
    <p:sldId id="444" r:id="rId6"/>
    <p:sldId id="459" r:id="rId7"/>
    <p:sldId id="469" r:id="rId8"/>
    <p:sldId id="264" r:id="rId9"/>
    <p:sldId id="460" r:id="rId10"/>
    <p:sldId id="472" r:id="rId11"/>
    <p:sldId id="458" r:id="rId12"/>
    <p:sldId id="473" r:id="rId13"/>
    <p:sldId id="318" r:id="rId14"/>
    <p:sldId id="397" r:id="rId15"/>
    <p:sldId id="398" r:id="rId16"/>
    <p:sldId id="467" r:id="rId17"/>
    <p:sldId id="468" r:id="rId18"/>
    <p:sldId id="474" r:id="rId19"/>
    <p:sldId id="475" r:id="rId20"/>
    <p:sldId id="476" r:id="rId21"/>
    <p:sldId id="477" r:id="rId22"/>
    <p:sldId id="465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91"/>
    <a:srgbClr val="EA7200"/>
    <a:srgbClr val="539ED0"/>
    <a:srgbClr val="F57814"/>
    <a:srgbClr val="FBB43E"/>
    <a:srgbClr val="FFB351"/>
    <a:srgbClr val="649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1"/>
  </p:normalViewPr>
  <p:slideViewPr>
    <p:cSldViewPr snapToGrid="0" snapToObjects="1">
      <p:cViewPr varScale="1">
        <p:scale>
          <a:sx n="62" d="100"/>
          <a:sy n="62" d="100"/>
        </p:scale>
        <p:origin x="6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10100-14E3-D647-84FF-F8CB4A92EEE3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04484-2D14-8147-A2DC-EBF549FB1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CEA2A-B16D-F446-9BF6-799BE5083711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2BE64-911F-3D4B-A781-15E4A654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BE64-911F-3D4B-A781-15E4A65425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5353776"/>
            <a:ext cx="6784412" cy="61032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5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08461" y="6052999"/>
            <a:ext cx="6783880" cy="48967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39ED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0" y="5638800"/>
            <a:ext cx="1243052" cy="896075"/>
          </a:xfrm>
          <a:prstGeom prst="rect">
            <a:avLst/>
          </a:prstGeom>
        </p:spPr>
      </p:pic>
      <p:sp>
        <p:nvSpPr>
          <p:cNvPr id="10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19133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 rot="5400000">
            <a:off x="-1371600" y="1371600"/>
            <a:ext cx="6857999" cy="41148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1"/>
            <a:ext cx="4479924" cy="4572000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49749" y="493136"/>
            <a:ext cx="4479925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49750" y="1159933"/>
            <a:ext cx="4403725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989863"/>
            <a:ext cx="8166100" cy="4054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04226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349249" y="1210731"/>
            <a:ext cx="8404226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50" y="1955800"/>
            <a:ext cx="8153400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61950" y="493136"/>
            <a:ext cx="8391525" cy="717596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61950" y="1210731"/>
            <a:ext cx="8391525" cy="1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883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rgbClr val="539ED0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422401"/>
            <a:ext cx="8480426" cy="4622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9250" y="3340101"/>
            <a:ext cx="8166100" cy="2571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accent1"/>
                </a:solidFill>
              </a:defRPr>
            </a:lvl1pPr>
            <a:lvl2pPr algn="ctr">
              <a:defRPr i="1">
                <a:solidFill>
                  <a:schemeClr val="accent1"/>
                </a:solidFill>
              </a:defRPr>
            </a:lvl2pPr>
            <a:lvl3pPr algn="ctr">
              <a:defRPr i="1">
                <a:solidFill>
                  <a:schemeClr val="accent1"/>
                </a:solidFill>
              </a:defRPr>
            </a:lvl3pPr>
            <a:lvl4pPr algn="ctr">
              <a:defRPr i="1">
                <a:solidFill>
                  <a:schemeClr val="accent1"/>
                </a:solidFill>
              </a:defRPr>
            </a:lvl4pPr>
            <a:lvl5pPr algn="ctr">
              <a:defRPr i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6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0434" cy="2337434"/>
          </a:xfrm>
        </p:spPr>
        <p:txBody>
          <a:bodyPr anchor="b"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043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89484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894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rgbClr val="EA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6090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6090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9050" y="-139700"/>
            <a:ext cx="9163050" cy="612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916" y="2157549"/>
            <a:ext cx="8379959" cy="233743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916" y="4494984"/>
            <a:ext cx="837995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1"/>
          <a:stretch/>
        </p:blipFill>
        <p:spPr>
          <a:xfrm>
            <a:off x="-104775" y="509089"/>
            <a:ext cx="9686925" cy="299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49" y="1388533"/>
            <a:ext cx="8480426" cy="4656115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 algn="l"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249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349750" y="1371600"/>
            <a:ext cx="3886200" cy="4805363"/>
          </a:xfrm>
        </p:spPr>
        <p:txBody>
          <a:bodyPr/>
          <a:lstStyle>
            <a:lvl1pPr>
              <a:defRPr b="1">
                <a:solidFill>
                  <a:srgbClr val="539ED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380067"/>
            <a:ext cx="8166100" cy="4664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361949" y="1405467"/>
            <a:ext cx="8467725" cy="34925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492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49249" y="493136"/>
            <a:ext cx="8480426" cy="666798"/>
          </a:xfrm>
        </p:spPr>
        <p:txBody>
          <a:bodyPr anchor="t"/>
          <a:lstStyle>
            <a:lvl1pPr>
              <a:defRPr>
                <a:solidFill>
                  <a:srgbClr val="0051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65667" y="1159933"/>
            <a:ext cx="8287808" cy="0"/>
          </a:xfrm>
          <a:prstGeom prst="line">
            <a:avLst/>
          </a:prstGeom>
          <a:ln>
            <a:solidFill>
              <a:srgbClr val="0051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1949" y="5054601"/>
            <a:ext cx="8467725" cy="1023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0608" y="6104467"/>
            <a:ext cx="902443" cy="65054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36134"/>
            <a:ext cx="7886700" cy="4644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9291-A384-1346-A27A-D0A1C91B6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9" r:id="rId3"/>
    <p:sldLayoutId id="2147483668" r:id="rId4"/>
    <p:sldLayoutId id="2147483670" r:id="rId5"/>
    <p:sldLayoutId id="2147483650" r:id="rId6"/>
    <p:sldLayoutId id="2147483661" r:id="rId7"/>
    <p:sldLayoutId id="2147483662" r:id="rId8"/>
    <p:sldLayoutId id="2147483667" r:id="rId9"/>
    <p:sldLayoutId id="2147483665" r:id="rId10"/>
    <p:sldLayoutId id="2147483673" r:id="rId11"/>
    <p:sldLayoutId id="2147483660" r:id="rId12"/>
    <p:sldLayoutId id="2147483663" r:id="rId13"/>
    <p:sldLayoutId id="2147483666" r:id="rId14"/>
    <p:sldLayoutId id="2147483664" r:id="rId15"/>
    <p:sldLayoutId id="2147483672" r:id="rId16"/>
    <p:sldLayoutId id="2147483671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519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rgbClr val="539ED0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meredith.hershner@uweci.or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s.irs.gov/app/vita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s.irs.gov/app/vita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5353776"/>
            <a:ext cx="6784412" cy="610323"/>
          </a:xfrm>
        </p:spPr>
        <p:txBody>
          <a:bodyPr>
            <a:normAutofit fontScale="92500"/>
          </a:bodyPr>
          <a:lstStyle/>
          <a:p>
            <a:r>
              <a:rPr lang="en-US" dirty="0"/>
              <a:t>Advanced Course Certification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Tax Year 2022</a:t>
            </a:r>
          </a:p>
        </p:txBody>
      </p:sp>
      <p:pic>
        <p:nvPicPr>
          <p:cNvPr id="14" name="Picture Placeholder 13" descr="A picture containing traffic, sitting, lit, light&#10;&#10;Description automatically generated">
            <a:extLst>
              <a:ext uri="{FF2B5EF4-FFF2-40B4-BE49-F238E27FC236}">
                <a16:creationId xmlns:a16="http://schemas.microsoft.com/office/drawing/2014/main" id="{E6405B2E-2898-4DC6-A03E-AEC3A3D39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035" t="-14360" r="1035" b="-16778"/>
          <a:stretch/>
        </p:blipFill>
        <p:spPr>
          <a:xfrm>
            <a:off x="0" y="0"/>
            <a:ext cx="9144000" cy="4919663"/>
          </a:xfr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17CCF-EDA3-E3A6-10E3-BA00CAA5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sign up for a shift it is yours for the season</a:t>
            </a:r>
          </a:p>
          <a:p>
            <a:r>
              <a:rPr lang="en-US" dirty="0"/>
              <a:t>Example: if you sign up at Horizons on Mondays from 1-4, that is your shift each Monday from 1/30 to 4/7</a:t>
            </a:r>
          </a:p>
          <a:p>
            <a:r>
              <a:rPr lang="en-US" dirty="0"/>
              <a:t>If you have vacation or life happens, we will adjust</a:t>
            </a:r>
          </a:p>
          <a:p>
            <a:pPr lvl="1"/>
            <a:r>
              <a:rPr lang="en-US" dirty="0"/>
              <a:t>If you know a week you will be gone, please let me know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9B44A-3DD7-BB3B-6B1F-AD35FF5C6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18572-37D8-3AD2-040F-83051C8F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Shifts	</a:t>
            </a:r>
          </a:p>
        </p:txBody>
      </p:sp>
    </p:spTree>
    <p:extLst>
      <p:ext uri="{BB962C8B-B14F-4D97-AF65-F5344CB8AC3E}">
        <p14:creationId xmlns:p14="http://schemas.microsoft.com/office/powerpoint/2010/main" val="115096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31312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3AC68-86D8-1F4C-2B3E-A8B74488B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What: Form 6744 (test booklet) &amp; Pub 4012 (VITA </a:t>
            </a:r>
            <a:r>
              <a:rPr lang="en-US"/>
              <a:t>Resource Guide) </a:t>
            </a:r>
            <a:endParaRPr lang="en-US" dirty="0"/>
          </a:p>
          <a:p>
            <a:r>
              <a:rPr lang="en-US" dirty="0"/>
              <a:t>Where: 317 7</a:t>
            </a:r>
            <a:r>
              <a:rPr lang="en-US" baseline="30000" dirty="0"/>
              <a:t>th</a:t>
            </a:r>
            <a:r>
              <a:rPr lang="en-US" dirty="0"/>
              <a:t> Ave SE, Suite 401 Cedar Rapids, IA 52401</a:t>
            </a:r>
          </a:p>
          <a:p>
            <a:r>
              <a:rPr lang="en-US" dirty="0"/>
              <a:t>When: M-F 7:30AM-5:00PM</a:t>
            </a:r>
          </a:p>
          <a:p>
            <a:r>
              <a:rPr lang="en-US" dirty="0"/>
              <a:t>How: Take elevator to the fourth floor and just outside the door on the left</a:t>
            </a:r>
          </a:p>
          <a:p>
            <a:r>
              <a:rPr lang="en-US" dirty="0"/>
              <a:t>Instructions on picking up materials are included there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FB0B37-7710-D464-9B92-11346CEB9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AAC840-4DDB-EA1D-48FC-B8D76D6B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Picking Up VITA Materials	</a:t>
            </a:r>
          </a:p>
        </p:txBody>
      </p:sp>
    </p:spTree>
    <p:extLst>
      <p:ext uri="{BB962C8B-B14F-4D97-AF65-F5344CB8AC3E}">
        <p14:creationId xmlns:p14="http://schemas.microsoft.com/office/powerpoint/2010/main" val="37394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Taking the Test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 to get your certifications to me will be sent out</a:t>
            </a:r>
          </a:p>
          <a:p>
            <a:r>
              <a:rPr lang="en-US" dirty="0"/>
              <a:t>Return Form 13615 to Meredith either in person or via email </a:t>
            </a:r>
            <a:r>
              <a:rPr lang="en-US" dirty="0">
                <a:hlinkClick r:id="rId2"/>
              </a:rPr>
              <a:t>meredith.hershner@uweci.org</a:t>
            </a:r>
            <a:endParaRPr lang="en-US" dirty="0"/>
          </a:p>
          <a:p>
            <a:r>
              <a:rPr lang="en-US" dirty="0"/>
              <a:t>Certification is due January 6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375405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Dates</a:t>
            </a:r>
          </a:p>
          <a:p>
            <a:pPr lvl="1"/>
            <a:r>
              <a:rPr lang="en-US" dirty="0"/>
              <a:t>January 7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January 14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January 28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Practice scenarios and get a feel for using the system </a:t>
            </a:r>
          </a:p>
          <a:p>
            <a:r>
              <a:rPr lang="en-US" dirty="0"/>
              <a:t>Important especially for those that are working face-to-face with clients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January Scenario Training</a:t>
            </a:r>
          </a:p>
        </p:txBody>
      </p:sp>
    </p:spTree>
    <p:extLst>
      <p:ext uri="{BB962C8B-B14F-4D97-AF65-F5344CB8AC3E}">
        <p14:creationId xmlns:p14="http://schemas.microsoft.com/office/powerpoint/2010/main" val="111931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Lab is a great place to try out the system if you are unable to attend a January training</a:t>
            </a:r>
          </a:p>
          <a:p>
            <a:r>
              <a:rPr lang="en-US" dirty="0"/>
              <a:t>Practice is important!!</a:t>
            </a:r>
          </a:p>
          <a:p>
            <a:r>
              <a:rPr lang="en-US" dirty="0"/>
              <a:t>Highly recommend using the system on your own before trying to complete with a real person starting the week of 1/30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Practice Lab</a:t>
            </a:r>
          </a:p>
        </p:txBody>
      </p:sp>
    </p:spTree>
    <p:extLst>
      <p:ext uri="{BB962C8B-B14F-4D97-AF65-F5344CB8AC3E}">
        <p14:creationId xmlns:p14="http://schemas.microsoft.com/office/powerpoint/2010/main" val="540564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07548-E874-4174-8309-8B686939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sent out a few weeks ago </a:t>
            </a:r>
          </a:p>
          <a:p>
            <a:pPr lvl="1"/>
            <a:r>
              <a:rPr lang="en-US" dirty="0"/>
              <a:t>If you are new, you might not have received this email</a:t>
            </a:r>
          </a:p>
          <a:p>
            <a:r>
              <a:rPr lang="en-US" dirty="0"/>
              <a:t>Another email coming Wednesday with the link for t-shirts</a:t>
            </a:r>
          </a:p>
          <a:p>
            <a:r>
              <a:rPr lang="en-US" dirty="0"/>
              <a:t>I always order extras in various sizes to accommodate volunteers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20706-20C5-4D43-87FB-B85986E5A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F35767-1947-4FA0-ACDF-3EE24D09F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VITA T-shirts</a:t>
            </a:r>
          </a:p>
        </p:txBody>
      </p:sp>
    </p:spTree>
    <p:extLst>
      <p:ext uri="{BB962C8B-B14F-4D97-AF65-F5344CB8AC3E}">
        <p14:creationId xmlns:p14="http://schemas.microsoft.com/office/powerpoint/2010/main" val="311187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Computer</a:t>
            </a:r>
          </a:p>
          <a:p>
            <a:pPr lvl="1"/>
            <a:r>
              <a:rPr lang="en-US" dirty="0"/>
              <a:t>Select the preparer account </a:t>
            </a:r>
          </a:p>
          <a:p>
            <a:pPr lvl="1"/>
            <a:r>
              <a:rPr lang="en-US" dirty="0"/>
              <a:t>Use the password label on your computer keyboard (most likely VITA2020)</a:t>
            </a:r>
          </a:p>
          <a:p>
            <a:pPr lvl="1"/>
            <a:r>
              <a:rPr lang="en-US" dirty="0"/>
              <a:t>Use google chrome for best results</a:t>
            </a:r>
          </a:p>
          <a:p>
            <a:r>
              <a:rPr lang="en-US" dirty="0"/>
              <a:t>Practice Lab </a:t>
            </a:r>
          </a:p>
          <a:p>
            <a:pPr lvl="1"/>
            <a:r>
              <a:rPr lang="en-US" dirty="0"/>
              <a:t>If you have not logged in yet, you will need to create an account – even if you have already taken your certification tests (link and learn and the practice lab are different portals, but you can use the same username and password)</a:t>
            </a:r>
          </a:p>
          <a:p>
            <a:r>
              <a:rPr lang="en-US" dirty="0"/>
              <a:t>Practice Lab Instructions</a:t>
            </a:r>
          </a:p>
          <a:p>
            <a:pPr lvl="1"/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https://apps.irs.gov/app/vita/</a:t>
            </a:r>
            <a:endParaRPr lang="en-US" u="sng" dirty="0"/>
          </a:p>
          <a:p>
            <a:pPr lvl="1"/>
            <a:r>
              <a:rPr lang="en-US" dirty="0"/>
              <a:t>Select the practice lab</a:t>
            </a:r>
          </a:p>
          <a:p>
            <a:pPr lvl="1"/>
            <a:r>
              <a:rPr lang="en-US" dirty="0"/>
              <a:t>Enter password TRAINPROWEB</a:t>
            </a:r>
          </a:p>
          <a:p>
            <a:pPr lvl="1"/>
            <a:r>
              <a:rPr lang="en-US" dirty="0"/>
              <a:t>Either create a new account or</a:t>
            </a:r>
          </a:p>
          <a:p>
            <a:pPr marL="457200" lvl="1" indent="0">
              <a:buNone/>
            </a:pPr>
            <a:r>
              <a:rPr lang="en-US" dirty="0"/>
              <a:t>   login with your information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 in 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CA7E5-D5C3-4349-A236-1B196524C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10" y="3864092"/>
            <a:ext cx="3602182" cy="212757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F90A3FA-D70E-4716-BEC0-0A3F4DBFC14D}"/>
              </a:ext>
            </a:extLst>
          </p:cNvPr>
          <p:cNvSpPr/>
          <p:nvPr/>
        </p:nvSpPr>
        <p:spPr>
          <a:xfrm rot="10143596">
            <a:off x="6735703" y="5567481"/>
            <a:ext cx="997528" cy="412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5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388533"/>
            <a:ext cx="4543332" cy="465611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and Learn Instructions 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certification tests can be found at: </a:t>
            </a:r>
            <a:r>
              <a:rPr lang="en-US" sz="3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https://apps.irs.gov/app/vita/</a:t>
            </a:r>
            <a:endParaRPr lang="en-US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google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Link and Learn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Choose the address that has vita in the link name.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will arrive at the Link &amp; Learn Taxes main page.</a:t>
            </a:r>
          </a:p>
          <a:p>
            <a:pPr lvl="1">
              <a:spcBef>
                <a:spcPts val="0"/>
              </a:spcBef>
            </a:pP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Click on the </a:t>
            </a:r>
            <a:r>
              <a:rPr lang="en-US" sz="3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VITA/TCE Central</a:t>
            </a:r>
            <a:r>
              <a:rPr lang="en-US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link.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 in Instructions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632CB-F8C8-2D94-DF91-F3924F37E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90"/>
          <a:stretch/>
        </p:blipFill>
        <p:spPr>
          <a:xfrm>
            <a:off x="4892581" y="645316"/>
            <a:ext cx="4159024" cy="51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388533"/>
            <a:ext cx="8203023" cy="4656115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are a new user, or a returning user who forgot the login information, create an account.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 in Instructions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DF2C2-5D5C-4346-F1CA-FBE784D1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30" y="2250017"/>
            <a:ext cx="5561487" cy="40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VITA Season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2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388533"/>
            <a:ext cx="4078913" cy="4656115"/>
          </a:xfrm>
        </p:spPr>
        <p:txBody>
          <a:bodyPr>
            <a:norm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VITA Volunteer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the group.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Choose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 and Learn Taxes (e-learning)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the training source.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bottom, there is reference to a PTIN number.  Those fields can be left blank.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 in Instructions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7805E-FB0D-7A8A-02B8-09D218065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291"/>
          <a:stretch/>
        </p:blipFill>
        <p:spPr>
          <a:xfrm>
            <a:off x="4453900" y="1388532"/>
            <a:ext cx="4340851" cy="371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388533"/>
            <a:ext cx="4078913" cy="4656115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the account is created, log in.  Select the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Advanced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 and click on the certification you wish to complete. 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next pop-up window, click 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Launch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top right corner to begin the test.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Sign in Instructions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D77A-CAE4-6AAA-9EF0-6DAFCE1C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04"/>
          <a:stretch/>
        </p:blipFill>
        <p:spPr>
          <a:xfrm>
            <a:off x="4247508" y="1457883"/>
            <a:ext cx="4475252" cy="42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0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 See you later this week. </a:t>
            </a:r>
          </a:p>
        </p:txBody>
      </p:sp>
    </p:spTree>
    <p:extLst>
      <p:ext uri="{BB962C8B-B14F-4D97-AF65-F5344CB8AC3E}">
        <p14:creationId xmlns:p14="http://schemas.microsoft.com/office/powerpoint/2010/main" val="255218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1/30</a:t>
            </a:r>
          </a:p>
          <a:p>
            <a:r>
              <a:rPr lang="en-US" dirty="0"/>
              <a:t>End 4/7</a:t>
            </a:r>
          </a:p>
          <a:p>
            <a:r>
              <a:rPr lang="en-US" dirty="0"/>
              <a:t>10 week season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Season Timeline</a:t>
            </a:r>
          </a:p>
        </p:txBody>
      </p:sp>
    </p:spTree>
    <p:extLst>
      <p:ext uri="{BB962C8B-B14F-4D97-AF65-F5344CB8AC3E}">
        <p14:creationId xmlns:p14="http://schemas.microsoft.com/office/powerpoint/2010/main" val="224355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client shifts have appointments, no walk-ins</a:t>
            </a:r>
          </a:p>
          <a:p>
            <a:r>
              <a:rPr lang="en-US" dirty="0"/>
              <a:t>Kinds of potential shifts</a:t>
            </a:r>
          </a:p>
          <a:p>
            <a:pPr lvl="1"/>
            <a:r>
              <a:rPr lang="en-US" dirty="0"/>
              <a:t>Intake – meet with client to take in tax information from clients; taxes prepared at another time/location; taxes return to location to be reviewed with client, signed, and filed</a:t>
            </a:r>
          </a:p>
          <a:p>
            <a:pPr lvl="1"/>
            <a:r>
              <a:rPr lang="en-US" dirty="0"/>
              <a:t>In-person – meet with client to prepare their taxes; someone else reviews taxes; taxes are filed in this appointment</a:t>
            </a:r>
          </a:p>
          <a:p>
            <a:pPr lvl="1"/>
            <a:r>
              <a:rPr lang="en-US" dirty="0"/>
              <a:t>Preparation – work with a group of volunteers to prepare intake taxes; prepared by one person, reviewed by another; no clients present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Kinds of Shifts/Appointments</a:t>
            </a:r>
          </a:p>
        </p:txBody>
      </p:sp>
    </p:spTree>
    <p:extLst>
      <p:ext uri="{BB962C8B-B14F-4D97-AF65-F5344CB8AC3E}">
        <p14:creationId xmlns:p14="http://schemas.microsoft.com/office/powerpoint/2010/main" val="103712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79959" cy="2337434"/>
          </a:xfrm>
        </p:spPr>
        <p:txBody>
          <a:bodyPr/>
          <a:lstStyle/>
          <a:p>
            <a:r>
              <a:rPr lang="en-US" dirty="0"/>
              <a:t>Sites</a:t>
            </a:r>
          </a:p>
        </p:txBody>
      </p:sp>
    </p:spTree>
    <p:extLst>
      <p:ext uri="{BB962C8B-B14F-4D97-AF65-F5344CB8AC3E}">
        <p14:creationId xmlns:p14="http://schemas.microsoft.com/office/powerpoint/2010/main" val="265862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50"/>
              </a:spcAft>
            </a:pPr>
            <a:r>
              <a:rPr lang="en-US" dirty="0"/>
              <a:t>Hiawatha Public Library –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150 W Willman St, Hiawatha, IA 52233</a:t>
            </a:r>
          </a:p>
          <a:p>
            <a:pPr lvl="1">
              <a:spcAft>
                <a:spcPts val="50"/>
              </a:spcAft>
            </a:pP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Intake appointments</a:t>
            </a:r>
            <a:endParaRPr lang="en-US" dirty="0"/>
          </a:p>
          <a:p>
            <a:pPr>
              <a:spcAft>
                <a:spcPts val="50"/>
              </a:spcAft>
            </a:pPr>
            <a:r>
              <a:rPr lang="en-US" dirty="0"/>
              <a:t>Horizons – </a:t>
            </a:r>
            <a:r>
              <a:rPr lang="en-US" b="0" dirty="0">
                <a:solidFill>
                  <a:schemeClr val="tx1"/>
                </a:solidFill>
              </a:rPr>
              <a:t>819 5th St. SE Cedar Rapids, IA 52401</a:t>
            </a:r>
          </a:p>
          <a:p>
            <a:pPr lvl="1">
              <a:spcAft>
                <a:spcPts val="50"/>
              </a:spcAft>
            </a:pPr>
            <a:r>
              <a:rPr lang="en-US" dirty="0"/>
              <a:t>Both intake and in-person appointments</a:t>
            </a:r>
            <a:endParaRPr lang="en-US" b="0" dirty="0">
              <a:solidFill>
                <a:schemeClr val="tx1"/>
              </a:solidFill>
            </a:endParaRPr>
          </a:p>
          <a:p>
            <a:pPr>
              <a:spcAft>
                <a:spcPts val="50"/>
              </a:spcAft>
            </a:pPr>
            <a:r>
              <a:rPr lang="en-US" dirty="0"/>
              <a:t>Ladd Library – </a:t>
            </a:r>
            <a:r>
              <a:rPr lang="en-US" b="0" dirty="0">
                <a:solidFill>
                  <a:schemeClr val="tx1"/>
                </a:solidFill>
              </a:rPr>
              <a:t>3750 Williams Blvd. SW Cedar Rapids, IA 52404</a:t>
            </a:r>
          </a:p>
          <a:p>
            <a:pPr lvl="1">
              <a:spcAft>
                <a:spcPts val="50"/>
              </a:spcAft>
            </a:pPr>
            <a:r>
              <a:rPr lang="en-US" b="0" dirty="0">
                <a:solidFill>
                  <a:schemeClr val="tx1"/>
                </a:solidFill>
              </a:rPr>
              <a:t>Intake appointments</a:t>
            </a:r>
          </a:p>
          <a:p>
            <a:pPr>
              <a:spcAft>
                <a:spcPts val="50"/>
              </a:spcAft>
            </a:pPr>
            <a:r>
              <a:rPr lang="en-US" dirty="0"/>
              <a:t>Jones County Volunteer Center – </a:t>
            </a:r>
            <a:r>
              <a:rPr lang="pt-BR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105 Broadway Pl #1, Anamosa, IA 52205</a:t>
            </a:r>
          </a:p>
          <a:p>
            <a:pPr lvl="1">
              <a:spcAft>
                <a:spcPts val="50"/>
              </a:spcAft>
            </a:pPr>
            <a:r>
              <a:rPr lang="en-US" dirty="0"/>
              <a:t>Both intake and in-person appointments</a:t>
            </a:r>
          </a:p>
          <a:p>
            <a:pPr>
              <a:spcAft>
                <a:spcPts val="50"/>
              </a:spcAft>
            </a:pPr>
            <a:r>
              <a:rPr lang="en-US" dirty="0"/>
              <a:t>St. Andrew’s – </a:t>
            </a:r>
            <a:r>
              <a:rPr lang="fr-FR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4420 Center Point Rd NE, Cedar Rapids, IA 52402</a:t>
            </a:r>
          </a:p>
          <a:p>
            <a:pPr lvl="1">
              <a:spcAft>
                <a:spcPts val="50"/>
              </a:spcAft>
            </a:pPr>
            <a:r>
              <a:rPr lang="en-US" dirty="0"/>
              <a:t>Intake appointments</a:t>
            </a:r>
          </a:p>
          <a:p>
            <a:pPr>
              <a:spcAft>
                <a:spcPts val="50"/>
              </a:spcAft>
            </a:pPr>
            <a:r>
              <a:rPr lang="en-US" dirty="0"/>
              <a:t>United Way of East Central Iowa – </a:t>
            </a:r>
            <a:r>
              <a:rPr lang="pt-BR" b="0" dirty="0">
                <a:solidFill>
                  <a:schemeClr val="tx1"/>
                </a:solidFill>
              </a:rPr>
              <a:t>317 7th Ave SE, Suite 401 Cedar Rapids, IA 52401</a:t>
            </a:r>
          </a:p>
          <a:p>
            <a:pPr lvl="1">
              <a:spcAft>
                <a:spcPts val="50"/>
              </a:spcAft>
            </a:pPr>
            <a:r>
              <a:rPr lang="pt-BR" dirty="0"/>
              <a:t>Preparation only, no client appointments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Confirmed Sites</a:t>
            </a:r>
          </a:p>
        </p:txBody>
      </p:sp>
    </p:spTree>
    <p:extLst>
      <p:ext uri="{BB962C8B-B14F-4D97-AF65-F5344CB8AC3E}">
        <p14:creationId xmlns:p14="http://schemas.microsoft.com/office/powerpoint/2010/main" val="1197491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3ADB98-84E2-4473-93CE-08A466D8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Marion Public Library - 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1101 6th Avenue, Marion, IA 52302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Intake appointments</a:t>
            </a:r>
          </a:p>
          <a:p>
            <a:r>
              <a:rPr lang="en-US" dirty="0"/>
              <a:t>St. Mark’s United Methodist Church –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4700 Johnson Ave NW, Cedar Rapids, IA 52405</a:t>
            </a:r>
            <a:endParaRPr lang="en-US" dirty="0"/>
          </a:p>
          <a:p>
            <a:pPr lvl="1"/>
            <a:r>
              <a:rPr lang="en-US" dirty="0"/>
              <a:t>Both intake and in-person appointments, and intake preparation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76327-8438-4060-A8BC-CCF99F132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476F5A-07A2-4266-BF40-24F7D7A16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Process Sites</a:t>
            </a:r>
          </a:p>
        </p:txBody>
      </p:sp>
    </p:spTree>
    <p:extLst>
      <p:ext uri="{BB962C8B-B14F-4D97-AF65-F5344CB8AC3E}">
        <p14:creationId xmlns:p14="http://schemas.microsoft.com/office/powerpoint/2010/main" val="19530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16" y="2157549"/>
            <a:ext cx="8389484" cy="2337434"/>
          </a:xfrm>
        </p:spPr>
        <p:txBody>
          <a:bodyPr/>
          <a:lstStyle/>
          <a:p>
            <a:r>
              <a:rPr lang="en-US" dirty="0"/>
              <a:t>Shift Schedules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B69291-A384-1346-A27A-D0A1C91B6C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Site Schedules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be shared in mid-December via email</a:t>
            </a:r>
          </a:p>
          <a:p>
            <a:pPr lvl="1"/>
            <a:r>
              <a:rPr lang="en-US" dirty="0"/>
              <a:t>Use signup genius to sign up for shifts</a:t>
            </a:r>
          </a:p>
          <a:p>
            <a:r>
              <a:rPr lang="en-US" dirty="0"/>
              <a:t>Sign up for shifts and locations that work with your schedule</a:t>
            </a:r>
          </a:p>
          <a:p>
            <a:r>
              <a:rPr lang="en-US" dirty="0"/>
              <a:t>If a shift is full that you are interested in, please let me know and we will figure it out</a:t>
            </a:r>
          </a:p>
          <a:p>
            <a:r>
              <a:rPr lang="en-US" dirty="0"/>
              <a:t>Please let me know if you are willing to be a site coordinator/shift leader!</a:t>
            </a:r>
          </a:p>
          <a:p>
            <a:r>
              <a:rPr lang="en-US" dirty="0"/>
              <a:t>If you have any questions about schedules, let me know</a:t>
            </a:r>
          </a:p>
        </p:txBody>
      </p:sp>
    </p:spTree>
    <p:extLst>
      <p:ext uri="{BB962C8B-B14F-4D97-AF65-F5344CB8AC3E}">
        <p14:creationId xmlns:p14="http://schemas.microsoft.com/office/powerpoint/2010/main" val="380795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ted Way 2017">
      <a:dk1>
        <a:sysClr val="windowText" lastClr="000000"/>
      </a:dk1>
      <a:lt1>
        <a:sysClr val="window" lastClr="FFFFFF"/>
      </a:lt1>
      <a:dk2>
        <a:srgbClr val="005191"/>
      </a:dk2>
      <a:lt2>
        <a:srgbClr val="75B1D9"/>
      </a:lt2>
      <a:accent1>
        <a:srgbClr val="005191"/>
      </a:accent1>
      <a:accent2>
        <a:srgbClr val="539ED0"/>
      </a:accent2>
      <a:accent3>
        <a:srgbClr val="F57814"/>
      </a:accent3>
      <a:accent4>
        <a:srgbClr val="FFB351"/>
      </a:accent4>
      <a:accent5>
        <a:srgbClr val="7C81B8"/>
      </a:accent5>
      <a:accent6>
        <a:srgbClr val="FF443B"/>
      </a:accent6>
      <a:hlink>
        <a:srgbClr val="F57814"/>
      </a:hlink>
      <a:folHlink>
        <a:srgbClr val="FF443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ECI-Generic-PowerPoint-Template" id="{47F96A85-D5D0-40F2-8EB6-874D71EE53C1}" vid="{25F155B4-F74E-4E08-BC0E-36ECDAC6D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UWECI-Generic-PowerPoint-Template</Template>
  <TotalTime>0</TotalTime>
  <Words>950</Words>
  <Application>Microsoft Office PowerPoint</Application>
  <PresentationFormat>On-screen Show 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Roboto</vt:lpstr>
      <vt:lpstr>Office Theme</vt:lpstr>
      <vt:lpstr>PowerPoint Presentation</vt:lpstr>
      <vt:lpstr>VITA Season Information</vt:lpstr>
      <vt:lpstr>Season Timeline</vt:lpstr>
      <vt:lpstr>Kinds of Shifts/Appointments</vt:lpstr>
      <vt:lpstr>Sites</vt:lpstr>
      <vt:lpstr>Confirmed Sites</vt:lpstr>
      <vt:lpstr>In Process Sites</vt:lpstr>
      <vt:lpstr>Shift Schedules</vt:lpstr>
      <vt:lpstr>Site Schedules</vt:lpstr>
      <vt:lpstr>Shifts </vt:lpstr>
      <vt:lpstr>Other Information</vt:lpstr>
      <vt:lpstr>Picking Up VITA Materials </vt:lpstr>
      <vt:lpstr>Taking the Test</vt:lpstr>
      <vt:lpstr>January Scenario Training</vt:lpstr>
      <vt:lpstr>Practice Lab</vt:lpstr>
      <vt:lpstr>VITA T-shirts</vt:lpstr>
      <vt:lpstr>Sign in Instructions</vt:lpstr>
      <vt:lpstr>Sign in Instructions</vt:lpstr>
      <vt:lpstr>Sign in Instructions</vt:lpstr>
      <vt:lpstr>Sign in Instructions</vt:lpstr>
      <vt:lpstr>Sign in Instructions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2019-11-25T02:10:59Z</dcterms:created>
  <dcterms:modified xsi:type="dcterms:W3CDTF">2022-12-10T17:16:55Z</dcterms:modified>
</cp:coreProperties>
</file>