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69" r:id="rId2"/>
    <p:sldId id="257" r:id="rId3"/>
    <p:sldId id="471" r:id="rId4"/>
    <p:sldId id="754" r:id="rId5"/>
    <p:sldId id="755" r:id="rId6"/>
    <p:sldId id="758" r:id="rId7"/>
    <p:sldId id="757" r:id="rId8"/>
    <p:sldId id="759" r:id="rId9"/>
    <p:sldId id="761" r:id="rId10"/>
    <p:sldId id="762" r:id="rId11"/>
    <p:sldId id="787" r:id="rId12"/>
    <p:sldId id="756" r:id="rId13"/>
    <p:sldId id="768" r:id="rId14"/>
    <p:sldId id="760" r:id="rId15"/>
    <p:sldId id="763" r:id="rId16"/>
    <p:sldId id="764" r:id="rId17"/>
    <p:sldId id="583" r:id="rId18"/>
    <p:sldId id="626" r:id="rId19"/>
    <p:sldId id="776" r:id="rId20"/>
    <p:sldId id="777" r:id="rId21"/>
    <p:sldId id="728" r:id="rId22"/>
    <p:sldId id="771" r:id="rId23"/>
    <p:sldId id="775" r:id="rId24"/>
    <p:sldId id="772" r:id="rId25"/>
    <p:sldId id="774" r:id="rId26"/>
    <p:sldId id="778" r:id="rId27"/>
    <p:sldId id="779" r:id="rId28"/>
    <p:sldId id="780" r:id="rId29"/>
    <p:sldId id="781" r:id="rId30"/>
    <p:sldId id="748" r:id="rId31"/>
    <p:sldId id="265" r:id="rId32"/>
    <p:sldId id="765" r:id="rId33"/>
    <p:sldId id="766" r:id="rId34"/>
    <p:sldId id="767" r:id="rId35"/>
    <p:sldId id="628" r:id="rId36"/>
    <p:sldId id="751" r:id="rId37"/>
    <p:sldId id="769" r:id="rId38"/>
    <p:sldId id="770" r:id="rId39"/>
    <p:sldId id="782" r:id="rId40"/>
    <p:sldId id="773" r:id="rId41"/>
    <p:sldId id="783" r:id="rId42"/>
    <p:sldId id="784" r:id="rId43"/>
    <p:sldId id="785" r:id="rId44"/>
    <p:sldId id="786" r:id="rId45"/>
    <p:sldId id="674" r:id="rId46"/>
    <p:sldId id="725" r:id="rId47"/>
    <p:sldId id="753" r:id="rId48"/>
    <p:sldId id="300" r:id="rId49"/>
    <p:sldId id="749" r:id="rId50"/>
    <p:sldId id="465" r:id="rId5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ED0"/>
    <a:srgbClr val="EA7200"/>
    <a:srgbClr val="005191"/>
    <a:srgbClr val="F57814"/>
    <a:srgbClr val="FBB43E"/>
    <a:srgbClr val="FFB351"/>
    <a:srgbClr val="64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3" autoAdjust="0"/>
    <p:restoredTop sz="93945" autoAdjust="0"/>
  </p:normalViewPr>
  <p:slideViewPr>
    <p:cSldViewPr snapToGrid="0" snapToObjects="1">
      <p:cViewPr varScale="1">
        <p:scale>
          <a:sx n="67" d="100"/>
          <a:sy n="67" d="100"/>
        </p:scale>
        <p:origin x="12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0100-14E3-D647-84FF-F8CB4A92EEE3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484-2D14-8147-A2DC-EBF549FB1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EA2A-B16D-F446-9BF6-799BE508371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BE64-911F-3D4B-A781-15E4A654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5353776"/>
            <a:ext cx="6784412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51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08461" y="6052999"/>
            <a:ext cx="6783880" cy="4896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39ED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5638800"/>
            <a:ext cx="1243052" cy="896075"/>
          </a:xfrm>
          <a:prstGeom prst="rect">
            <a:avLst/>
          </a:prstGeom>
        </p:spPr>
      </p:pic>
      <p:sp>
        <p:nvSpPr>
          <p:cNvPr id="1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1913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 rot="5400000">
            <a:off x="-1371600" y="1371600"/>
            <a:ext cx="6857999" cy="4114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1"/>
            <a:ext cx="4479924" cy="4572000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49749" y="493136"/>
            <a:ext cx="4479925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49750" y="1159933"/>
            <a:ext cx="4403725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989863"/>
            <a:ext cx="8166100" cy="405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04226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349249" y="1210731"/>
            <a:ext cx="8404226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50" y="1955800"/>
            <a:ext cx="81534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422401"/>
            <a:ext cx="8480426" cy="4622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chemeClr val="accent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6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0434" cy="2337434"/>
          </a:xfrm>
        </p:spPr>
        <p:txBody>
          <a:bodyPr anchor="b"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043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89484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894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rgbClr val="EA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6090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6090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995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995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388533"/>
            <a:ext cx="8480426" cy="4656115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 algn="l"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49249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380067"/>
            <a:ext cx="8166100" cy="4664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49" y="1405467"/>
            <a:ext cx="8467725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61949" y="5054601"/>
            <a:ext cx="8467725" cy="1023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0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6134"/>
            <a:ext cx="7886700" cy="4644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68" r:id="rId4"/>
    <p:sldLayoutId id="2147483670" r:id="rId5"/>
    <p:sldLayoutId id="2147483650" r:id="rId6"/>
    <p:sldLayoutId id="2147483661" r:id="rId7"/>
    <p:sldLayoutId id="2147483662" r:id="rId8"/>
    <p:sldLayoutId id="2147483667" r:id="rId9"/>
    <p:sldLayoutId id="2147483665" r:id="rId10"/>
    <p:sldLayoutId id="2147483673" r:id="rId11"/>
    <p:sldLayoutId id="2147483660" r:id="rId12"/>
    <p:sldLayoutId id="2147483663" r:id="rId13"/>
    <p:sldLayoutId id="2147483666" r:id="rId14"/>
    <p:sldLayoutId id="2147483664" r:id="rId15"/>
    <p:sldLayoutId id="2147483672" r:id="rId16"/>
    <p:sldLayoutId id="214748367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519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rgbClr val="539ED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schools.org/school-district-boundaries-map/" TargetMode="External"/><Relationship Id="rId2" Type="http://schemas.openxmlformats.org/officeDocument/2006/relationships/hyperlink" Target="https://www.niche.com/k12/schools-near-yo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reetaxusa.com/FreeTaxUSA/formdownload?form=ia_school_dist.pdf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sa.www4.irs.gov/irfof-tra/login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4312" y="5236147"/>
            <a:ext cx="8010257" cy="699223"/>
          </a:xfrm>
        </p:spPr>
        <p:txBody>
          <a:bodyPr>
            <a:normAutofit/>
          </a:bodyPr>
          <a:lstStyle/>
          <a:p>
            <a:r>
              <a:rPr lang="en-US" dirty="0"/>
              <a:t>January 28, 2023 Training Session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8586" y="6052999"/>
            <a:ext cx="6783880" cy="489675"/>
          </a:xfrm>
        </p:spPr>
        <p:txBody>
          <a:bodyPr>
            <a:normAutofit/>
          </a:bodyPr>
          <a:lstStyle/>
          <a:p>
            <a:r>
              <a:rPr lang="en-US" dirty="0"/>
              <a:t>Tax Year 2022			</a:t>
            </a:r>
          </a:p>
        </p:txBody>
      </p:sp>
      <p:pic>
        <p:nvPicPr>
          <p:cNvPr id="14" name="Picture Placeholder 13" descr="A picture containing traffic, sitting, lit, light&#10;&#10;Description automatically generated">
            <a:extLst>
              <a:ext uri="{FF2B5EF4-FFF2-40B4-BE49-F238E27FC236}">
                <a16:creationId xmlns:a16="http://schemas.microsoft.com/office/drawing/2014/main" id="{E6405B2E-2898-4DC6-A03E-AEC3A3D39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035" t="-14360" r="1035" b="-16778"/>
          <a:stretch/>
        </p:blipFill>
        <p:spPr>
          <a:xfrm>
            <a:off x="0" y="0"/>
            <a:ext cx="9144000" cy="4919663"/>
          </a:xfrm>
        </p:spPr>
      </p:pic>
    </p:spTree>
    <p:extLst>
      <p:ext uri="{BB962C8B-B14F-4D97-AF65-F5344CB8AC3E}">
        <p14:creationId xmlns:p14="http://schemas.microsoft.com/office/powerpoint/2010/main" val="63230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42" y="493136"/>
            <a:ext cx="848042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New for IA TY 2023 – </a:t>
            </a:r>
            <a:r>
              <a:rPr lang="en-US" dirty="0" err="1"/>
              <a:t>cont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7B684-ADC0-5589-D36E-537772D61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699012"/>
            <a:ext cx="8352880" cy="2755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487BD2-9260-74D7-F058-882699B5AA34}"/>
              </a:ext>
            </a:extLst>
          </p:cNvPr>
          <p:cNvSpPr txBox="1"/>
          <p:nvPr/>
        </p:nvSpPr>
        <p:spPr>
          <a:xfrm>
            <a:off x="361529" y="1126268"/>
            <a:ext cx="843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Federal Tax Deductibility Gone (Not Quite Yet)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D8EEAE-2B5F-365F-35DB-D5EE2E0929F9}"/>
              </a:ext>
            </a:extLst>
          </p:cNvPr>
          <p:cNvSpPr/>
          <p:nvPr/>
        </p:nvSpPr>
        <p:spPr>
          <a:xfrm>
            <a:off x="349249" y="1632263"/>
            <a:ext cx="8433222" cy="275532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7E1F2-2F9B-F5B8-28C8-16179CD27865}"/>
              </a:ext>
            </a:extLst>
          </p:cNvPr>
          <p:cNvSpPr/>
          <p:nvPr/>
        </p:nvSpPr>
        <p:spPr>
          <a:xfrm>
            <a:off x="531845" y="2279668"/>
            <a:ext cx="3797560" cy="285240"/>
          </a:xfrm>
          <a:prstGeom prst="rect">
            <a:avLst/>
          </a:prstGeom>
          <a:solidFill>
            <a:srgbClr val="FFFF00">
              <a:alpha val="19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66B77-0040-A41D-001F-7973A085D70C}"/>
              </a:ext>
            </a:extLst>
          </p:cNvPr>
          <p:cNvSpPr txBox="1"/>
          <p:nvPr/>
        </p:nvSpPr>
        <p:spPr>
          <a:xfrm>
            <a:off x="288296" y="4317112"/>
            <a:ext cx="8433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TY 2022 (or earlier) Fed tax received as a refund or paid in 2023 will still be included when we process TY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we will NOT deduct for the 2023 TY is Federal withholding and estimated payments applied to the 2023 Fed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We’ll have one more season after this one of truly needing</a:t>
            </a:r>
            <a:br>
              <a:rPr lang="en-US" sz="2400" dirty="0"/>
            </a:br>
            <a:r>
              <a:rPr lang="en-US" sz="2400" dirty="0"/>
              <a:t>to see previous years’ returns</a:t>
            </a:r>
          </a:p>
        </p:txBody>
      </p:sp>
    </p:spTree>
    <p:extLst>
      <p:ext uri="{BB962C8B-B14F-4D97-AF65-F5344CB8AC3E}">
        <p14:creationId xmlns:p14="http://schemas.microsoft.com/office/powerpoint/2010/main" val="124971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42" y="493136"/>
            <a:ext cx="848042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New for IA TY 2023 –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87BD2-9260-74D7-F058-882699B5AA34}"/>
              </a:ext>
            </a:extLst>
          </p:cNvPr>
          <p:cNvSpPr txBox="1"/>
          <p:nvPr/>
        </p:nvSpPr>
        <p:spPr>
          <a:xfrm>
            <a:off x="361529" y="1126268"/>
            <a:ext cx="843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Federal Tax Deductibility Gone – 2023  Example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66B77-0040-A41D-001F-7973A085D70C}"/>
              </a:ext>
            </a:extLst>
          </p:cNvPr>
          <p:cNvSpPr txBox="1"/>
          <p:nvPr/>
        </p:nvSpPr>
        <p:spPr>
          <a:xfrm>
            <a:off x="257851" y="3478623"/>
            <a:ext cx="84332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Using the </a:t>
            </a:r>
            <a:r>
              <a:rPr lang="en-US" sz="2000" dirty="0" err="1"/>
              <a:t>Sahlberg</a:t>
            </a:r>
            <a:r>
              <a:rPr lang="en-US" sz="2000" dirty="0"/>
              <a:t> scenario as an illustration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Rules for 2022 TY mean all three categories are included for the IA adjustment on line 31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Using the same data points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As we’ve interpreted the changes for 2023, only the additional tax paid in 2023 for 2022 taxes would be used to adjust IA taxable income for TY 2023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The withholding and estimated taxes paid during 2023 would NOT be allowed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No adjustments would happen starting with the 2024 TY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6AC53718-4947-E9C5-FCC5-2C488129E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99159"/>
              </p:ext>
            </p:extLst>
          </p:nvPr>
        </p:nvGraphicFramePr>
        <p:xfrm>
          <a:off x="332048" y="1651372"/>
          <a:ext cx="85309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218">
                  <a:extLst>
                    <a:ext uri="{9D8B030D-6E8A-4147-A177-3AD203B41FA5}">
                      <a16:colId xmlns:a16="http://schemas.microsoft.com/office/drawing/2014/main" val="4109195881"/>
                    </a:ext>
                  </a:extLst>
                </a:gridCol>
                <a:gridCol w="1503475">
                  <a:extLst>
                    <a:ext uri="{9D8B030D-6E8A-4147-A177-3AD203B41FA5}">
                      <a16:colId xmlns:a16="http://schemas.microsoft.com/office/drawing/2014/main" val="1551709211"/>
                    </a:ext>
                  </a:extLst>
                </a:gridCol>
                <a:gridCol w="2041881">
                  <a:extLst>
                    <a:ext uri="{9D8B030D-6E8A-4147-A177-3AD203B41FA5}">
                      <a16:colId xmlns:a16="http://schemas.microsoft.com/office/drawing/2014/main" val="4055264132"/>
                    </a:ext>
                  </a:extLst>
                </a:gridCol>
                <a:gridCol w="2145346">
                  <a:extLst>
                    <a:ext uri="{9D8B030D-6E8A-4147-A177-3AD203B41FA5}">
                      <a16:colId xmlns:a16="http://schemas.microsoft.com/office/drawing/2014/main" val="3593042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Sahlberg</a:t>
                      </a:r>
                      <a:r>
                        <a:rPr lang="en-US" dirty="0"/>
                        <a:t> 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 TY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 TY Same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2024 TY  Same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94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TY withholding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$2200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$2200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$2200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94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TY Estimated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$1600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$1600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$1600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69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Prior Tax year additional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  <a:r>
                        <a:rPr lang="en-US" u="sng" dirty="0"/>
                        <a:t>$ 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  <a:r>
                        <a:rPr lang="en-US" u="sng" dirty="0"/>
                        <a:t>$ 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$ 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554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for IA Fed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$4300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$ 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$ 0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55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22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for IA TY 2023 –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063922"/>
            <a:ext cx="843322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Health Insurance Premium Deduction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Only for taxpayers 65 or older with a net income of &lt;$100,000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Will this deduction matter if this group doesn’t have any income?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Still can’t double-dip; can’t use the same insurance premiums for itemizing on Sched A and also for direct income reduction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It does create situations where you would choose “Yes” to leave Health Insurance Premiums on Sched 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$100,000 cutoff includes these added back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Retirement Income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Std or Itemized Deduction (Assume Fed?)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QBI Deduction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Personal Exemption (still set to $0)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804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7E643-19DA-69B4-85F9-B95AD7309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22B22-2EA0-D6F4-E1E2-C40578D7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12" y="1513096"/>
            <a:ext cx="8853847" cy="1425387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F34FE0A-456E-5A7D-4B26-A9C7E488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New for IA TY 2023 –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71E1F-E93C-0CC7-E367-42C002456665}"/>
              </a:ext>
            </a:extLst>
          </p:cNvPr>
          <p:cNvSpPr txBox="1"/>
          <p:nvPr/>
        </p:nvSpPr>
        <p:spPr>
          <a:xfrm>
            <a:off x="457199" y="1122217"/>
            <a:ext cx="8372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Iowa Required Withholding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B85F3F-091E-2E7E-138E-445A3F138438}"/>
              </a:ext>
            </a:extLst>
          </p:cNvPr>
          <p:cNvSpPr txBox="1"/>
          <p:nvPr/>
        </p:nvSpPr>
        <p:spPr>
          <a:xfrm>
            <a:off x="309078" y="2812862"/>
            <a:ext cx="8433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Up until now, you had two choices for retirement withdrawals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 withholding at all (Fed or IA)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Withholding of both Fed and IA (5% minimum)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Fed withholding with no IA withholding was not an 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Starting in 2023, it appears you will not be required to have any IA withholding, regardless of the Federal choice, if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income is qualified non-taxable retirement income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taxpayer qualifies for the non-taxable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a client asks, tell them to talk to the financial institution</a:t>
            </a:r>
            <a:br>
              <a:rPr lang="en-US" sz="2400" dirty="0"/>
            </a:br>
            <a:r>
              <a:rPr lang="en-US" sz="2400" dirty="0"/>
              <a:t>handling their retirement funds to discuss and confirm</a:t>
            </a:r>
          </a:p>
        </p:txBody>
      </p:sp>
    </p:spTree>
    <p:extLst>
      <p:ext uri="{BB962C8B-B14F-4D97-AF65-F5344CB8AC3E}">
        <p14:creationId xmlns:p14="http://schemas.microsoft.com/office/powerpoint/2010/main" val="67893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Still in effect for IA in TY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126268"/>
            <a:ext cx="84332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Income still not taxed for 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Military pension (DFAS)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Federal Securities (e.g., Savings Bonds)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err="1"/>
              <a:t>RailRoad</a:t>
            </a:r>
            <a:r>
              <a:rPr lang="en-US" sz="3200" dirty="0"/>
              <a:t> pension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Social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Income still taxed for IA, but not Federal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Selected Municipal/State Bond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781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Other Late Updates</a:t>
            </a:r>
          </a:p>
        </p:txBody>
      </p:sp>
    </p:spTree>
    <p:extLst>
      <p:ext uri="{BB962C8B-B14F-4D97-AF65-F5344CB8AC3E}">
        <p14:creationId xmlns:p14="http://schemas.microsoft.com/office/powerpoint/2010/main" val="100508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Odds-n-Ends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218654" y="1104896"/>
            <a:ext cx="84332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we see clients from the Ingredion strike, any union strike pay they received is taxable and should be on a 1099-MISC, Box 3. Per Pub 4012 (D-58 and I-1):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Do NOT enter using the 1099-MISC screen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Enter under “Other Income”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“Strike Benefits” and set as “Earned Income”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Under “Self-Employment Tax”, use “Adjustments Non-Farm”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Enter the 1099-MISC Box 3 amount as a </a:t>
            </a:r>
            <a:r>
              <a:rPr lang="en-US" sz="2400"/>
              <a:t>negative value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This removes any self-employment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Resolving what I wasn’t sure of 2 weeks ago for 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IA Educator Expenses limit is still $500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Limit for K-12 Tuition/Textbook credit is still 25% of up to $2000/child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Child Dependent Care tax credit for IA tops out at $45K net income (Had been $90K for TY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1942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Resource Support</a:t>
            </a:r>
          </a:p>
        </p:txBody>
      </p:sp>
      <p:sp>
        <p:nvSpPr>
          <p:cNvPr id="3" name="Subtitle 8">
            <a:extLst>
              <a:ext uri="{FF2B5EF4-FFF2-40B4-BE49-F238E27FC236}">
                <a16:creationId xmlns:a16="http://schemas.microsoft.com/office/drawing/2014/main" id="{7D47CC94-FAB2-4D69-AFD8-988BF9F12C38}"/>
              </a:ext>
            </a:extLst>
          </p:cNvPr>
          <p:cNvSpPr txBox="1">
            <a:spLocks/>
          </p:cNvSpPr>
          <p:nvPr/>
        </p:nvSpPr>
        <p:spPr>
          <a:xfrm>
            <a:off x="525916" y="4545672"/>
            <a:ext cx="8010257" cy="69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7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– Sheets and Docs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126268"/>
            <a:ext cx="84332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Sent 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Digital Asset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Limits and amounts for common credits and deductions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IA Adjustments vs. Fed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Vehicle Registration deduction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Gambling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2022 IA School District list - #s and tax surcharges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2021 IA Handbook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Still to 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Simplified Method for 1099-R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Part-Year resident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2022 Addendum for the IA Handbook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Pondering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Low Income Exemption</a:t>
            </a:r>
          </a:p>
        </p:txBody>
      </p:sp>
    </p:spTree>
    <p:extLst>
      <p:ext uri="{BB962C8B-B14F-4D97-AF65-F5344CB8AC3E}">
        <p14:creationId xmlns:p14="http://schemas.microsoft.com/office/powerpoint/2010/main" val="3220537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Low Income Exemption</a:t>
            </a:r>
          </a:p>
        </p:txBody>
      </p:sp>
    </p:spTree>
    <p:extLst>
      <p:ext uri="{BB962C8B-B14F-4D97-AF65-F5344CB8AC3E}">
        <p14:creationId xmlns:p14="http://schemas.microsoft.com/office/powerpoint/2010/main" val="84413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249" y="1280161"/>
            <a:ext cx="8480426" cy="54413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Updates from United Way staff</a:t>
            </a:r>
          </a:p>
          <a:p>
            <a:r>
              <a:rPr lang="en-US" dirty="0"/>
              <a:t>Updates on IA Tax Changes</a:t>
            </a:r>
          </a:p>
          <a:p>
            <a:pPr lvl="1"/>
            <a:r>
              <a:rPr lang="en-US" dirty="0"/>
              <a:t>New for 2022 TY</a:t>
            </a:r>
          </a:p>
          <a:p>
            <a:pPr lvl="1"/>
            <a:r>
              <a:rPr lang="en-US" dirty="0"/>
              <a:t>New for upcoming 2023 TY</a:t>
            </a:r>
          </a:p>
          <a:p>
            <a:pPr lvl="1"/>
            <a:r>
              <a:rPr lang="en-US" dirty="0"/>
              <a:t>What didn’t change with recent legislation</a:t>
            </a:r>
          </a:p>
          <a:p>
            <a:pPr lvl="1"/>
            <a:r>
              <a:rPr lang="en-US" dirty="0" err="1"/>
              <a:t>Misc</a:t>
            </a:r>
            <a:r>
              <a:rPr lang="en-US" dirty="0"/>
              <a:t> New Info</a:t>
            </a:r>
          </a:p>
          <a:p>
            <a:r>
              <a:rPr lang="en-US" dirty="0"/>
              <a:t>Resource Support</a:t>
            </a:r>
          </a:p>
          <a:p>
            <a:r>
              <a:rPr lang="en-US" dirty="0"/>
              <a:t>Low Income Exempt</a:t>
            </a:r>
          </a:p>
          <a:p>
            <a:r>
              <a:rPr lang="en-US" dirty="0"/>
              <a:t>Overview of making IA Adjustments</a:t>
            </a:r>
          </a:p>
          <a:p>
            <a:r>
              <a:rPr lang="en-US" dirty="0"/>
              <a:t>Part-Year Residents</a:t>
            </a:r>
          </a:p>
          <a:p>
            <a:r>
              <a:rPr lang="en-US" dirty="0"/>
              <a:t>Review IA Return Scenarios</a:t>
            </a:r>
          </a:p>
          <a:p>
            <a:r>
              <a:rPr lang="en-US" dirty="0"/>
              <a:t>Final Notes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29" y="493136"/>
            <a:ext cx="835454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B45D7-44E4-4A1F-AC36-4C0DEADEB2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24" y="6054726"/>
            <a:ext cx="1657985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026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DB4DDC-B936-FB39-7B66-A0A8D48FA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3" y="3954101"/>
            <a:ext cx="8582446" cy="9879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Income Exemption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126268"/>
            <a:ext cx="843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For 2022, this applies if your income is less than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719D402-F5B5-5465-525D-3F5706DCC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54491"/>
              </p:ext>
            </p:extLst>
          </p:nvPr>
        </p:nvGraphicFramePr>
        <p:xfrm>
          <a:off x="1129145" y="1643148"/>
          <a:ext cx="633152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339">
                  <a:extLst>
                    <a:ext uri="{9D8B030D-6E8A-4147-A177-3AD203B41FA5}">
                      <a16:colId xmlns:a16="http://schemas.microsoft.com/office/drawing/2014/main" val="810341208"/>
                    </a:ext>
                  </a:extLst>
                </a:gridCol>
                <a:gridCol w="1510932">
                  <a:extLst>
                    <a:ext uri="{9D8B030D-6E8A-4147-A177-3AD203B41FA5}">
                      <a16:colId xmlns:a16="http://schemas.microsoft.com/office/drawing/2014/main" val="794630881"/>
                    </a:ext>
                  </a:extLst>
                </a:gridCol>
                <a:gridCol w="3036256">
                  <a:extLst>
                    <a:ext uri="{9D8B030D-6E8A-4147-A177-3AD203B41FA5}">
                      <a16:colId xmlns:a16="http://schemas.microsoft.com/office/drawing/2014/main" val="242051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 age 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Either Spouse Age 65 or 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844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Filing 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$9,000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$24,000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209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other status’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$13,500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$32,000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6340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A002B9-3742-97C7-476D-5B9A221FA4E1}"/>
              </a:ext>
            </a:extLst>
          </p:cNvPr>
          <p:cNvSpPr txBox="1"/>
          <p:nvPr/>
        </p:nvSpPr>
        <p:spPr>
          <a:xfrm>
            <a:off x="259786" y="2714046"/>
            <a:ext cx="8884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Income includes totals combined for both spouses, if applicable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Standard Net Income (Line 26) plus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Any Pension Exclusion (Line 21) added back in, plus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Social Security Benefits (Step 4) (not taxed, but included for this calculation)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E334DD-8D73-5152-ECAD-2A5342A526FC}"/>
              </a:ext>
            </a:extLst>
          </p:cNvPr>
          <p:cNvSpPr/>
          <p:nvPr/>
        </p:nvSpPr>
        <p:spPr>
          <a:xfrm>
            <a:off x="4913386" y="4117997"/>
            <a:ext cx="401868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D34049-7DC5-3F1F-F8C8-CCE87F04F28B}"/>
              </a:ext>
            </a:extLst>
          </p:cNvPr>
          <p:cNvSpPr txBox="1"/>
          <p:nvPr/>
        </p:nvSpPr>
        <p:spPr>
          <a:xfrm>
            <a:off x="212305" y="5032912"/>
            <a:ext cx="8433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 why it is sometimes confusing why one client gets the “Low Income Exemption” and another doesn’t, and they have a similar net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If a client has this exemption for the current or previous TY, their Fed refund is entered as $0 regardless of what is on their previous Fed 1040</a:t>
            </a:r>
          </a:p>
        </p:txBody>
      </p:sp>
    </p:spTree>
    <p:extLst>
      <p:ext uri="{BB962C8B-B14F-4D97-AF65-F5344CB8AC3E}">
        <p14:creationId xmlns:p14="http://schemas.microsoft.com/office/powerpoint/2010/main" val="2486264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Iowa Adjustments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3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Basic IA Adjustments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5280" y="1128761"/>
            <a:ext cx="8433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Required – Entry for Fed Refund, and possibly Fed tax paid from prior 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must </a:t>
            </a:r>
            <a:r>
              <a:rPr lang="en-US" sz="2000" dirty="0">
                <a:solidFill>
                  <a:srgbClr val="FF0000"/>
                </a:solidFill>
              </a:rPr>
              <a:t>ALWAYS</a:t>
            </a:r>
            <a:r>
              <a:rPr lang="en-US" sz="2000" dirty="0"/>
              <a:t> enter something for the Federal Refund field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client paid taxes the previous year, you still put $0 for the refund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Removing the refundable credits (Fed 1040 Line 32) may change a cash refund into a payment for input on the current IA return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both Fed refund and payment, enter a positive value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There is no value brought over from the Federal return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Other common adjustments that are not manually re-allocated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Additional Educator Expenses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Stays with spouse who had the expenses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If left blank, </a:t>
            </a:r>
            <a:r>
              <a:rPr lang="en-US" sz="2000" dirty="0" err="1"/>
              <a:t>Taxslayer</a:t>
            </a:r>
            <a:r>
              <a:rPr lang="en-US" sz="2000" dirty="0"/>
              <a:t> uses the Federal value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Any input replaces </a:t>
            </a:r>
            <a:r>
              <a:rPr lang="en-US" sz="2000" b="1" dirty="0"/>
              <a:t>ALL</a:t>
            </a:r>
            <a:r>
              <a:rPr lang="en-US" sz="2000" dirty="0"/>
              <a:t> Federal values, it does not add to them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If both spouses’ expenses are &lt; $300, no need to do an IA input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Surtax paid the previous year (no default Federal value)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Allocated by </a:t>
            </a:r>
            <a:r>
              <a:rPr lang="en-US" sz="2000" dirty="0" err="1"/>
              <a:t>Taxslayer</a:t>
            </a:r>
            <a:r>
              <a:rPr lang="en-US" sz="2000" dirty="0"/>
              <a:t> as part of itemized deductions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K-12 Tuition/Textbook credit   (no default Federal value)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Should stay with the spouse who has that dependent</a:t>
            </a:r>
            <a:br>
              <a:rPr lang="en-US" sz="2000" dirty="0"/>
            </a:br>
            <a:r>
              <a:rPr lang="en-US" sz="2000" dirty="0"/>
              <a:t>assigned to them in Step 3 on the IA 1040</a:t>
            </a:r>
          </a:p>
        </p:txBody>
      </p:sp>
    </p:spTree>
    <p:extLst>
      <p:ext uri="{BB962C8B-B14F-4D97-AF65-F5344CB8AC3E}">
        <p14:creationId xmlns:p14="http://schemas.microsoft.com/office/powerpoint/2010/main" val="2232701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Basic IA Adjustments - </a:t>
            </a:r>
            <a:r>
              <a:rPr lang="en-US" sz="4400" b="1" dirty="0" err="1">
                <a:solidFill>
                  <a:srgbClr val="0070C0"/>
                </a:solidFill>
              </a:rPr>
              <a:t>cont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4107" y="1097588"/>
            <a:ext cx="8433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Other common adjustments applied directly to IA income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Reducing interest income from Federal instruments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From 1099-INT Box 3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Savings Bonds, Treasury notes are the most common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Assume Box 3 is not taxed for IA unless you know otherwise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Adding interest income from Iowa-based bonds that are not taxed at the Federal level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From 1099-INT Box 8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Usually municipal bonds, or bonds related to state schools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This one is hard to know for sure, since most clients do not know the details behind what created the Box 8 entry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Assume no adjustments for Box 8 unless you know otherwise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IA Exp Instructions Step 2 Line 5 has detailed lists of what falls into both categories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Reducing pension income for IPERS or DFAS Military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IPERS change is the difference between Federal Taxable (Box 2a) and IA taxable (Box 16)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For DFAS Military, you reduce by the full amount in Box 2a</a:t>
            </a:r>
          </a:p>
        </p:txBody>
      </p:sp>
    </p:spTree>
    <p:extLst>
      <p:ext uri="{BB962C8B-B14F-4D97-AF65-F5344CB8AC3E}">
        <p14:creationId xmlns:p14="http://schemas.microsoft.com/office/powerpoint/2010/main" val="2627120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96453" y="1159934"/>
            <a:ext cx="8433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Taxslayer</a:t>
            </a:r>
            <a:r>
              <a:rPr lang="en-US" sz="2000" dirty="0"/>
              <a:t> allocates two items which cannot be changed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Pension Exclusion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Itemized deductions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Generally, the more equal the spouse’s IA net income, the more they gain from making appropriate allocation changes with MFSCR instead of MFJ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Once you approach a split of 85% or higher, it’s unlikely MFSCR will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Taxslayer</a:t>
            </a:r>
            <a:r>
              <a:rPr lang="en-US" sz="2000" dirty="0"/>
              <a:t> will use default allocations to decide which filing status is best, but that is frequently not the optimum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only way to know for sure is to try the allocations with MFSCR and see how the refund or amount owed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Remember, the $ value you see in the upper right of </a:t>
            </a:r>
            <a:r>
              <a:rPr lang="en-US" sz="2000" dirty="0" err="1"/>
              <a:t>Taxslayer</a:t>
            </a:r>
            <a:r>
              <a:rPr lang="en-US" sz="2000" dirty="0"/>
              <a:t> will NOT update until you exit a state return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You need to synchronize allocations and the filing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you make allocations and leave the filing status as MFJ, </a:t>
            </a:r>
            <a:r>
              <a:rPr lang="en-US" sz="2000" dirty="0" err="1"/>
              <a:t>Taxslayer</a:t>
            </a:r>
            <a:r>
              <a:rPr lang="en-US" sz="2000" dirty="0"/>
              <a:t> will ignore what you put in the spouse’s fields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you do some allocations with MFSCR and then manually switch back to MFJ, </a:t>
            </a:r>
            <a:r>
              <a:rPr lang="en-US" sz="2000" dirty="0" err="1"/>
              <a:t>Taxslayer</a:t>
            </a:r>
            <a:r>
              <a:rPr lang="en-US" sz="2000" dirty="0"/>
              <a:t> will NOT remove any of your allocation entries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You have to go in and back them out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E3EE791-943A-C471-36A3-09074897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Re-Allocating For MFSCR vs MFJ</a:t>
            </a:r>
          </a:p>
        </p:txBody>
      </p:sp>
    </p:spTree>
    <p:extLst>
      <p:ext uri="{BB962C8B-B14F-4D97-AF65-F5344CB8AC3E}">
        <p14:creationId xmlns:p14="http://schemas.microsoft.com/office/powerpoint/2010/main" val="2961525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96453" y="1159934"/>
            <a:ext cx="8433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Details for reallocating values can be found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the distributed resource sheet with details on most of the fields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the IA Expanded Instructions (details on rules for splitting the values)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General sources for re-allocation %’s, and what Federal total it applies 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Previous tax year’s IA net income ratio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Federal Refund received, or Federal tax paid from that 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If that return is not available, use a 50/50 allocation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Current tax year IA net income ratio after all Health Insurance Premiums removed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Health Insurance Premiums that are NOT specific to an IRS 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Ratio between spouses of current tax year income that has NO Federal withholding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Fed Current tax year estimated tax payments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Spouse allocation has no impact on IA estimated payments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Current tax year IA net income ratio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Most other allocation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E3EE791-943A-C471-36A3-09074897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Re-Allocating For MFSCR vs MFJ</a:t>
            </a:r>
          </a:p>
        </p:txBody>
      </p:sp>
    </p:spTree>
    <p:extLst>
      <p:ext uri="{BB962C8B-B14F-4D97-AF65-F5344CB8AC3E}">
        <p14:creationId xmlns:p14="http://schemas.microsoft.com/office/powerpoint/2010/main" val="2162224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Part-Year Residents</a:t>
            </a:r>
          </a:p>
        </p:txBody>
      </p:sp>
    </p:spTree>
    <p:extLst>
      <p:ext uri="{BB962C8B-B14F-4D97-AF65-F5344CB8AC3E}">
        <p14:creationId xmlns:p14="http://schemas.microsoft.com/office/powerpoint/2010/main" val="2756691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7" y="461963"/>
            <a:ext cx="8433223" cy="6667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Identify Iowa vs Non-Iowa Income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5280" y="1128761"/>
            <a:ext cx="8433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W-2’s are straightforward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Taxslayer</a:t>
            </a:r>
            <a:r>
              <a:rPr lang="en-US" dirty="0"/>
              <a:t> will pull those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Interest/Dividends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If it was a local bank or credit union branch, assign it to that state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National financial institutions, split by time in each state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Adjust the date if you know the account was not open a full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Capital Gain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What state did they live in when a sale took place?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IRA/Retirement accounts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What state did they live in when they took the money 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Pensions or any other monthly payments (e.g., alimony)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Divide by the time period in each state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If the payments started during that tax year, adjust using that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Unemployment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Which state’s agency issued the 1099-G?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Gambling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Was the payer an IA source, or were they living in IA when they won?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IA wants to tax it either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Other Income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Where did they live when they received it?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008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7" y="461963"/>
            <a:ext cx="8433223" cy="6667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Identify Iowa Reductions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5280" y="1128761"/>
            <a:ext cx="84332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Deductible portion of Self Employment tax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Allocate by the percentage of IA self employment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Health Insurance Premiums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Medicare, allocate based on the time in each state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out-of-pocket, it’s the state they were living in when they paid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Paid Alimony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Divide by the time period in each state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payments started during that tax year, adjust using that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IA Retirement/Pension Exclusion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Use the exclusion $s the client qualifies for ($6K or $12K), up to the amount of retirement income assigned to 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Federal Refund/Additional Payment input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If the client did NOT live in IA the previous year, these are $0</a:t>
            </a:r>
          </a:p>
          <a:p>
            <a:r>
              <a:rPr lang="en-US" sz="2000" dirty="0" err="1"/>
              <a:t>Taxslayer</a:t>
            </a:r>
            <a:r>
              <a:rPr lang="en-US" sz="2000" dirty="0"/>
              <a:t> will adjust some credits on the IA 1040 (Child/Dependent Care, etc.)</a:t>
            </a:r>
          </a:p>
          <a:p>
            <a:r>
              <a:rPr lang="en-US" sz="2000" dirty="0"/>
              <a:t>Make your adjustments using the IA return </a:t>
            </a:r>
            <a:r>
              <a:rPr lang="en-US" sz="2000" dirty="0" err="1"/>
              <a:t>Taxslayer</a:t>
            </a:r>
            <a:r>
              <a:rPr lang="en-US" sz="2000" dirty="0"/>
              <a:t> 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These are similar to but not identical to the standard IA adjustments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Taxslayer</a:t>
            </a:r>
            <a:r>
              <a:rPr lang="en-US" sz="2000" dirty="0"/>
              <a:t> seems to provide helpful notes on the adjustment screens</a:t>
            </a:r>
          </a:p>
        </p:txBody>
      </p:sp>
    </p:spTree>
    <p:extLst>
      <p:ext uri="{BB962C8B-B14F-4D97-AF65-F5344CB8AC3E}">
        <p14:creationId xmlns:p14="http://schemas.microsoft.com/office/powerpoint/2010/main" val="3161480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7" y="461963"/>
            <a:ext cx="8433223" cy="6667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Input for the other State(s)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5280" y="1128761"/>
            <a:ext cx="84332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Make sure the client is aware we have no training on other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We’ll give it our best effort, but will keep it as basic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In the </a:t>
            </a:r>
            <a:r>
              <a:rPr lang="en-US" sz="2000" dirty="0" err="1">
                <a:solidFill>
                  <a:srgbClr val="0070C0"/>
                </a:solidFill>
              </a:rPr>
              <a:t>Taxslayer</a:t>
            </a:r>
            <a:r>
              <a:rPr lang="en-US" sz="2000" dirty="0">
                <a:solidFill>
                  <a:srgbClr val="0070C0"/>
                </a:solidFill>
              </a:rPr>
              <a:t> state section, choose to add another state and pick the appropriate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Remember to get that state set up in the main </a:t>
            </a:r>
            <a:r>
              <a:rPr lang="en-US" sz="2000" dirty="0" err="1">
                <a:solidFill>
                  <a:srgbClr val="0070C0"/>
                </a:solidFill>
              </a:rPr>
              <a:t>eFile</a:t>
            </a:r>
            <a:r>
              <a:rPr lang="en-US" sz="2000" dirty="0">
                <a:solidFill>
                  <a:srgbClr val="0070C0"/>
                </a:solidFill>
              </a:rPr>
              <a:t> section of </a:t>
            </a:r>
            <a:r>
              <a:rPr lang="en-US" sz="2000" dirty="0" err="1">
                <a:solidFill>
                  <a:srgbClr val="0070C0"/>
                </a:solidFill>
              </a:rPr>
              <a:t>Taxslayer</a:t>
            </a: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Consult with your site coordinator and other volunteers if you get stuck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Make sure that state gets printed for the 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Remember </a:t>
            </a:r>
            <a:r>
              <a:rPr lang="en-US" sz="2000" dirty="0" err="1">
                <a:solidFill>
                  <a:srgbClr val="0070C0"/>
                </a:solidFill>
              </a:rPr>
              <a:t>Taxslayer</a:t>
            </a:r>
            <a:r>
              <a:rPr lang="en-US" sz="2000" dirty="0">
                <a:solidFill>
                  <a:srgbClr val="0070C0"/>
                </a:solidFill>
              </a:rPr>
              <a:t> only has one date field for auto-debit, which it applies to Federal and all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If a client has moved out of and into IA, use the latest date they arrived for the IA input.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Moved out of IA on Feb 1, moved back Aug 31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IA date inputs 8/31 for arrival, and blank or 12/31 for date left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IA 126 does not use the dates for recalculating the taxes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will use them for allocation, but IA 126 does not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4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Updates for Iowa</a:t>
            </a:r>
          </a:p>
        </p:txBody>
      </p:sp>
    </p:spTree>
    <p:extLst>
      <p:ext uri="{BB962C8B-B14F-4D97-AF65-F5344CB8AC3E}">
        <p14:creationId xmlns:p14="http://schemas.microsoft.com/office/powerpoint/2010/main" val="4282995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Iowa Scenarios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8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Iowa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Gloria Langford</a:t>
            </a:r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Gloria Langford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1712" y="1099104"/>
            <a:ext cx="8433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Parent (Grandparent) as a dependent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parent does not have to live with the taxpayer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Understand exactly where all the parent’s support is coming from, and who is paying for what (Pub 4012 Section C, especially C-4/5)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Other Dependent vs. Child Tax Credit clarification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 had stated in an earlier session that these are mutually exclusive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That is true for each dependent, but some dependent(s) can be “Other Dependent”, and different ones qualify for the Child Tax Credit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IPERS retirement contributions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IPERS is NOT a voluntary retirement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That means contributions do not qualify the taxpayer for any retirement contribution credit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That is why it shows up in Box 14 on the W-2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retirement credit is calculated on form 8880, so we want to use the option in Box 14 that retirement does NOT carry to Form 8880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Note that printed 1040 1099-R just has “Other” displayed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Selecting “Other (not listed)” will achieve the same thing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IPERS contributions still reduce the taxable income on the W-2</a:t>
            </a:r>
          </a:p>
        </p:txBody>
      </p:sp>
    </p:spTree>
    <p:extLst>
      <p:ext uri="{BB962C8B-B14F-4D97-AF65-F5344CB8AC3E}">
        <p14:creationId xmlns:p14="http://schemas.microsoft.com/office/powerpoint/2010/main" val="4288307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Gloria Langford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126268"/>
            <a:ext cx="843322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Reducing/Excluding Early Withdrawal penalty on a 1099-R (Code 1 Box 7)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most common qualified reasons our clients will have for an exclusion are higher education and medical expenses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They have to be unreimbursed expenses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Medical expenses are the only one (I believe) that has a threshold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only exclude expenses that exceed 7.5% of your AGI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Does not require you to itemize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Easiest way to get the number for this category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Get the return input all done EXCEPT for the Form 5329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Generate the return’s pdf and see if there is any deductible amount showing on Sched A Line 4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If Line 4 is 0, they don’t get any exclusion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If line 4 is &gt;0, use that as the $ value for Form 5329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There are a few cases where you can get an exclusion without using Form 5329, but it is extremely unlikely we’ll see those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Federal Refund/Taxes Paid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ALWAYS</a:t>
            </a:r>
            <a:r>
              <a:rPr lang="en-US" sz="2000" dirty="0"/>
              <a:t> check the refundable credits to adjust these values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majority of our clients will have this adjustment needed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1931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Gloria Langford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126268"/>
            <a:ext cx="84332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Health Savings Account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It’s easy to forget that HSA withdrawals count as reimbursement for medical expenses for itemizing or insurance premiums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use HSA for medical or LTC premiums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Always use the HSA to reduce the medical costs first, so the insurance premiums can go to the first page of the IA return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client’s list of medical expenses seldom has the HSA funds already subtracted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K-12 Expenses for Tuition/Textbook Credit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Aside from tuition and required books/supplies, there are a couple key things to look at for qualifying expenses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Has to be a school organized or sponsored activity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Has to be something they can’t use for day-to-day wear or activity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Home schooling expenses do not qualify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$2000 is the max per dependent, not the max total qualifying expenses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Educator Expenses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Expenses are tied to each spouse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4684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Iowa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Gunther and Mary Anne </a:t>
            </a:r>
            <a:r>
              <a:rPr lang="en-US" dirty="0" err="1"/>
              <a:t>Sahlberg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87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Gunther and Mary Anne </a:t>
            </a:r>
            <a:r>
              <a:rPr lang="en-US" dirty="0" err="1"/>
              <a:t>Sahlberg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292543" y="1118370"/>
            <a:ext cx="8433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IPERS Pension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 the other side of the IPERS coin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IA taxable value in Box 16 is usually not the same as the Federal in Box 2a, and it’s easy to miss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Use the difference between the two values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Taxslayer</a:t>
            </a:r>
            <a:r>
              <a:rPr lang="en-US" sz="2000" dirty="0"/>
              <a:t> will pull Box 2a into the IA 1040, so you have to make the adjustment in the Subtractions from Income screen in the IA section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Even though you are reducing income, you enter a positive value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Note: for Military pensions (DFAS), use the same field only you reduce ALL the taxable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Mortgage Insurance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There are mortgage insurance premiums in Box 5 of their 1098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That is no longer a deductible expense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Vehicle Registration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Pickup trucks are now moving into the window for the 60% rule with older vehicles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2010 truck qualifies for a deduction, but is more than 11 </a:t>
            </a:r>
            <a:r>
              <a:rPr lang="en-US" sz="2000" dirty="0" err="1"/>
              <a:t>yrs</a:t>
            </a:r>
            <a:r>
              <a:rPr lang="en-US" sz="2000" dirty="0"/>
              <a:t> 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5460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Gunther and Mary Anne </a:t>
            </a:r>
            <a:r>
              <a:rPr lang="en-US" dirty="0" err="1"/>
              <a:t>Sahlberg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96453" y="1139152"/>
            <a:ext cx="8433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Qualified Charitable Distribution (QCD)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Requirements: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There must be some documentation explicitly stating the contribution is a QCD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Could be from the issuing financial institution or the receiving qualified charity (501(3)(C))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The taxpayer must be 70 ½ or older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The contribution must have gone from the issuing financial institution DIRECTLY to the charity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When entering the 1099-R, reduce the taxable amount by the QCD amount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 a rare instance where your input does not match the 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On the </a:t>
            </a:r>
            <a:r>
              <a:rPr lang="en-US" sz="2000" dirty="0" err="1"/>
              <a:t>Taxslayer</a:t>
            </a:r>
            <a:r>
              <a:rPr lang="en-US" sz="2000" dirty="0"/>
              <a:t> main retirement menu, there is a Non-Taxable Distribution option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Just check the QCD checkbox (there is no field for the amount)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Taxslayer</a:t>
            </a:r>
            <a:r>
              <a:rPr lang="en-US" sz="2000" dirty="0"/>
              <a:t> will put a small QCD note at the bottom of the 1040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Regardless of what the client has written down, this is NOT </a:t>
            </a:r>
            <a:br>
              <a:rPr lang="en-US" sz="2000" dirty="0"/>
            </a:br>
            <a:r>
              <a:rPr lang="en-US" sz="2000" dirty="0"/>
              <a:t>included in itemized charity contributions for Sched A</a:t>
            </a:r>
          </a:p>
        </p:txBody>
      </p:sp>
    </p:spTree>
    <p:extLst>
      <p:ext uri="{BB962C8B-B14F-4D97-AF65-F5344CB8AC3E}">
        <p14:creationId xmlns:p14="http://schemas.microsoft.com/office/powerpoint/2010/main" val="1717765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Gunther and Mary Anne </a:t>
            </a:r>
            <a:r>
              <a:rPr lang="en-US" dirty="0" err="1"/>
              <a:t>Sahlberg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96453" y="1159934"/>
            <a:ext cx="8433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Estimated Taxes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client pays estimated Fed taxes in January of the filing year (not TY), it still counts for Federal but NOT for 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Any input in the Jan 15</a:t>
            </a:r>
            <a:r>
              <a:rPr lang="en-US" sz="2000" baseline="30000" dirty="0"/>
              <a:t>th</a:t>
            </a:r>
            <a:r>
              <a:rPr lang="en-US" sz="2000" dirty="0"/>
              <a:t> Federal entry will NOT carry to the IA return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client truly made a Jan payment, it must go in that field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You may want to make an electronic </a:t>
            </a:r>
            <a:r>
              <a:rPr lang="en-US" sz="2000" dirty="0" err="1"/>
              <a:t>Taxslayer</a:t>
            </a:r>
            <a:r>
              <a:rPr lang="en-US" sz="2000" dirty="0"/>
              <a:t> note for that payment, because it should be included for TY 2023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client comes back, those notes carry forward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client makes a payment in December, for example, you have two choices: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Enter it in the Jan 15</a:t>
            </a:r>
            <a:r>
              <a:rPr lang="en-US" sz="2000" baseline="30000" dirty="0"/>
              <a:t>th</a:t>
            </a:r>
            <a:r>
              <a:rPr lang="en-US" sz="2000" dirty="0"/>
              <a:t> field, and manually adjust the IA value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dirty="0"/>
              <a:t>This is what I requested for the scenario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Just add that December value to one of the other fields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Taxslayer</a:t>
            </a:r>
            <a:r>
              <a:rPr lang="en-US" sz="2000" dirty="0"/>
              <a:t> just adds the field inputs into a total.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It does not have to match the actual timing of IRS payments made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It’s acceptable if the client just tells you the total estimated payments they made in TY 2022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Note: The IA estimated tax input has a Dec payment option</a:t>
            </a:r>
          </a:p>
        </p:txBody>
      </p:sp>
    </p:spTree>
    <p:extLst>
      <p:ext uri="{BB962C8B-B14F-4D97-AF65-F5344CB8AC3E}">
        <p14:creationId xmlns:p14="http://schemas.microsoft.com/office/powerpoint/2010/main" val="1880091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Gunther and Mary Anne </a:t>
            </a:r>
            <a:r>
              <a:rPr lang="en-US" dirty="0" err="1"/>
              <a:t>Sahlberg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96453" y="1120102"/>
            <a:ext cx="8433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MFSCR vs MFJ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net IA incomes balance changed drastically between 2021 and 2022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Filing MFSCR for 2021 was a benefit for them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Mary Anne retires, and the net income balance shifts to Gunther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Now, even with all the proper reallocations, Mary Anne’s income goes negative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Dependents and MFSCR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As soon as one spouse’s IA income goes negative, or one spouse doesn’t have enough tax to make use of their credits, IA MFJ is always better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Taxslayer</a:t>
            </a:r>
            <a:r>
              <a:rPr lang="en-US" sz="2000" dirty="0"/>
              <a:t> defaults all dependents to the taxpayer, so they get all the dependent credits on Line 43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shift dependents to the spouse in the IA Basic Data section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This moves credits from the taxpayer to the spouse on Line 43, and can affect the total refund or payment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 an easy change to make, and you can shift back and forth with no other changes needed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You may have to move any K-12 Tuition/Textbook credit</a:t>
            </a:r>
          </a:p>
        </p:txBody>
      </p:sp>
    </p:spTree>
    <p:extLst>
      <p:ext uri="{BB962C8B-B14F-4D97-AF65-F5344CB8AC3E}">
        <p14:creationId xmlns:p14="http://schemas.microsoft.com/office/powerpoint/2010/main" val="367032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for IA TY 2022 – Not Much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453969" y="1126269"/>
            <a:ext cx="82360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Tax bracket and Std Deduction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QBI – IA will use 75% of Federal calculation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Taxslayer</a:t>
            </a:r>
            <a:r>
              <a:rPr lang="en-US" sz="2400" dirty="0"/>
              <a:t> handles all of that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(Maybe you’ll do a spouse allocation for QBI)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Up to $1000 income exclusion for Premium or Retention Bonus funded by IA DHS for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Most peace officers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Correctional Officer/Medical staff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Teachers at accredited schools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Childcare workers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It is not clear how we would identify that bonus aside from asking the 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Charitable Mileage up to 50¢ starting July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IA 529 account limit up to $3,522/beneficiary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7558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Iowa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Tiana Baker</a:t>
            </a:r>
          </a:p>
        </p:txBody>
      </p:sp>
    </p:spTree>
    <p:extLst>
      <p:ext uri="{BB962C8B-B14F-4D97-AF65-F5344CB8AC3E}">
        <p14:creationId xmlns:p14="http://schemas.microsoft.com/office/powerpoint/2010/main" val="3620943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Tiana Baker Income Allocation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96453" y="1139152"/>
            <a:ext cx="84332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Savings Bond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She cashed a savings bond while in IA, so that Box 3 income is excluded on the 1099-INT input screen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She cashed it in IA, and the CU is a branch in IA, so we’ll assign that $30 income to 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W-2s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Taxslayer</a:t>
            </a:r>
            <a:r>
              <a:rPr lang="en-US" sz="2000" dirty="0"/>
              <a:t> automatically pulls those to the correct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1099-G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She won this in IA from an IA casino, so it is $1000 IA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1099-C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She had the debt forgiven while living in IA from an IA CU branch, so it is IA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Alimony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Equal monthly payments, so $1500 goes to IA (10 months) and</a:t>
            </a:r>
            <a:br>
              <a:rPr lang="en-US" sz="2000" dirty="0"/>
            </a:br>
            <a:r>
              <a:rPr lang="en-US" sz="2000" dirty="0"/>
              <a:t>$300 (2 months) to 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5873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Tiana Baker Adjustments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96453" y="1139152"/>
            <a:ext cx="8433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Health Insurance Premiums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Assume the dental insurance was constant all year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(In a perfect interview, that would be a question to ask)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$1000 goes to IA (10 months)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IL does not have that adjustment, so the other $200 is not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Federal Refund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Assume she didn’t file an IA tax return for 2021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(again, in a perfect interview that would be confirmed)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Federal taxes had no effect on 2021 IA return, so ignore them for 2022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Enter $0 for the IA Federal Refund input (IA Exp Inst Step 7 Line 27)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Other Notes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Make sure W-2 and other non-IA docs have correct </a:t>
            </a:r>
            <a:r>
              <a:rPr lang="en-US" sz="2000" dirty="0" err="1"/>
              <a:t>Taxslayer</a:t>
            </a:r>
            <a:r>
              <a:rPr lang="en-US" sz="2000" dirty="0"/>
              <a:t> addresses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Itemized expenses are not allocated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 do not make adjustments on credits directly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We did not enter allocations for Child Care expenses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Taxslayer</a:t>
            </a:r>
            <a:r>
              <a:rPr lang="en-US" sz="2000" dirty="0"/>
              <a:t> adjusted the Child/Dependent Care credit carried to IA based on the new income ratio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rule used to adjust the tax is relative to income %, not time</a:t>
            </a:r>
          </a:p>
        </p:txBody>
      </p:sp>
    </p:spTree>
    <p:extLst>
      <p:ext uri="{BB962C8B-B14F-4D97-AF65-F5344CB8AC3E}">
        <p14:creationId xmlns:p14="http://schemas.microsoft.com/office/powerpoint/2010/main" val="423399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Interviews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85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Interviews (IP or NIP)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96453" y="1139152"/>
            <a:ext cx="84332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Perfect Interview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This does not exist. We all do the best we can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Too many variables with clients, time, tax situations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Be considerate of the client, but do not be afraid to ask questions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If it affects their taxes, we have an obligation to 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VITA Intake Sheet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 not mandatory, but can be extremely helpful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end goals are to: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Capture or calculate all the important </a:t>
            </a:r>
            <a:r>
              <a:rPr lang="en-US" sz="2000"/>
              <a:t>information just once</a:t>
            </a:r>
            <a:endParaRPr lang="en-US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Filter out what we do not need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Make it understandable to the next person looking at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use the intake sheet, the 13614-C, the photocopy of IDs/SSNs, or a blank piece of paper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NIP prep or any QR will still double check some things, but it will be much quicker and more efficient if the data is clear and summarized</a:t>
            </a:r>
          </a:p>
        </p:txBody>
      </p:sp>
    </p:spTree>
    <p:extLst>
      <p:ext uri="{BB962C8B-B14F-4D97-AF65-F5344CB8AC3E}">
        <p14:creationId xmlns:p14="http://schemas.microsoft.com/office/powerpoint/2010/main" val="2620799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Final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24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Iowa 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88" y="1168788"/>
            <a:ext cx="9304418" cy="5087547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Good school district locators: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https://www.niche.com/k12/schools-near-you/</a:t>
            </a:r>
            <a:endParaRPr lang="en-US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Search on “niche district locator”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hlinkClick r:id="rId3"/>
              </a:rPr>
              <a:t>https://www.greatschools.org/school-district-boundaries-map/</a:t>
            </a:r>
            <a:endParaRPr lang="en-US" sz="2400" dirty="0">
              <a:solidFill>
                <a:srgbClr val="0070C0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Search on “</a:t>
            </a:r>
            <a:r>
              <a:rPr lang="en-US" dirty="0" err="1"/>
              <a:t>greatschools</a:t>
            </a:r>
            <a:r>
              <a:rPr lang="en-US" dirty="0"/>
              <a:t> district locator”</a:t>
            </a: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District Surtax list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.freetaxusa.com/FreeTaxUSA/formdownload?form=ia_school_dist.pdf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Search on “IA school district surtax list 2022”</a:t>
            </a:r>
            <a:endParaRPr lang="en-US" sz="2800" b="0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3886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07548-E874-4174-8309-8B686939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436758"/>
            <a:ext cx="8586407" cy="482393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Options for getting to the IRS:</a:t>
            </a:r>
          </a:p>
          <a:p>
            <a:pPr lvl="1"/>
            <a:r>
              <a:rPr lang="en-US" sz="2800" dirty="0"/>
              <a:t>On-line (ID.me or already existing login)</a:t>
            </a:r>
          </a:p>
          <a:p>
            <a:pPr lvl="1"/>
            <a:r>
              <a:rPr lang="en-US" sz="2800" dirty="0"/>
              <a:t>Phone: General: 800-829-1040 Trans: 800-908-9946</a:t>
            </a:r>
          </a:p>
          <a:p>
            <a:pPr lvl="1"/>
            <a:r>
              <a:rPr lang="en-US" sz="2800" dirty="0"/>
              <a:t>Local Office Appt: 319-375-9166</a:t>
            </a:r>
          </a:p>
          <a:p>
            <a:pPr lvl="1"/>
            <a:r>
              <a:rPr lang="en-US" sz="2800" dirty="0"/>
              <a:t>Option to get a tax transcript mailed without a login</a:t>
            </a:r>
          </a:p>
          <a:p>
            <a:pPr lvl="2"/>
            <a:r>
              <a:rPr lang="en-US" sz="2600" dirty="0">
                <a:hlinkClick r:id="rId2"/>
              </a:rPr>
              <a:t>https://sa.www4.irs.gov/irfof-tra/login</a:t>
            </a:r>
            <a:r>
              <a:rPr lang="en-US" sz="2400" dirty="0"/>
              <a:t>	</a:t>
            </a:r>
          </a:p>
          <a:p>
            <a:r>
              <a:rPr lang="en-US" sz="3200" dirty="0"/>
              <a:t>ALL new account sign-ups for the IRS site are handled through the ID.me third-party company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20706-20C5-4D43-87FB-B85986E5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35767-1947-4FA0-ACDF-3EE24D09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IRS Access</a:t>
            </a:r>
          </a:p>
        </p:txBody>
      </p:sp>
    </p:spTree>
    <p:extLst>
      <p:ext uri="{BB962C8B-B14F-4D97-AF65-F5344CB8AC3E}">
        <p14:creationId xmlns:p14="http://schemas.microsoft.com/office/powerpoint/2010/main" val="3587868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001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07548-E874-4174-8309-8B686939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8" y="1436758"/>
            <a:ext cx="8586407" cy="4823931"/>
          </a:xfrm>
        </p:spPr>
        <p:txBody>
          <a:bodyPr>
            <a:normAutofit/>
          </a:bodyPr>
          <a:lstStyle/>
          <a:p>
            <a:r>
              <a:rPr lang="en-US" dirty="0"/>
              <a:t>Make sure you are signed up for site times</a:t>
            </a:r>
          </a:p>
          <a:p>
            <a:r>
              <a:rPr lang="en-US" dirty="0"/>
              <a:t>Verify you have a valid logon for live </a:t>
            </a:r>
            <a:r>
              <a:rPr lang="en-US" dirty="0" err="1"/>
              <a:t>Taxslayer</a:t>
            </a:r>
            <a:endParaRPr lang="en-US" dirty="0"/>
          </a:p>
          <a:p>
            <a:r>
              <a:rPr lang="en-US" dirty="0"/>
              <a:t>Download any supporting </a:t>
            </a:r>
            <a:r>
              <a:rPr lang="en-US"/>
              <a:t>resources you want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20706-20C5-4D43-87FB-B85986E5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35767-1947-4FA0-ACDF-3EE24D09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Ready?</a:t>
            </a:r>
          </a:p>
        </p:txBody>
      </p:sp>
    </p:spTree>
    <p:extLst>
      <p:ext uri="{BB962C8B-B14F-4D97-AF65-F5344CB8AC3E}">
        <p14:creationId xmlns:p14="http://schemas.microsoft.com/office/powerpoint/2010/main" val="235949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for IA TY 2023 – A Lot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126268"/>
            <a:ext cx="84332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These changes are from Iowa Department of Revenue sources based on SF2417 (passed in 2018) and HF2317 (passed in spring 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We have no idea: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How the IDR bureaucracy will end up actually interpreting and implementing these in the Expanded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What the new tax form(s) will look like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How it will be handled in </a:t>
            </a:r>
            <a:r>
              <a:rPr lang="en-US" sz="3200" dirty="0" err="1"/>
              <a:t>Taxslayer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In other words, IA training a year from now will be really “interesting”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6770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Questions?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 See you at the sites!</a:t>
            </a:r>
          </a:p>
        </p:txBody>
      </p:sp>
    </p:spTree>
    <p:extLst>
      <p:ext uri="{BB962C8B-B14F-4D97-AF65-F5344CB8AC3E}">
        <p14:creationId xmlns:p14="http://schemas.microsoft.com/office/powerpoint/2010/main" val="255218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for IA TY 2023 –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126268"/>
            <a:ext cx="84332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Why be interested in these changes now?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It doesn’t affect completing TY 2022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Clients do ask us about what they might do different for the next tax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We are not tax advisors, but its awkward to say we don’t know anything about what’s coming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honest answer is, we can’t know exactly how this all will affect a client’s taxes in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That being said, it’s still worthwhile to go over the changes (even if we can’t predict the effect)</a:t>
            </a:r>
          </a:p>
        </p:txBody>
      </p:sp>
    </p:spTree>
    <p:extLst>
      <p:ext uri="{BB962C8B-B14F-4D97-AF65-F5344CB8AC3E}">
        <p14:creationId xmlns:p14="http://schemas.microsoft.com/office/powerpoint/2010/main" val="335161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for IA TY 2023 –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216055" y="1126268"/>
            <a:ext cx="84332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Retirement Income Not Taxed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Age 55 or older on Dec 31, 2023, or Disabled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Applied individually to spouses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IDR is still drafting what income qualifies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Married-Filing-Separate-Combined Return gone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100% QBI Federal amount carried to IA return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Student Loan Debt paid by an employer can be used to reduce taxable income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If the student also deducts Student Loan Interest, the Student Loan Debt amount must be reduced by that interest amount</a:t>
            </a:r>
          </a:p>
        </p:txBody>
      </p:sp>
    </p:spTree>
    <p:extLst>
      <p:ext uri="{BB962C8B-B14F-4D97-AF65-F5344CB8AC3E}">
        <p14:creationId xmlns:p14="http://schemas.microsoft.com/office/powerpoint/2010/main" val="182452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for IA TY 2023 – </a:t>
            </a:r>
            <a:r>
              <a:rPr lang="en-US" dirty="0" err="1"/>
              <a:t>cont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38298-48FA-4274-F3E3-DE231DDDE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24" y="1212686"/>
            <a:ext cx="7088723" cy="550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8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for IA TY 2023 –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126268"/>
            <a:ext cx="843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Iowa Tax Starting Point and Std Deductions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45F231-97A7-6B69-7C6A-EB2889C12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874292"/>
            <a:ext cx="8620552" cy="1494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6E1294-FE57-8592-C9DF-E4BA1F1B42C2}"/>
              </a:ext>
            </a:extLst>
          </p:cNvPr>
          <p:cNvSpPr txBox="1"/>
          <p:nvPr/>
        </p:nvSpPr>
        <p:spPr>
          <a:xfrm>
            <a:off x="513929" y="3428620"/>
            <a:ext cx="84332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This implies that the Federal Std Deduction or any Federal itemizing is already done before IA is started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 details given on what IA adjustments are included or how this will be implemented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Will there even be an IA Sched 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 will be done with spouse allocations, but not with IA adjustments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F9C21-E6FA-7857-3FE2-FB79761E9BFD}"/>
              </a:ext>
            </a:extLst>
          </p:cNvPr>
          <p:cNvSpPr/>
          <p:nvPr/>
        </p:nvSpPr>
        <p:spPr>
          <a:xfrm>
            <a:off x="448408" y="1786369"/>
            <a:ext cx="8433222" cy="158261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0E3C30-C634-262A-E0EF-E0563082FF03}"/>
              </a:ext>
            </a:extLst>
          </p:cNvPr>
          <p:cNvSpPr/>
          <p:nvPr/>
        </p:nvSpPr>
        <p:spPr>
          <a:xfrm>
            <a:off x="998296" y="3130630"/>
            <a:ext cx="7697295" cy="200611"/>
          </a:xfrm>
          <a:prstGeom prst="rect">
            <a:avLst/>
          </a:prstGeom>
          <a:solidFill>
            <a:srgbClr val="FFFF00">
              <a:alpha val="19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8C0FA9-F2E3-E060-C388-5C14DAC2003B}"/>
              </a:ext>
            </a:extLst>
          </p:cNvPr>
          <p:cNvSpPr/>
          <p:nvPr/>
        </p:nvSpPr>
        <p:spPr>
          <a:xfrm>
            <a:off x="5600700" y="2547669"/>
            <a:ext cx="2182091" cy="200611"/>
          </a:xfrm>
          <a:prstGeom prst="rect">
            <a:avLst/>
          </a:prstGeom>
          <a:solidFill>
            <a:srgbClr val="FFFF00">
              <a:alpha val="19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4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Way 2017">
      <a:dk1>
        <a:sysClr val="windowText" lastClr="000000"/>
      </a:dk1>
      <a:lt1>
        <a:sysClr val="window" lastClr="FFFFFF"/>
      </a:lt1>
      <a:dk2>
        <a:srgbClr val="005191"/>
      </a:dk2>
      <a:lt2>
        <a:srgbClr val="75B1D9"/>
      </a:lt2>
      <a:accent1>
        <a:srgbClr val="005191"/>
      </a:accent1>
      <a:accent2>
        <a:srgbClr val="539ED0"/>
      </a:accent2>
      <a:accent3>
        <a:srgbClr val="F57814"/>
      </a:accent3>
      <a:accent4>
        <a:srgbClr val="FFB351"/>
      </a:accent4>
      <a:accent5>
        <a:srgbClr val="7C81B8"/>
      </a:accent5>
      <a:accent6>
        <a:srgbClr val="FF443B"/>
      </a:accent6>
      <a:hlink>
        <a:srgbClr val="F57814"/>
      </a:hlink>
      <a:folHlink>
        <a:srgbClr val="FF443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ECI-Generic-PowerPoint-Template" id="{47F96A85-D5D0-40F2-8EB6-874D71EE53C1}" vid="{25F155B4-F74E-4E08-BC0E-36ECDAC6D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UWECI-Generic-PowerPoint-Template</Template>
  <TotalTime>0</TotalTime>
  <Words>4475</Words>
  <Application>Microsoft Office PowerPoint</Application>
  <PresentationFormat>On-screen Show (4:3)</PresentationFormat>
  <Paragraphs>496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Presentation</vt:lpstr>
      <vt:lpstr>Agenda</vt:lpstr>
      <vt:lpstr>Updates for Iowa</vt:lpstr>
      <vt:lpstr>New for IA TY 2022 – Not Much</vt:lpstr>
      <vt:lpstr>New for IA TY 2023 – A Lot</vt:lpstr>
      <vt:lpstr>New for IA TY 2023 – cont</vt:lpstr>
      <vt:lpstr>New for IA TY 2023 – cont</vt:lpstr>
      <vt:lpstr>New for IA TY 2023 – cont</vt:lpstr>
      <vt:lpstr>New for IA TY 2023 – cont</vt:lpstr>
      <vt:lpstr>New for IA TY 2023 – cont</vt:lpstr>
      <vt:lpstr>New for IA TY 2023 – cont</vt:lpstr>
      <vt:lpstr>New for IA TY 2023 – cont</vt:lpstr>
      <vt:lpstr>New for IA TY 2023 – cont</vt:lpstr>
      <vt:lpstr>Still in effect for IA in TY 2023</vt:lpstr>
      <vt:lpstr>Other Late Updates</vt:lpstr>
      <vt:lpstr>Odds-n-Ends</vt:lpstr>
      <vt:lpstr>Resource Support</vt:lpstr>
      <vt:lpstr>Resources – Sheets and Docs</vt:lpstr>
      <vt:lpstr>Low Income Exemption</vt:lpstr>
      <vt:lpstr>Low Income Exemption</vt:lpstr>
      <vt:lpstr>Iowa Adjustments</vt:lpstr>
      <vt:lpstr>Basic IA Adjustments</vt:lpstr>
      <vt:lpstr>Basic IA Adjustments - cont</vt:lpstr>
      <vt:lpstr>Re-Allocating For MFSCR vs MFJ</vt:lpstr>
      <vt:lpstr>Re-Allocating For MFSCR vs MFJ</vt:lpstr>
      <vt:lpstr>Part-Year Residents</vt:lpstr>
      <vt:lpstr>Identify Iowa vs Non-Iowa Income</vt:lpstr>
      <vt:lpstr>Identify Iowa Reductions</vt:lpstr>
      <vt:lpstr>Input for the other State(s)</vt:lpstr>
      <vt:lpstr>Iowa Scenarios</vt:lpstr>
      <vt:lpstr>Training Scenario Iowa 1</vt:lpstr>
      <vt:lpstr>Gloria Langford</vt:lpstr>
      <vt:lpstr>Gloria Langford</vt:lpstr>
      <vt:lpstr>Gloria Langford</vt:lpstr>
      <vt:lpstr>Training Scenario Iowa 2</vt:lpstr>
      <vt:lpstr>Gunther and Mary Anne Sahlberg</vt:lpstr>
      <vt:lpstr>Gunther and Mary Anne Sahlberg</vt:lpstr>
      <vt:lpstr>Gunther and Mary Anne Sahlberg</vt:lpstr>
      <vt:lpstr>Gunther and Mary Anne Sahlberg</vt:lpstr>
      <vt:lpstr>Training Scenario Iowa 3</vt:lpstr>
      <vt:lpstr>Tiana Baker Income Allocation</vt:lpstr>
      <vt:lpstr>Tiana Baker Adjustments</vt:lpstr>
      <vt:lpstr>Interviews</vt:lpstr>
      <vt:lpstr>Interviews (IP or NIP)</vt:lpstr>
      <vt:lpstr>Final Resources</vt:lpstr>
      <vt:lpstr>Iowa </vt:lpstr>
      <vt:lpstr>IRS Access</vt:lpstr>
      <vt:lpstr>Next Steps</vt:lpstr>
      <vt:lpstr>Ready?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2019-11-25T02:10:59Z</dcterms:created>
  <dcterms:modified xsi:type="dcterms:W3CDTF">2023-01-29T18:04:12Z</dcterms:modified>
</cp:coreProperties>
</file>