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9" r:id="rId2"/>
    <p:sldId id="257" r:id="rId3"/>
    <p:sldId id="471" r:id="rId4"/>
    <p:sldId id="606" r:id="rId5"/>
    <p:sldId id="583" r:id="rId6"/>
    <p:sldId id="624" r:id="rId7"/>
    <p:sldId id="641" r:id="rId8"/>
    <p:sldId id="592" r:id="rId9"/>
    <p:sldId id="582" r:id="rId10"/>
    <p:sldId id="594" r:id="rId11"/>
    <p:sldId id="631" r:id="rId12"/>
    <p:sldId id="598" r:id="rId13"/>
    <p:sldId id="632" r:id="rId14"/>
    <p:sldId id="519" r:id="rId15"/>
    <p:sldId id="603" r:id="rId16"/>
    <p:sldId id="633" r:id="rId17"/>
    <p:sldId id="634" r:id="rId18"/>
    <p:sldId id="612" r:id="rId19"/>
    <p:sldId id="613" r:id="rId20"/>
    <p:sldId id="610" r:id="rId21"/>
    <p:sldId id="635" r:id="rId22"/>
    <p:sldId id="636" r:id="rId23"/>
    <p:sldId id="614" r:id="rId24"/>
    <p:sldId id="615" r:id="rId25"/>
    <p:sldId id="616" r:id="rId26"/>
    <p:sldId id="617" r:id="rId27"/>
    <p:sldId id="619" r:id="rId28"/>
    <p:sldId id="618" r:id="rId29"/>
    <p:sldId id="620" r:id="rId30"/>
    <p:sldId id="637" r:id="rId31"/>
    <p:sldId id="265" r:id="rId32"/>
    <p:sldId id="625" r:id="rId33"/>
    <p:sldId id="628" r:id="rId34"/>
    <p:sldId id="638" r:id="rId35"/>
    <p:sldId id="639" r:id="rId36"/>
    <p:sldId id="640" r:id="rId37"/>
    <p:sldId id="300" r:id="rId38"/>
    <p:sldId id="397" r:id="rId39"/>
    <p:sldId id="465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539ED0"/>
    <a:srgbClr val="EA7200"/>
    <a:srgbClr val="F57814"/>
    <a:srgbClr val="FBB43E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3" autoAdjust="0"/>
    <p:restoredTop sz="93945" autoAdjust="0"/>
  </p:normalViewPr>
  <p:slideViewPr>
    <p:cSldViewPr snapToGrid="0" snapToObjects="1">
      <p:cViewPr varScale="1">
        <p:scale>
          <a:sx n="67" d="100"/>
          <a:sy n="67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236147"/>
            <a:ext cx="8010257" cy="699223"/>
          </a:xfrm>
        </p:spPr>
        <p:txBody>
          <a:bodyPr>
            <a:normAutofit/>
          </a:bodyPr>
          <a:lstStyle/>
          <a:p>
            <a:r>
              <a:rPr lang="en-US" dirty="0"/>
              <a:t>January 7, 2023 Training Session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2022			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8C05E-EAD7-4756-9F9C-005BF30C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3" y="1378424"/>
            <a:ext cx="6057983" cy="52645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0422F-ABBE-4ACA-9E4C-12257394E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A9E8-0890-4E46-BFF3-D6350D8C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1 Part I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F1777-54F8-47A2-9B9A-BE0A5637E7C2}"/>
              </a:ext>
            </a:extLst>
          </p:cNvPr>
          <p:cNvSpPr/>
          <p:nvPr/>
        </p:nvSpPr>
        <p:spPr>
          <a:xfrm>
            <a:off x="603413" y="2019869"/>
            <a:ext cx="5456193" cy="411799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7DC5-EC48-415C-BD25-17D18A8FE6C8}"/>
              </a:ext>
            </a:extLst>
          </p:cNvPr>
          <p:cNvSpPr txBox="1"/>
          <p:nvPr/>
        </p:nvSpPr>
        <p:spPr>
          <a:xfrm rot="10800000" flipV="1">
            <a:off x="6305266" y="2808489"/>
            <a:ext cx="274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 8 added  five more options for 2022.</a:t>
            </a:r>
          </a:p>
        </p:txBody>
      </p:sp>
    </p:spTree>
    <p:extLst>
      <p:ext uri="{BB962C8B-B14F-4D97-AF65-F5344CB8AC3E}">
        <p14:creationId xmlns:p14="http://schemas.microsoft.com/office/powerpoint/2010/main" val="16242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C87B8D-85BC-050E-745A-EFA22C50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5" y="1275037"/>
            <a:ext cx="6980505" cy="50588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0422F-ABBE-4ACA-9E4C-12257394E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A9E8-0890-4E46-BFF3-D6350D8C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1 Part I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F1777-54F8-47A2-9B9A-BE0A5637E7C2}"/>
              </a:ext>
            </a:extLst>
          </p:cNvPr>
          <p:cNvSpPr/>
          <p:nvPr/>
        </p:nvSpPr>
        <p:spPr>
          <a:xfrm>
            <a:off x="548326" y="4858897"/>
            <a:ext cx="6899074" cy="110987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7DC5-EC48-415C-BD25-17D18A8FE6C8}"/>
              </a:ext>
            </a:extLst>
          </p:cNvPr>
          <p:cNvSpPr txBox="1"/>
          <p:nvPr/>
        </p:nvSpPr>
        <p:spPr>
          <a:xfrm rot="10800000" flipV="1">
            <a:off x="7447400" y="1871529"/>
            <a:ext cx="160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Deals with Archer MSA, LTC contracts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71FD8-F787-1652-BC0E-250F9464C540}"/>
              </a:ext>
            </a:extLst>
          </p:cNvPr>
          <p:cNvSpPr/>
          <p:nvPr/>
        </p:nvSpPr>
        <p:spPr>
          <a:xfrm>
            <a:off x="507610" y="2165203"/>
            <a:ext cx="6899074" cy="1679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5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E02386-6A77-5AE5-DEC3-6CF23DA9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268493"/>
            <a:ext cx="7367516" cy="235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3DED8-FA39-91A9-8CD0-22036748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201647"/>
            <a:ext cx="7396091" cy="20068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0422F-ABBE-4ACA-9E4C-12257394E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A9E8-0890-4E46-BFF3-D6350D8C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2 Part 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F1777-54F8-47A2-9B9A-BE0A5637E7C2}"/>
              </a:ext>
            </a:extLst>
          </p:cNvPr>
          <p:cNvSpPr/>
          <p:nvPr/>
        </p:nvSpPr>
        <p:spPr>
          <a:xfrm>
            <a:off x="179447" y="2809301"/>
            <a:ext cx="7256272" cy="2317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7DC5-EC48-415C-BD25-17D18A8FE6C8}"/>
              </a:ext>
            </a:extLst>
          </p:cNvPr>
          <p:cNvSpPr txBox="1"/>
          <p:nvPr/>
        </p:nvSpPr>
        <p:spPr>
          <a:xfrm>
            <a:off x="402810" y="5697110"/>
            <a:ext cx="680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Checkbox added if Form 5329 is not required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89323-C3DE-B4BF-89AF-2AB2F4C599D0}"/>
              </a:ext>
            </a:extLst>
          </p:cNvPr>
          <p:cNvSpPr txBox="1"/>
          <p:nvPr/>
        </p:nvSpPr>
        <p:spPr>
          <a:xfrm>
            <a:off x="7647899" y="2347636"/>
            <a:ext cx="92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C5EB4-91D1-6500-9D7E-0016832F87CC}"/>
              </a:ext>
            </a:extLst>
          </p:cNvPr>
          <p:cNvSpPr txBox="1"/>
          <p:nvPr/>
        </p:nvSpPr>
        <p:spPr>
          <a:xfrm>
            <a:off x="7647899" y="4539556"/>
            <a:ext cx="92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CA0765-848B-C0DF-7697-AB9785FE2CAA}"/>
              </a:ext>
            </a:extLst>
          </p:cNvPr>
          <p:cNvSpPr/>
          <p:nvPr/>
        </p:nvSpPr>
        <p:spPr>
          <a:xfrm>
            <a:off x="190464" y="4889653"/>
            <a:ext cx="7256272" cy="45352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892D-2680-31F4-F2F6-3A0E2D6F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03" y="1317455"/>
            <a:ext cx="7159816" cy="3971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0422F-ABBE-4ACA-9E4C-12257394E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A9E8-0890-4E46-BFF3-D6350D8C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Forms for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7DC5-EC48-415C-BD25-17D18A8FE6C8}"/>
              </a:ext>
            </a:extLst>
          </p:cNvPr>
          <p:cNvSpPr txBox="1"/>
          <p:nvPr/>
        </p:nvSpPr>
        <p:spPr>
          <a:xfrm rot="10800000" flipV="1">
            <a:off x="166402" y="5222589"/>
            <a:ext cx="829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Derived from W-4P, which is now only for periodic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Also new is 1099-DA (no images yet) for reporting digital asset exchange transactions (similar to 1099-B)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FFFEEC51-1382-2514-87E5-40FE6B591AB5}"/>
              </a:ext>
            </a:extLst>
          </p:cNvPr>
          <p:cNvSpPr/>
          <p:nvPr/>
        </p:nvSpPr>
        <p:spPr>
          <a:xfrm rot="16200000">
            <a:off x="7342479" y="4789116"/>
            <a:ext cx="550843" cy="551902"/>
          </a:xfrm>
          <a:prstGeom prst="bentUpArrow">
            <a:avLst>
              <a:gd name="adj1" fmla="val 17000"/>
              <a:gd name="adj2" fmla="val 25000"/>
              <a:gd name="adj3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Tax Regulations</a:t>
            </a:r>
          </a:p>
        </p:txBody>
      </p:sp>
    </p:spTree>
    <p:extLst>
      <p:ext uri="{BB962C8B-B14F-4D97-AF65-F5344CB8AC3E}">
        <p14:creationId xmlns:p14="http://schemas.microsoft.com/office/powerpoint/2010/main" val="308065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What went away after 2021?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1" y="1214369"/>
            <a:ext cx="8684582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Child Tax Credit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No more advanced payments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Maximum credit/child back to $2,000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 added credit for children under 6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Qualifying child age back to &lt;</a:t>
            </a:r>
            <a:r>
              <a:rPr lang="en-US" dirty="0"/>
              <a:t>17 (16 or younger)</a:t>
            </a:r>
            <a:endParaRPr lang="en-US" i="0" u="none" strike="noStrike" dirty="0">
              <a:effectLst/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Not fully refundable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Earned Income Credit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Age limits back to previous levels: Ages 25 – 64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 extra option for foster/homeless youth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No </a:t>
            </a:r>
            <a:r>
              <a:rPr lang="en-US" dirty="0"/>
              <a:t>alternate calculation using 2019 income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Increased credits and opportunities for taxpayers with no qualifying </a:t>
            </a:r>
            <a:r>
              <a:rPr lang="en-US" b="0" i="0" u="none" strike="noStrike">
                <a:solidFill>
                  <a:schemeClr val="tx1"/>
                </a:solidFill>
                <a:effectLst/>
              </a:rPr>
              <a:t>children went away</a:t>
            </a: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837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What went away after 2021?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1" y="1214369"/>
            <a:ext cx="8684582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Child Dependent Care Tax Credit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No longer refundable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Percentages, phase-out income limits went back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effectLst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32DB53-CBFC-5C78-08D1-B0A956D59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99530"/>
              </p:ext>
            </p:extLst>
          </p:nvPr>
        </p:nvGraphicFramePr>
        <p:xfrm>
          <a:off x="787791" y="2703515"/>
          <a:ext cx="756841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009">
                  <a:extLst>
                    <a:ext uri="{9D8B030D-6E8A-4147-A177-3AD203B41FA5}">
                      <a16:colId xmlns:a16="http://schemas.microsoft.com/office/drawing/2014/main" val="544496130"/>
                    </a:ext>
                  </a:extLst>
                </a:gridCol>
                <a:gridCol w="1162843">
                  <a:extLst>
                    <a:ext uri="{9D8B030D-6E8A-4147-A177-3AD203B41FA5}">
                      <a16:colId xmlns:a16="http://schemas.microsoft.com/office/drawing/2014/main" val="577192775"/>
                    </a:ext>
                  </a:extLst>
                </a:gridCol>
                <a:gridCol w="1207565">
                  <a:extLst>
                    <a:ext uri="{9D8B030D-6E8A-4147-A177-3AD203B41FA5}">
                      <a16:colId xmlns:a16="http://schemas.microsoft.com/office/drawing/2014/main" val="2610880806"/>
                    </a:ext>
                  </a:extLst>
                </a:gridCol>
              </a:tblGrid>
              <a:tr h="4524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457908"/>
                  </a:ext>
                </a:extLst>
              </a:tr>
              <a:tr h="452476">
                <a:tc>
                  <a:txBody>
                    <a:bodyPr/>
                    <a:lstStyle/>
                    <a:p>
                      <a:r>
                        <a:rPr lang="en-US" sz="2400" dirty="0"/>
                        <a:t>Max % applied to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80415"/>
                  </a:ext>
                </a:extLst>
              </a:tr>
              <a:tr h="452476">
                <a:tc>
                  <a:txBody>
                    <a:bodyPr/>
                    <a:lstStyle/>
                    <a:p>
                      <a:r>
                        <a:rPr lang="en-US" sz="2400" dirty="0"/>
                        <a:t>Income level to start phase-out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717741"/>
                  </a:ext>
                </a:extLst>
              </a:tr>
              <a:tr h="452476">
                <a:tc>
                  <a:txBody>
                    <a:bodyPr/>
                    <a:lstStyle/>
                    <a:p>
                      <a:r>
                        <a:rPr lang="en-US" sz="2400" dirty="0"/>
                        <a:t>Max expenses for 1 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76906"/>
                  </a:ext>
                </a:extLst>
              </a:tr>
              <a:tr h="452476">
                <a:tc>
                  <a:txBody>
                    <a:bodyPr/>
                    <a:lstStyle/>
                    <a:p>
                      <a:r>
                        <a:rPr lang="en-US" sz="2400" dirty="0"/>
                        <a:t>Max expenses for &gt; 1 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718471"/>
                  </a:ext>
                </a:extLst>
              </a:tr>
              <a:tr h="452476">
                <a:tc>
                  <a:txBody>
                    <a:bodyPr/>
                    <a:lstStyle/>
                    <a:p>
                      <a:r>
                        <a:rPr lang="en-US" sz="2400" dirty="0"/>
                        <a:t>Max employer pre-tax benefit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$10.5K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What went away after 2021?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1" y="1214369"/>
            <a:ext cx="8684582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Private Mortgage Insurance not deductible (again)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Charitable </a:t>
            </a:r>
            <a:r>
              <a:rPr lang="en-US" b="0" dirty="0">
                <a:solidFill>
                  <a:schemeClr val="tx1"/>
                </a:solidFill>
              </a:rPr>
              <a:t>contribution adjustment without itemizing no longer there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they are approved for or received unemployment, a taxpayer is no longer assigned a level of 133% of Federal poverty level income, even if they were above that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 Economic Impact Payments (Recovery Rebate Credits)</a:t>
            </a:r>
          </a:p>
        </p:txBody>
      </p:sp>
    </p:spTree>
    <p:extLst>
      <p:ext uri="{BB962C8B-B14F-4D97-AF65-F5344CB8AC3E}">
        <p14:creationId xmlns:p14="http://schemas.microsoft.com/office/powerpoint/2010/main" val="283446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Federal Student Loans – Still in effect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Private Loans not covered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Loan payment relief was to end 3/31/2022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Extended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Loans forgiven after 12/31/2020 are tax-free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Lender should not have issued 1099-C (4491 2-5)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Current sunset date is 12/31/2025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Employers can provide up to $5250 tax-free loan assistance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Reduces income on W-2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Cur</a:t>
            </a:r>
            <a:r>
              <a:rPr lang="en-US" dirty="0"/>
              <a:t>rent sunset date is 12/31/2025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67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Mortgage Dept Forgiveness – Still in effect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Must be Taxpayer’s principal residence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Not used as a business or rental property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Taxpayer cannot be bankrupt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Maximum reduction is $750K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MFS limit is $375K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Debt must be forgiven after 12/31/2020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Sunset date is 12/31/2025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Usually see 1099-C, but form 982 is also used.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For foreclosure, form 1099-A may also show up.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Potentially VERY complicated</a:t>
            </a: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316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Review Tax changes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Regulations</a:t>
            </a:r>
          </a:p>
          <a:p>
            <a:r>
              <a:rPr lang="en-US" dirty="0"/>
              <a:t>Review Out-of-Scope</a:t>
            </a:r>
          </a:p>
          <a:p>
            <a:r>
              <a:rPr lang="en-US" dirty="0"/>
              <a:t>Planned Resource Sheets</a:t>
            </a:r>
          </a:p>
          <a:p>
            <a:r>
              <a:rPr lang="en-US" dirty="0"/>
              <a:t>Discuss Scenarios Baker, Langford, </a:t>
            </a:r>
            <a:r>
              <a:rPr lang="en-US" dirty="0" err="1"/>
              <a:t>Sahlberg</a:t>
            </a:r>
            <a:endParaRPr lang="en-US" dirty="0"/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Residential Energy Credits – one more year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12" y="1296315"/>
            <a:ext cx="9304418" cy="5087547"/>
          </a:xfrm>
        </p:spPr>
        <p:txBody>
          <a:bodyPr wrap="square" lIns="0" rIns="0">
            <a:normAutofit fontScale="925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Must be Taxpayer’s primary home, not new build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Has lifetime credit limits back to 2006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$500 overall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$200 for windows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Most items must meet Energy Star Version 6.0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Should be documented, usually by </a:t>
            </a:r>
            <a:r>
              <a:rPr lang="en-US" dirty="0" err="1"/>
              <a:t>mfg</a:t>
            </a:r>
            <a:r>
              <a:rPr lang="en-US" dirty="0"/>
              <a:t> or contractor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Non-refundable credits vary by type of installation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Form 5695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Part 1 out-of-scope (geothermal, wind, solar)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Part 2 covers windows, doors, roof, insulation, etc.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Extended through 2022, supposed to go up for 2023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770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What was made permanent?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1" y="1214369"/>
            <a:ext cx="8684582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Earned Income Credit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Taxpayer can claim EIC even if qualifying children do not have a SSN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They will be treated as a Taxpayer with no children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Investment Income cutoff up to $10.3K in 2022</a:t>
            </a:r>
            <a:endParaRPr lang="en-US" dirty="0"/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Started at $10K in 2021, now indexed for inflation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Allowed for a separated spouse who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Has one or more a qualifying children living with them &gt; ½ year, and</a:t>
            </a: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Had a legal separation</a:t>
            </a:r>
            <a:r>
              <a:rPr lang="en-US" sz="2000" dirty="0"/>
              <a:t>, or</a:t>
            </a: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Lived apart the last 6 months of the year</a:t>
            </a:r>
          </a:p>
        </p:txBody>
      </p:sp>
    </p:spTree>
    <p:extLst>
      <p:ext uri="{BB962C8B-B14F-4D97-AF65-F5344CB8AC3E}">
        <p14:creationId xmlns:p14="http://schemas.microsoft.com/office/powerpoint/2010/main" val="308142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Other Changes and Extensions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1" y="1214369"/>
            <a:ext cx="8684582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Educator Expenses went from $250 =&gt; $300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Qu</a:t>
            </a:r>
            <a:r>
              <a:rPr lang="en-US" dirty="0"/>
              <a:t>alified expenses include PPE, disinfectant, and other supplies to prevent spreading COVID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Mileage rates changed mid-year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HSA</a:t>
            </a:r>
            <a:br>
              <a:rPr lang="en-US" b="0" i="0" u="none" strike="noStrike" dirty="0">
                <a:solidFill>
                  <a:schemeClr val="tx1"/>
                </a:solidFill>
                <a:effectLst/>
              </a:rPr>
            </a:b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Changes</a:t>
            </a:r>
          </a:p>
          <a:p>
            <a:pPr marL="614362" marR="112884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2000" b="0" i="0" u="none" strike="noStrik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926CD4-EF1B-9FEC-6828-604524F31E0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91918406"/>
              </p:ext>
            </p:extLst>
          </p:nvPr>
        </p:nvGraphicFramePr>
        <p:xfrm>
          <a:off x="675249" y="2997250"/>
          <a:ext cx="789197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897">
                  <a:extLst>
                    <a:ext uri="{9D8B030D-6E8A-4147-A177-3AD203B41FA5}">
                      <a16:colId xmlns:a16="http://schemas.microsoft.com/office/drawing/2014/main" val="2682031634"/>
                    </a:ext>
                  </a:extLst>
                </a:gridCol>
                <a:gridCol w="2210826">
                  <a:extLst>
                    <a:ext uri="{9D8B030D-6E8A-4147-A177-3AD203B41FA5}">
                      <a16:colId xmlns:a16="http://schemas.microsoft.com/office/drawing/2014/main" val="2509526467"/>
                    </a:ext>
                  </a:extLst>
                </a:gridCol>
                <a:gridCol w="2546254">
                  <a:extLst>
                    <a:ext uri="{9D8B030D-6E8A-4147-A177-3AD203B41FA5}">
                      <a16:colId xmlns:a16="http://schemas.microsoft.com/office/drawing/2014/main" val="3521367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2022   1/1-6/30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  7/1-12/31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Business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58.5¢/mile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62.5¢/mile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4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Medical/moving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18¢/mile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22¢/mile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8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Charitable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14¢/mile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14¢/mile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16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1BD923-DCA1-8044-494D-92B3063E11B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92707506"/>
              </p:ext>
            </p:extLst>
          </p:nvPr>
        </p:nvGraphicFramePr>
        <p:xfrm>
          <a:off x="2307102" y="4845286"/>
          <a:ext cx="551453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418">
                  <a:extLst>
                    <a:ext uri="{9D8B030D-6E8A-4147-A177-3AD203B41FA5}">
                      <a16:colId xmlns:a16="http://schemas.microsoft.com/office/drawing/2014/main" val="2682031634"/>
                    </a:ext>
                  </a:extLst>
                </a:gridCol>
                <a:gridCol w="1110068">
                  <a:extLst>
                    <a:ext uri="{9D8B030D-6E8A-4147-A177-3AD203B41FA5}">
                      <a16:colId xmlns:a16="http://schemas.microsoft.com/office/drawing/2014/main" val="2509526467"/>
                    </a:ext>
                  </a:extLst>
                </a:gridCol>
                <a:gridCol w="1301049">
                  <a:extLst>
                    <a:ext uri="{9D8B030D-6E8A-4147-A177-3AD203B41FA5}">
                      <a16:colId xmlns:a16="http://schemas.microsoft.com/office/drawing/2014/main" val="3521367867"/>
                    </a:ext>
                  </a:extLst>
                </a:gridCol>
              </a:tblGrid>
              <a:tr h="42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Contribution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6711"/>
                  </a:ext>
                </a:extLst>
              </a:tr>
              <a:tr h="423840">
                <a:tc>
                  <a:txBody>
                    <a:bodyPr/>
                    <a:lstStyle/>
                    <a:p>
                      <a:r>
                        <a:rPr lang="en-US" sz="2400" dirty="0"/>
                        <a:t>Self-only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$3,650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49011"/>
                  </a:ext>
                </a:extLst>
              </a:tr>
              <a:tr h="423840">
                <a:tc>
                  <a:txBody>
                    <a:bodyPr/>
                    <a:lstStyle/>
                    <a:p>
                      <a:r>
                        <a:rPr lang="en-US" sz="2400" dirty="0"/>
                        <a:t>Family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81617"/>
                  </a:ext>
                </a:extLst>
              </a:tr>
              <a:tr h="423840">
                <a:tc>
                  <a:txBody>
                    <a:bodyPr/>
                    <a:lstStyle/>
                    <a:p>
                      <a:r>
                        <a:rPr lang="en-US" sz="2400" dirty="0"/>
                        <a:t>Add-on if 55+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2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41" y="2066466"/>
            <a:ext cx="8379959" cy="2337434"/>
          </a:xfrm>
        </p:spPr>
        <p:txBody>
          <a:bodyPr/>
          <a:lstStyle/>
          <a:p>
            <a:r>
              <a:rPr lang="en-US" dirty="0"/>
              <a:t>Out-of-Scope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7ED4A-AC52-4A13-88EE-1CC470B9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72" y="4494985"/>
            <a:ext cx="5811822" cy="854782"/>
          </a:xfrm>
        </p:spPr>
        <p:txBody>
          <a:bodyPr/>
          <a:lstStyle/>
          <a:p>
            <a:r>
              <a:rPr lang="en-US" dirty="0"/>
              <a:t>Primary resource is Pub 4012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0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self-employed taxpayer who: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70C0"/>
                </a:solidFill>
              </a:rPr>
              <a:t>Had a net loss for 2022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Had inventory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Had depreciation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Had expenses &gt; $35K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Employed and paid others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Business use of home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Hobby or income not-for-profit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Professional gamblers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Bartered for their business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Non-standard Qualified Business Income Deduction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Form 8995-A instead of form 8995 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674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230850" cy="5087547"/>
          </a:xfrm>
        </p:spPr>
        <p:txBody>
          <a:bodyPr wrap="square" lIns="0" rIns="0">
            <a:normAutofit fontScale="77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70C0"/>
                </a:solidFill>
              </a:rPr>
              <a:t>Any rental income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Anything dealing with agriculture, fishing, or forestry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clergy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Active Military (Military pensions are in-scope)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70C0"/>
                </a:solidFill>
              </a:rPr>
              <a:t>Any Casualty/Theft losses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Cancellation of debt if it is not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Credit Card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Student Loan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Primary Residence (unless interest shows on 1099-C)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Done while taxpayer is solvent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IRAs – we can only process Standard IRAs (besides Roth)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 SEP or Simple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Penalties for excess contributions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Non-deductible contributions other than Roth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Std IRA Rollovers that are NOT tax-free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484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3"/>
                </a:solidFill>
              </a:rPr>
              <a:t>1099-R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Taxable amount not determined and the Simplified Method had NOT been used previously.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Box 7 codes 5,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,8,9,A,E,</a:t>
            </a:r>
            <a:r>
              <a:rPr lang="en-US" dirty="0">
                <a:solidFill>
                  <a:srgbClr val="0070C0"/>
                </a:solidFill>
              </a:rPr>
              <a:t>J</a:t>
            </a:r>
            <a:r>
              <a:rPr lang="en-US" dirty="0"/>
              <a:t>,K,N,P,R,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,U.W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it’s not 7, 4, 1, G, or Q, check Pub 4012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1099-INT and 1099-DIV normally in-scope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Anything not in the usual boxes, check Pub 4012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Schedul</a:t>
            </a:r>
            <a:r>
              <a:rPr lang="en-US" b="0" dirty="0">
                <a:solidFill>
                  <a:schemeClr val="tx1"/>
                </a:solidFill>
              </a:rPr>
              <a:t>e K-1 only in scope for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Taxable/Tax exempt interest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Regular/Qualified dividends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Capital gains/losses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Royalty (no expenses)</a:t>
            </a: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670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HSA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MSA or Archer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IRA distributions into an HSA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</a:t>
            </a:r>
            <a:r>
              <a:rPr lang="en-US" b="0" dirty="0">
                <a:solidFill>
                  <a:schemeClr val="tx1"/>
                </a:solidFill>
              </a:rPr>
              <a:t>xcess contribution penalty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Energy Credits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Part I of form 5695 (geothermal, solar, or wind based)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Contractor credits (Form 8908)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Charity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Non-Cash contributions &gt; $500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Charity carryover from prior years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Sale of home if used for rental or for business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61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214369"/>
            <a:ext cx="8794752" cy="5383379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credits for purchasing electric or alternative vehicles (Form 8936)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Adoption expenses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Capital Assets ARE in scope for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Standard purchase/sales stocks and bonds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Capital loss carryovers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Wash sales (adjustment code W)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Anything else, check Pub 4012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Estimating tax penalties (1040 Line 38)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Alternative Minimum Tax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1099-K that is NOT related to self-employment or gambling winnings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30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20" y="2066466"/>
            <a:ext cx="8379959" cy="2337434"/>
          </a:xfrm>
        </p:spPr>
        <p:txBody>
          <a:bodyPr/>
          <a:lstStyle/>
          <a:p>
            <a:r>
              <a:rPr lang="en-US" dirty="0"/>
              <a:t>Planned Resource Sheets</a:t>
            </a:r>
          </a:p>
        </p:txBody>
      </p:sp>
    </p:spTree>
    <p:extLst>
      <p:ext uri="{BB962C8B-B14F-4D97-AF65-F5344CB8AC3E}">
        <p14:creationId xmlns:p14="http://schemas.microsoft.com/office/powerpoint/2010/main" val="398279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Changes for TY 2022</a:t>
            </a:r>
          </a:p>
        </p:txBody>
      </p:sp>
    </p:spTree>
    <p:extLst>
      <p:ext uri="{BB962C8B-B14F-4D97-AF65-F5344CB8AC3E}">
        <p14:creationId xmlns:p14="http://schemas.microsoft.com/office/powerpoint/2010/main" val="428299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   Planned Resource Sheets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201499"/>
            <a:ext cx="9597790" cy="5561541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Common Credits and Limits (sheet already out)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Digital Assets (DA) (sheet already out)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Clients will probably be more familiar with the terms Virtual or Crypto Currency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Core guideline: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B0F0"/>
                </a:solidFill>
              </a:rPr>
              <a:t>If the DA activity used $s, would it affect their taxes?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B0F0"/>
                </a:solidFill>
              </a:rPr>
              <a:t>If the answer is “yes”, </a:t>
            </a:r>
            <a:r>
              <a:rPr lang="en-US" sz="2400" dirty="0">
                <a:solidFill>
                  <a:srgbClr val="00B0F0"/>
                </a:solidFill>
              </a:rPr>
              <a:t>it will be out-of-scope</a:t>
            </a:r>
            <a:endParaRPr lang="en-US" sz="2400" b="0" dirty="0">
              <a:solidFill>
                <a:srgbClr val="00B0F0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Vehicle Registration Fees (out before 28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Key point: deduction is based on weight only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We do not include the large E-Vehicle fees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5191"/>
                </a:solidFill>
              </a:rPr>
              <a:t>Gambling (mostly already there with Baker)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Hope to send out soon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41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Tiana Baker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Gambling is usually straightforward, but can be messy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Taxslayer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only checks wins/losses on the W-2G form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It’s up to the preparer/interviewer to capture the full picture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 usually see W-2Gs from a casino, but several new options could show up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gambling and other deductions, we still need to capture them fully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They may not apply for Federal, but may qualify for IA itemizing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Any questions or areas to review?</a:t>
            </a:r>
          </a:p>
        </p:txBody>
      </p:sp>
    </p:spTree>
    <p:extLst>
      <p:ext uri="{BB962C8B-B14F-4D97-AF65-F5344CB8AC3E}">
        <p14:creationId xmlns:p14="http://schemas.microsoft.com/office/powerpoint/2010/main" val="399687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Gloria Langford</a:t>
            </a:r>
          </a:p>
        </p:txBody>
      </p:sp>
    </p:spTree>
    <p:extLst>
      <p:ext uri="{BB962C8B-B14F-4D97-AF65-F5344CB8AC3E}">
        <p14:creationId xmlns:p14="http://schemas.microsoft.com/office/powerpoint/2010/main" val="145958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70" y="1202139"/>
            <a:ext cx="9498137" cy="5280200"/>
          </a:xfrm>
        </p:spPr>
        <p:txBody>
          <a:bodyPr wrap="square" lIns="0" rIns="0">
            <a:normAutofit fontScale="925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 parent as a dependent is not uncommon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Support and income details are key during the interview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In this case for early withdrawal, the Sched A is helpful even though she uses the standard deduction.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calculates the total unreimbursed medical costs over her 7.5% limit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That’s what you have to use when you enter the value for Form 5329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Medical reasons is the only exception we usually run into that has that type of restriction for how much of the funds you can apply for reducing the extra penalty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Any questions or areas to review?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165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Gunther and Mary </a:t>
            </a:r>
            <a:r>
              <a:rPr lang="en-US" dirty="0" err="1"/>
              <a:t>Sahlberg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84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70153"/>
            <a:ext cx="9643353" cy="5519337"/>
          </a:xfrm>
        </p:spPr>
        <p:txBody>
          <a:bodyPr wrap="square" lIns="0" rIns="0">
            <a:normAutofit fontScale="92500"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Qualified Charitable Distributions need supporting documentation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 skeptical if a client just says “oh, it was QCD”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indicated on 1099-R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Documents or letters from the issuing financial institution or from the receiving charity almost always make it clear it was a QCD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Capital loss is straightforward if you have the right number to start with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this it is REALLY helpful, almost necessary, to have last year’s 1040 package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of the last pages in the VITA package is the Capital Loss Carryover Worksheet with the next year’s starting number.  In this case, it’s $668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Any questions or areas to review?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501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540933"/>
            <a:ext cx="8480426" cy="4656115"/>
          </a:xfrm>
        </p:spPr>
        <p:txBody>
          <a:bodyPr>
            <a:normAutofit/>
          </a:bodyPr>
          <a:lstStyle/>
          <a:p>
            <a:r>
              <a:rPr lang="en-US" dirty="0"/>
              <a:t>Added scenarios and detail VITA site process discussions</a:t>
            </a:r>
          </a:p>
          <a:p>
            <a:pPr lvl="1"/>
            <a:r>
              <a:rPr lang="en-US" dirty="0"/>
              <a:t>ZOOM January 14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I plan to send out two more scenarios</a:t>
            </a:r>
          </a:p>
          <a:p>
            <a:r>
              <a:rPr lang="en-US" dirty="0"/>
              <a:t>Covering Iowa taxes</a:t>
            </a:r>
          </a:p>
          <a:p>
            <a:pPr lvl="1"/>
            <a:r>
              <a:rPr lang="en-US" dirty="0"/>
              <a:t>ZOOM January 28</a:t>
            </a:r>
            <a:r>
              <a:rPr lang="en-US" baseline="30000" dirty="0"/>
              <a:t>nd</a:t>
            </a:r>
            <a:r>
              <a:rPr lang="en-US" dirty="0"/>
              <a:t>	</a:t>
            </a:r>
          </a:p>
          <a:p>
            <a:r>
              <a:rPr lang="en-US" dirty="0"/>
              <a:t>Figure out what your best choices are for sites and times.</a:t>
            </a:r>
          </a:p>
          <a:p>
            <a:r>
              <a:rPr lang="en-US" dirty="0"/>
              <a:t>Working with clients starts January 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Training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Final 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Jan 14th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8445503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Important Changes pages </a:t>
            </a:r>
            <a:r>
              <a:rPr lang="en-US" b="0" dirty="0">
                <a:solidFill>
                  <a:schemeClr val="tx1"/>
                </a:solidFill>
              </a:rPr>
              <a:t>vii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 - xiii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Temporary Provisions (section 2)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157162" marR="112884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0" dirty="0">
                <a:solidFill>
                  <a:srgbClr val="0070C0"/>
                </a:solidFill>
              </a:rPr>
              <a:t>For changes to Income Levels and Credit Limits, refer to the reference document sent out earlier</a:t>
            </a:r>
            <a:endParaRPr lang="en-US" sz="3200" b="0" i="0" u="none" strike="noStrike" dirty="0">
              <a:solidFill>
                <a:srgbClr val="0070C0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A0E75-7BC5-46DE-98C6-BD4D029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 4491 has detailed information</a:t>
            </a:r>
          </a:p>
        </p:txBody>
      </p:sp>
    </p:spTree>
    <p:extLst>
      <p:ext uri="{BB962C8B-B14F-4D97-AF65-F5344CB8AC3E}">
        <p14:creationId xmlns:p14="http://schemas.microsoft.com/office/powerpoint/2010/main" val="45115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Tax Forms</a:t>
            </a:r>
          </a:p>
        </p:txBody>
      </p:sp>
    </p:spTree>
    <p:extLst>
      <p:ext uri="{BB962C8B-B14F-4D97-AF65-F5344CB8AC3E}">
        <p14:creationId xmlns:p14="http://schemas.microsoft.com/office/powerpoint/2010/main" val="203027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61704-293E-415E-88A2-3ADFA7535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F3E609-0A60-4758-96E6-499928FA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13614-C changes to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5E205-BAB7-443C-B77E-F10A83485B8F}"/>
              </a:ext>
            </a:extLst>
          </p:cNvPr>
          <p:cNvSpPr/>
          <p:nvPr/>
        </p:nvSpPr>
        <p:spPr>
          <a:xfrm>
            <a:off x="314326" y="3028965"/>
            <a:ext cx="8480426" cy="31262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8B29F-99FF-4C24-AC68-A896596649CA}"/>
              </a:ext>
            </a:extLst>
          </p:cNvPr>
          <p:cNvSpPr txBox="1"/>
          <p:nvPr/>
        </p:nvSpPr>
        <p:spPr>
          <a:xfrm>
            <a:off x="314326" y="4636090"/>
            <a:ext cx="736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V – Life Events; no longer has questions on EIP or ACTC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3BDBC-4AAC-2EF8-F2C5-AF924B83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3" y="1211918"/>
            <a:ext cx="8702707" cy="2813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8D85E1-18DB-8595-0410-2A7D71316D96}"/>
              </a:ext>
            </a:extLst>
          </p:cNvPr>
          <p:cNvSpPr/>
          <p:nvPr/>
        </p:nvSpPr>
        <p:spPr>
          <a:xfrm>
            <a:off x="5461995" y="2510733"/>
            <a:ext cx="742861" cy="118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97AD0-F442-69EE-B7DF-2CEC4EBB52D1}"/>
              </a:ext>
            </a:extLst>
          </p:cNvPr>
          <p:cNvSpPr/>
          <p:nvPr/>
        </p:nvSpPr>
        <p:spPr>
          <a:xfrm>
            <a:off x="2306044" y="2663133"/>
            <a:ext cx="742861" cy="118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506C7-0E71-35E3-A57A-29BB80557B1B}"/>
              </a:ext>
            </a:extLst>
          </p:cNvPr>
          <p:cNvSpPr/>
          <p:nvPr/>
        </p:nvSpPr>
        <p:spPr>
          <a:xfrm>
            <a:off x="4804902" y="2846289"/>
            <a:ext cx="742861" cy="118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E9F3D-A4D4-5E26-51C2-09323F9171BE}"/>
              </a:ext>
            </a:extLst>
          </p:cNvPr>
          <p:cNvSpPr/>
          <p:nvPr/>
        </p:nvSpPr>
        <p:spPr>
          <a:xfrm>
            <a:off x="4738797" y="3867439"/>
            <a:ext cx="742861" cy="118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3A4E2-0527-F40E-E3BE-B55959F6ED28}"/>
              </a:ext>
            </a:extLst>
          </p:cNvPr>
          <p:cNvSpPr/>
          <p:nvPr/>
        </p:nvSpPr>
        <p:spPr>
          <a:xfrm>
            <a:off x="4719135" y="2493083"/>
            <a:ext cx="458794" cy="1180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9CC390-DB8A-D98F-AF72-810D2550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6" y="5013966"/>
            <a:ext cx="6353175" cy="447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044E69-488E-E2FF-9CC7-51CB2AC9D5DC}"/>
              </a:ext>
            </a:extLst>
          </p:cNvPr>
          <p:cNvSpPr txBox="1"/>
          <p:nvPr/>
        </p:nvSpPr>
        <p:spPr>
          <a:xfrm>
            <a:off x="349249" y="4019218"/>
            <a:ext cx="75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III – Income; Changed “Virtual Currency” to “Digital Assets”, added 1099-K to list of self-employment form examples</a:t>
            </a: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03023DE9-0B3F-6684-8D0C-7D3C1B562808}"/>
              </a:ext>
            </a:extLst>
          </p:cNvPr>
          <p:cNvSpPr/>
          <p:nvPr/>
        </p:nvSpPr>
        <p:spPr>
          <a:xfrm rot="2510207">
            <a:off x="3337664" y="4821527"/>
            <a:ext cx="759060" cy="762284"/>
          </a:xfrm>
          <a:prstGeom prst="plus">
            <a:avLst>
              <a:gd name="adj" fmla="val 445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2D8F66-F676-51E3-8A2D-216221C3D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54" y="5676060"/>
            <a:ext cx="7219950" cy="2286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B18199-0C04-F419-C77A-BD87232D71E1}"/>
              </a:ext>
            </a:extLst>
          </p:cNvPr>
          <p:cNvCxnSpPr/>
          <p:nvPr/>
        </p:nvCxnSpPr>
        <p:spPr>
          <a:xfrm flipV="1">
            <a:off x="190213" y="4596373"/>
            <a:ext cx="8502095" cy="3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18F422-DB62-5555-477E-92A48EB2B7C6}"/>
              </a:ext>
            </a:extLst>
          </p:cNvPr>
          <p:cNvCxnSpPr/>
          <p:nvPr/>
        </p:nvCxnSpPr>
        <p:spPr>
          <a:xfrm>
            <a:off x="190213" y="5565336"/>
            <a:ext cx="860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AB425A4-B1F5-4C37-8C88-F50357CEE8AE}"/>
              </a:ext>
            </a:extLst>
          </p:cNvPr>
          <p:cNvSpPr txBox="1"/>
          <p:nvPr/>
        </p:nvSpPr>
        <p:spPr>
          <a:xfrm>
            <a:off x="314326" y="5878232"/>
            <a:ext cx="736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question on voter assistance and registration in Additional Info section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99D7C-8087-8504-C1AA-46349E47581B}"/>
              </a:ext>
            </a:extLst>
          </p:cNvPr>
          <p:cNvSpPr/>
          <p:nvPr/>
        </p:nvSpPr>
        <p:spPr>
          <a:xfrm>
            <a:off x="321113" y="5644201"/>
            <a:ext cx="7368006" cy="269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Voter Assistance/Registration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0" y="1214369"/>
            <a:ext cx="9403267" cy="5507107"/>
          </a:xfrm>
        </p:spPr>
        <p:txBody>
          <a:bodyPr wrap="square" lIns="0" rIns="0">
            <a:normAutofit fontScale="92500"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Three questions in the Additional Information Section we want to confirm: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3 and 4: Refund/Balance Due information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7: Help with voting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the answer to #7 is “No”, nothing further is needed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the answer to #7 is “Yes”, then we have to point them in the right direction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Tax preparers/interviewers will NOT be helping them with early or absentee voting, registration, </a:t>
            </a:r>
            <a:r>
              <a:rPr lang="en-US"/>
              <a:t>or transportation</a:t>
            </a:r>
            <a:endParaRPr lang="en-US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United Way will provide an information sheet for us to give the client pointing them to voting resources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At some sites, we will also have a greeter with additional UW training to support clients who answer “Yes”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We’ll go over this in more detail on the 14th</a:t>
            </a:r>
          </a:p>
        </p:txBody>
      </p:sp>
    </p:spTree>
    <p:extLst>
      <p:ext uri="{BB962C8B-B14F-4D97-AF65-F5344CB8AC3E}">
        <p14:creationId xmlns:p14="http://schemas.microsoft.com/office/powerpoint/2010/main" val="213471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887798-F6C2-56E3-D336-AC70B11F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5" y="1234404"/>
            <a:ext cx="7668004" cy="2707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B820B3-A872-4E2E-A1F8-1256F4905C14}"/>
              </a:ext>
            </a:extLst>
          </p:cNvPr>
          <p:cNvSpPr txBox="1"/>
          <p:nvPr/>
        </p:nvSpPr>
        <p:spPr>
          <a:xfrm>
            <a:off x="7339133" y="5018574"/>
            <a:ext cx="177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Charitable option gone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61704-293E-415E-88A2-3ADFA7535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F3E609-0A60-4758-96E6-499928FA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1040 changes </a:t>
            </a:r>
            <a:r>
              <a:rPr lang="en-US" dirty="0" err="1"/>
              <a:t>Pg</a:t>
            </a:r>
            <a:r>
              <a:rPr lang="en-US" dirty="0"/>
              <a:t>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EC218-B741-4692-AFBD-23987E8E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82" y="4123057"/>
            <a:ext cx="6624042" cy="25194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C8BBAC-F0A3-41A4-A252-27948EE4C2E7}"/>
              </a:ext>
            </a:extLst>
          </p:cNvPr>
          <p:cNvSpPr/>
          <p:nvPr/>
        </p:nvSpPr>
        <p:spPr>
          <a:xfrm>
            <a:off x="1361537" y="5827922"/>
            <a:ext cx="5766374" cy="2761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5E205-BAB7-443C-B77E-F10A83485B8F}"/>
              </a:ext>
            </a:extLst>
          </p:cNvPr>
          <p:cNvSpPr/>
          <p:nvPr/>
        </p:nvSpPr>
        <p:spPr>
          <a:xfrm>
            <a:off x="1945433" y="1195251"/>
            <a:ext cx="6849318" cy="173060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E0429-8FBB-4056-9BA3-623A873AEFEA}"/>
              </a:ext>
            </a:extLst>
          </p:cNvPr>
          <p:cNvSpPr txBox="1"/>
          <p:nvPr/>
        </p:nvSpPr>
        <p:spPr>
          <a:xfrm>
            <a:off x="7099536" y="4355822"/>
            <a:ext cx="92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2F4A4E08-8D7C-05F6-35DD-0B67869A8B49}"/>
              </a:ext>
            </a:extLst>
          </p:cNvPr>
          <p:cNvSpPr/>
          <p:nvPr/>
        </p:nvSpPr>
        <p:spPr>
          <a:xfrm rot="2510207">
            <a:off x="4270217" y="5695576"/>
            <a:ext cx="535156" cy="540792"/>
          </a:xfrm>
          <a:prstGeom prst="plus">
            <a:avLst>
              <a:gd name="adj" fmla="val 445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7B461-038F-B95A-FD60-4FC3C36648CE}"/>
              </a:ext>
            </a:extLst>
          </p:cNvPr>
          <p:cNvSpPr txBox="1"/>
          <p:nvPr/>
        </p:nvSpPr>
        <p:spPr>
          <a:xfrm>
            <a:off x="140677" y="1294016"/>
            <a:ext cx="1105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Expanded Line 1, added Lump Sum for 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7A14C2-B1E3-64B8-CE8A-DA40A8CDB4D9}"/>
              </a:ext>
            </a:extLst>
          </p:cNvPr>
          <p:cNvSpPr/>
          <p:nvPr/>
        </p:nvSpPr>
        <p:spPr>
          <a:xfrm>
            <a:off x="2034324" y="3746410"/>
            <a:ext cx="5501214" cy="2761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7018345-626D-1DDD-73DA-62A9AFC1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5031387"/>
            <a:ext cx="8820150" cy="971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9AD89-AD0D-4752-B401-A14707222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136E8-BCA4-4DC5-8CD9-6A8199C1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1040 changes </a:t>
            </a:r>
            <a:r>
              <a:rPr lang="en-US" dirty="0" err="1"/>
              <a:t>Pg</a:t>
            </a:r>
            <a:r>
              <a:rPr lang="en-US" dirty="0"/>
              <a:t>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ADCE2-C058-4D1F-AB5B-90E7EC4E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5" y="1297515"/>
            <a:ext cx="8046620" cy="17519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7AC18B-0FD4-49D0-898D-1926A56217E1}"/>
              </a:ext>
            </a:extLst>
          </p:cNvPr>
          <p:cNvSpPr/>
          <p:nvPr/>
        </p:nvSpPr>
        <p:spPr>
          <a:xfrm>
            <a:off x="1164324" y="5433693"/>
            <a:ext cx="6617130" cy="55146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E999E-C95F-4E98-8B0B-DE3F08348F99}"/>
              </a:ext>
            </a:extLst>
          </p:cNvPr>
          <p:cNvSpPr/>
          <p:nvPr/>
        </p:nvSpPr>
        <p:spPr>
          <a:xfrm>
            <a:off x="1652615" y="1699115"/>
            <a:ext cx="5552416" cy="77551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F37BB-52E9-4ACA-8C55-C34A615D690F}"/>
              </a:ext>
            </a:extLst>
          </p:cNvPr>
          <p:cNvSpPr txBox="1"/>
          <p:nvPr/>
        </p:nvSpPr>
        <p:spPr>
          <a:xfrm>
            <a:off x="498774" y="3151829"/>
            <a:ext cx="7778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 27 EIC age option for foster/homeless children gone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Combat pay moved to </a:t>
            </a:r>
            <a:r>
              <a:rPr lang="en-US" sz="2400" dirty="0" err="1"/>
              <a:t>pg</a:t>
            </a:r>
            <a:r>
              <a:rPr lang="en-US" sz="2400" dirty="0"/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Option for using an alternative year income gone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Recovery Rebate gone, Line 30 not currently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Re-worded Line 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78A6D-A3AF-4EF4-88A6-7FBBDD24A0AB}"/>
              </a:ext>
            </a:extLst>
          </p:cNvPr>
          <p:cNvSpPr txBox="1"/>
          <p:nvPr/>
        </p:nvSpPr>
        <p:spPr>
          <a:xfrm>
            <a:off x="253991" y="5588943"/>
            <a:ext cx="92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B53A2-8415-4EA0-9499-F5076A455029}"/>
              </a:ext>
            </a:extLst>
          </p:cNvPr>
          <p:cNvSpPr txBox="1"/>
          <p:nvPr/>
        </p:nvSpPr>
        <p:spPr>
          <a:xfrm>
            <a:off x="457047" y="1858408"/>
            <a:ext cx="92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B2AD1138-E605-4939-4C4E-98C2D22F46F8}"/>
              </a:ext>
            </a:extLst>
          </p:cNvPr>
          <p:cNvSpPr/>
          <p:nvPr/>
        </p:nvSpPr>
        <p:spPr>
          <a:xfrm rot="2510207">
            <a:off x="3900858" y="1705732"/>
            <a:ext cx="759060" cy="762284"/>
          </a:xfrm>
          <a:prstGeom prst="plus">
            <a:avLst>
              <a:gd name="adj" fmla="val 445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6E167-7FF4-ED8F-7583-C9B42ABB3857}"/>
              </a:ext>
            </a:extLst>
          </p:cNvPr>
          <p:cNvSpPr/>
          <p:nvPr/>
        </p:nvSpPr>
        <p:spPr>
          <a:xfrm>
            <a:off x="1652615" y="2795010"/>
            <a:ext cx="5640551" cy="27610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5564053E-F006-FF29-6204-B03C4ADA7562}"/>
              </a:ext>
            </a:extLst>
          </p:cNvPr>
          <p:cNvSpPr/>
          <p:nvPr/>
        </p:nvSpPr>
        <p:spPr>
          <a:xfrm rot="2510207">
            <a:off x="4205311" y="2686543"/>
            <a:ext cx="535156" cy="540792"/>
          </a:xfrm>
          <a:prstGeom prst="plus">
            <a:avLst>
              <a:gd name="adj" fmla="val 445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1873</Words>
  <Application>Microsoft Office PowerPoint</Application>
  <PresentationFormat>On-screen Show (4:3)</PresentationFormat>
  <Paragraphs>328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Agenda</vt:lpstr>
      <vt:lpstr>Changes for TY 2022</vt:lpstr>
      <vt:lpstr>Pub 4491 has detailed information</vt:lpstr>
      <vt:lpstr>Tax Forms</vt:lpstr>
      <vt:lpstr>13614-C changes to questions</vt:lpstr>
      <vt:lpstr>Voter Assistance/Registration</vt:lpstr>
      <vt:lpstr>General 1040 changes Pg 1</vt:lpstr>
      <vt:lpstr>General 1040 changes Pg 2</vt:lpstr>
      <vt:lpstr>Schedule 1 Part I 2021</vt:lpstr>
      <vt:lpstr>Schedule 1 Part I 2022</vt:lpstr>
      <vt:lpstr>Schedule 2 Part II</vt:lpstr>
      <vt:lpstr>New Forms for 2023</vt:lpstr>
      <vt:lpstr>Tax Regulations</vt:lpstr>
      <vt:lpstr>What went away after 2021?</vt:lpstr>
      <vt:lpstr>What went away after 2021? (cont)</vt:lpstr>
      <vt:lpstr>What went away after 2021? (cont)</vt:lpstr>
      <vt:lpstr>Federal Student Loans – Still in effect</vt:lpstr>
      <vt:lpstr>Mortgage Dept Forgiveness – Still in effect </vt:lpstr>
      <vt:lpstr>Residential Energy Credits – one more year</vt:lpstr>
      <vt:lpstr>What was made permanent?</vt:lpstr>
      <vt:lpstr>Other Changes and Extensions</vt:lpstr>
      <vt:lpstr>Out-of-Scope</vt:lpstr>
      <vt:lpstr>Out-of-Scope</vt:lpstr>
      <vt:lpstr>Out-of-Scope</vt:lpstr>
      <vt:lpstr>Out-of-Scope</vt:lpstr>
      <vt:lpstr>Out-of-Scope</vt:lpstr>
      <vt:lpstr>Out-of-Scope</vt:lpstr>
      <vt:lpstr>Planned Resource Sheets</vt:lpstr>
      <vt:lpstr>   Planned Resource Sheets</vt:lpstr>
      <vt:lpstr>Training Scenario 1</vt:lpstr>
      <vt:lpstr>Discussion</vt:lpstr>
      <vt:lpstr>Training Scenario 2</vt:lpstr>
      <vt:lpstr>Discussion</vt:lpstr>
      <vt:lpstr>Training Scenario 3</vt:lpstr>
      <vt:lpstr>Discussion</vt:lpstr>
      <vt:lpstr>Next Steps</vt:lpstr>
      <vt:lpstr>Next Training</vt:lpstr>
      <vt:lpstr>Final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2023-01-20T18:04:49Z</dcterms:modified>
</cp:coreProperties>
</file>