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469" r:id="rId2"/>
    <p:sldId id="257" r:id="rId3"/>
    <p:sldId id="632" r:id="rId4"/>
    <p:sldId id="583" r:id="rId5"/>
    <p:sldId id="626" r:id="rId6"/>
    <p:sldId id="651" r:id="rId7"/>
    <p:sldId id="631" r:id="rId8"/>
    <p:sldId id="652" r:id="rId9"/>
    <p:sldId id="633" r:id="rId10"/>
    <p:sldId id="636" r:id="rId11"/>
    <p:sldId id="634" r:id="rId12"/>
    <p:sldId id="650" r:id="rId13"/>
    <p:sldId id="647" r:id="rId14"/>
    <p:sldId id="637" r:id="rId15"/>
    <p:sldId id="646" r:id="rId16"/>
    <p:sldId id="638" r:id="rId17"/>
    <p:sldId id="639" r:id="rId18"/>
    <p:sldId id="678" r:id="rId19"/>
    <p:sldId id="645" r:id="rId20"/>
    <p:sldId id="648" r:id="rId21"/>
    <p:sldId id="649" r:id="rId22"/>
    <p:sldId id="655" r:id="rId23"/>
    <p:sldId id="654" r:id="rId24"/>
    <p:sldId id="653" r:id="rId25"/>
    <p:sldId id="264" r:id="rId26"/>
    <p:sldId id="641" r:id="rId27"/>
    <p:sldId id="642" r:id="rId28"/>
    <p:sldId id="656" r:id="rId29"/>
    <p:sldId id="670" r:id="rId30"/>
    <p:sldId id="640" r:id="rId31"/>
    <p:sldId id="657" r:id="rId32"/>
    <p:sldId id="658" r:id="rId33"/>
    <p:sldId id="519" r:id="rId34"/>
    <p:sldId id="661" r:id="rId35"/>
    <p:sldId id="660" r:id="rId36"/>
    <p:sldId id="663" r:id="rId37"/>
    <p:sldId id="664" r:id="rId38"/>
    <p:sldId id="665" r:id="rId39"/>
    <p:sldId id="666" r:id="rId40"/>
    <p:sldId id="662" r:id="rId41"/>
    <p:sldId id="667" r:id="rId42"/>
    <p:sldId id="668" r:id="rId43"/>
    <p:sldId id="669" r:id="rId44"/>
    <p:sldId id="728" r:id="rId45"/>
    <p:sldId id="730" r:id="rId46"/>
    <p:sldId id="731" r:id="rId47"/>
    <p:sldId id="732" r:id="rId48"/>
    <p:sldId id="733" r:id="rId49"/>
    <p:sldId id="734" r:id="rId50"/>
    <p:sldId id="735" r:id="rId51"/>
    <p:sldId id="736" r:id="rId52"/>
    <p:sldId id="737" r:id="rId53"/>
    <p:sldId id="738" r:id="rId54"/>
    <p:sldId id="739" r:id="rId55"/>
    <p:sldId id="740" r:id="rId56"/>
    <p:sldId id="741" r:id="rId57"/>
    <p:sldId id="742" r:id="rId58"/>
    <p:sldId id="743" r:id="rId59"/>
    <p:sldId id="744" r:id="rId60"/>
    <p:sldId id="745" r:id="rId61"/>
    <p:sldId id="746" r:id="rId62"/>
    <p:sldId id="747" r:id="rId63"/>
    <p:sldId id="748" r:id="rId64"/>
    <p:sldId id="749" r:id="rId65"/>
    <p:sldId id="753" r:id="rId66"/>
    <p:sldId id="752" r:id="rId67"/>
    <p:sldId id="674" r:id="rId68"/>
    <p:sldId id="754" r:id="rId69"/>
    <p:sldId id="675" r:id="rId70"/>
    <p:sldId id="265" r:id="rId71"/>
    <p:sldId id="625" r:id="rId72"/>
    <p:sldId id="751" r:id="rId73"/>
    <p:sldId id="628" r:id="rId74"/>
    <p:sldId id="750" r:id="rId75"/>
    <p:sldId id="629" r:id="rId76"/>
    <p:sldId id="300" r:id="rId77"/>
    <p:sldId id="397" r:id="rId78"/>
    <p:sldId id="465" r:id="rId7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ED0"/>
    <a:srgbClr val="005191"/>
    <a:srgbClr val="EA7200"/>
    <a:srgbClr val="F57814"/>
    <a:srgbClr val="FBB43E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7" autoAdjust="0"/>
    <p:restoredTop sz="93886" autoAdjust="0"/>
  </p:normalViewPr>
  <p:slideViewPr>
    <p:cSldViewPr snapToGrid="0" snapToObjects="1">
      <p:cViewPr varScale="1">
        <p:scale>
          <a:sx n="67" d="100"/>
          <a:sy n="67" d="100"/>
        </p:scale>
        <p:origin x="11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236147"/>
            <a:ext cx="8010257" cy="699223"/>
          </a:xfrm>
        </p:spPr>
        <p:txBody>
          <a:bodyPr>
            <a:normAutofit/>
          </a:bodyPr>
          <a:lstStyle/>
          <a:p>
            <a:r>
              <a:rPr lang="en-US" dirty="0"/>
              <a:t>January 14, 2023 Training Session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2022			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have all the documents?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3393" y="1111561"/>
            <a:ext cx="8433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13614-C, do you have everything?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information is provided to the IRS by a 3</a:t>
            </a:r>
            <a:r>
              <a:rPr lang="en-US" sz="3200" baseline="30000" dirty="0"/>
              <a:t>rd</a:t>
            </a:r>
            <a:r>
              <a:rPr lang="en-US" sz="3200" dirty="0"/>
              <a:t> party (financial institution, employer, etc.) there should be a document.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something is missing, follow the process outlined later in this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Other documents are helpful, if not required.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Receipts from Colleges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Car 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Property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 documents we don’t need, kindly thank them for being thorough, but return them.</a:t>
            </a:r>
          </a:p>
        </p:txBody>
      </p:sp>
    </p:spTree>
    <p:extLst>
      <p:ext uri="{BB962C8B-B14F-4D97-AF65-F5344CB8AC3E}">
        <p14:creationId xmlns:p14="http://schemas.microsoft.com/office/powerpoint/2010/main" val="396403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Capture/Summarize other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067809"/>
            <a:ext cx="84332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Use the Intake Form for capturing data, especially if there is no other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more information in one place for the NIP preparers/QR and IP QR people, the better.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Take notes on Intake Form, 13614-C, photocopies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Bank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Debit cards do NOT have bank account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Deposit slips are NOT reliable for bank routing #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Cash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Self-employed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Out-of-Pocket Medical expenses and premiums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 or other school expenses</a:t>
            </a:r>
          </a:p>
        </p:txBody>
      </p:sp>
    </p:spTree>
    <p:extLst>
      <p:ext uri="{BB962C8B-B14F-4D97-AF65-F5344CB8AC3E}">
        <p14:creationId xmlns:p14="http://schemas.microsoft.com/office/powerpoint/2010/main" val="46779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12413"/>
            <a:ext cx="84332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at any time you come across something that appears to be Out-of-Scope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Double-check in Pub 4012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Consult with the Site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it is </a:t>
            </a:r>
            <a:r>
              <a:rPr lang="en-US" sz="3200" dirty="0" err="1"/>
              <a:t>OoS</a:t>
            </a:r>
            <a:r>
              <a:rPr lang="en-US" sz="3200" dirty="0"/>
              <a:t>, explain and apologize to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Return all their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Any photocopies or notes we made can be returned to the client or set aside for shredding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do not recommend other places to go for tax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Keep the 13614-C, but clearly note on it that this was an Out-of-Scope situation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39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Tax Preparation</a:t>
            </a:r>
          </a:p>
        </p:txBody>
      </p:sp>
    </p:spTree>
    <p:extLst>
      <p:ext uri="{BB962C8B-B14F-4D97-AF65-F5344CB8AC3E}">
        <p14:creationId xmlns:p14="http://schemas.microsoft.com/office/powerpoint/2010/main" val="323127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In-Person Preparation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156430"/>
            <a:ext cx="84927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Input the data in </a:t>
            </a:r>
            <a:r>
              <a:rPr lang="en-US" sz="3600" dirty="0" err="1"/>
              <a:t>Taxslayer</a:t>
            </a:r>
            <a:r>
              <a:rPr lang="en-US" sz="3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Resolve anything that comes up that was missed in the initial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When done, the client is usually curious to know what the refund is or what they owe.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Remind them QR still needs to review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Set the </a:t>
            </a:r>
            <a:r>
              <a:rPr lang="en-US" sz="3600" dirty="0" err="1"/>
              <a:t>Taxslayer</a:t>
            </a:r>
            <a:r>
              <a:rPr lang="en-US" sz="3600" dirty="0"/>
              <a:t> status flag to “Ready for Review”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flag “Complete”</a:t>
            </a:r>
          </a:p>
        </p:txBody>
      </p:sp>
    </p:spTree>
    <p:extLst>
      <p:ext uri="{BB962C8B-B14F-4D97-AF65-F5344CB8AC3E}">
        <p14:creationId xmlns:p14="http://schemas.microsoft.com/office/powerpoint/2010/main" val="213660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In-Person Prep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92813" y="1057849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Prepare their VITA/TCE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Write their name, phone #, and text/</a:t>
            </a:r>
            <a:r>
              <a:rPr lang="en-US" sz="2800" dirty="0" err="1"/>
              <a:t>notext</a:t>
            </a:r>
            <a:r>
              <a:rPr lang="en-US" sz="2800" dirty="0"/>
              <a:t>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tax year and site name are on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Put in all their relevant documents, the 13614-C, and your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Give them the envelope and let them know where to wait for an available QR person.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If there’s a greeter, let the greeter know.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Preparer’s initials are not needed on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Colored label envelopes usually for NIP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Will have labels at IP sites for missing docs</a:t>
            </a:r>
          </a:p>
        </p:txBody>
      </p:sp>
    </p:spTree>
    <p:extLst>
      <p:ext uri="{BB962C8B-B14F-4D97-AF65-F5344CB8AC3E}">
        <p14:creationId xmlns:p14="http://schemas.microsoft.com/office/powerpoint/2010/main" val="109788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Preparation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Explain and have the client sign F14446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This is our permission to keep their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Prepare their VITA/TCE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Write their name, phone #, and text/</a:t>
            </a:r>
            <a:r>
              <a:rPr lang="en-US" sz="2800" dirty="0" err="1"/>
              <a:t>notext</a:t>
            </a:r>
            <a:r>
              <a:rPr lang="en-US" sz="2800" dirty="0"/>
              <a:t>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tax year and site name are on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Put all their relevant documents, signed forms, and your notes inside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Initial/Date the log label for Intake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Put the promise date (2 weeks) on the log label</a:t>
            </a:r>
          </a:p>
        </p:txBody>
      </p:sp>
    </p:spTree>
    <p:extLst>
      <p:ext uri="{BB962C8B-B14F-4D97-AF65-F5344CB8AC3E}">
        <p14:creationId xmlns:p14="http://schemas.microsoft.com/office/powerpoint/2010/main" val="159138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Prep 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Give the client a return-reminder half-sheet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Write the date and client’s 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Enter the date two weeks out when they can return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They can come anytime 2 weeks out or later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site days and hours are on the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the VITA envelope in the assigned location</a:t>
            </a:r>
            <a:br>
              <a:rPr lang="en-US" sz="3200" dirty="0"/>
            </a:br>
            <a:r>
              <a:rPr lang="en-US" sz="3200" dirty="0"/>
              <a:t>to go to the preparation site.</a:t>
            </a:r>
          </a:p>
        </p:txBody>
      </p:sp>
    </p:spTree>
    <p:extLst>
      <p:ext uri="{BB962C8B-B14F-4D97-AF65-F5344CB8AC3E}">
        <p14:creationId xmlns:p14="http://schemas.microsoft.com/office/powerpoint/2010/main" val="116643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 Envelope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B52DEAB-3360-454B-B2A3-136BAD6F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4" y="1211057"/>
            <a:ext cx="6975777" cy="5390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F97399-2391-44E1-B6BA-3C1EB7D17255}"/>
              </a:ext>
            </a:extLst>
          </p:cNvPr>
          <p:cNvSpPr txBox="1"/>
          <p:nvPr/>
        </p:nvSpPr>
        <p:spPr>
          <a:xfrm>
            <a:off x="6416565" y="2087776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62FAE-B96F-4BE4-B614-9C849C97D1B6}"/>
              </a:ext>
            </a:extLst>
          </p:cNvPr>
          <p:cNvSpPr txBox="1"/>
          <p:nvPr/>
        </p:nvSpPr>
        <p:spPr>
          <a:xfrm>
            <a:off x="904982" y="2137282"/>
            <a:ext cx="182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CLIENT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24D0E-8665-4B6F-A745-9D4C46592ECE}"/>
              </a:ext>
            </a:extLst>
          </p:cNvPr>
          <p:cNvSpPr txBox="1"/>
          <p:nvPr/>
        </p:nvSpPr>
        <p:spPr>
          <a:xfrm>
            <a:off x="1057383" y="2305448"/>
            <a:ext cx="15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SITE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EF756-8BB6-4F9B-9EDE-9B93B73DC080}"/>
              </a:ext>
            </a:extLst>
          </p:cNvPr>
          <p:cNvSpPr txBox="1"/>
          <p:nvPr/>
        </p:nvSpPr>
        <p:spPr>
          <a:xfrm>
            <a:off x="5992809" y="1102817"/>
            <a:ext cx="19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319-555-5555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25505-BB01-4100-8F48-16F0FDA298F4}"/>
              </a:ext>
            </a:extLst>
          </p:cNvPr>
          <p:cNvSpPr txBox="1"/>
          <p:nvPr/>
        </p:nvSpPr>
        <p:spPr>
          <a:xfrm>
            <a:off x="6870669" y="1347506"/>
            <a:ext cx="15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TEXT</a:t>
            </a: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90BB63C2-268B-8E8F-B228-9A8A1799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48" y="3730135"/>
            <a:ext cx="2592710" cy="30432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F16FD3-99E5-45B2-820F-AEEB3526D815}"/>
              </a:ext>
            </a:extLst>
          </p:cNvPr>
          <p:cNvSpPr/>
          <p:nvPr/>
        </p:nvSpPr>
        <p:spPr>
          <a:xfrm>
            <a:off x="2651047" y="5025692"/>
            <a:ext cx="2456211" cy="102942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3AB7D-47C6-138C-D740-D039222C6340}"/>
              </a:ext>
            </a:extLst>
          </p:cNvPr>
          <p:cNvSpPr/>
          <p:nvPr/>
        </p:nvSpPr>
        <p:spPr>
          <a:xfrm>
            <a:off x="3462462" y="4011711"/>
            <a:ext cx="1707160" cy="24413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Preparation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Site Coordinator will indicate priority for envelopes to be processed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Remove all documents from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Review 13614-C, documents, and all intake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Enter the data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Add any new notes useful for QR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750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Review Processes:</a:t>
            </a:r>
          </a:p>
          <a:p>
            <a:pPr lvl="1"/>
            <a:r>
              <a:rPr lang="en-US" dirty="0"/>
              <a:t>Intake/Interview</a:t>
            </a:r>
          </a:p>
          <a:p>
            <a:pPr lvl="1"/>
            <a:r>
              <a:rPr lang="en-US" dirty="0"/>
              <a:t>Preparation</a:t>
            </a:r>
          </a:p>
          <a:p>
            <a:pPr lvl="1"/>
            <a:r>
              <a:rPr lang="en-US" dirty="0"/>
              <a:t>QR and Returning Completed Taxes to Clients</a:t>
            </a:r>
          </a:p>
          <a:p>
            <a:pPr lvl="1"/>
            <a:r>
              <a:rPr lang="en-US" dirty="0"/>
              <a:t>Missing Documents</a:t>
            </a:r>
          </a:p>
          <a:p>
            <a:pPr lvl="1"/>
            <a:r>
              <a:rPr lang="en-US" dirty="0" err="1"/>
              <a:t>eFile</a:t>
            </a:r>
            <a:r>
              <a:rPr lang="en-US" dirty="0"/>
              <a:t>, completion screens</a:t>
            </a:r>
          </a:p>
          <a:p>
            <a:r>
              <a:rPr lang="en-US" dirty="0"/>
              <a:t>Amended and Prior </a:t>
            </a:r>
            <a:r>
              <a:rPr lang="en-US"/>
              <a:t>Year Returns</a:t>
            </a:r>
          </a:p>
          <a:p>
            <a:r>
              <a:rPr lang="en-US" dirty="0"/>
              <a:t>Comments on Iowa Taxes</a:t>
            </a:r>
          </a:p>
          <a:p>
            <a:r>
              <a:rPr lang="en-US" dirty="0"/>
              <a:t>Review of O’Connor, Adams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Tax Preparation Site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Set the </a:t>
            </a:r>
            <a:r>
              <a:rPr lang="en-US" sz="3600" dirty="0" err="1"/>
              <a:t>Taxslayer</a:t>
            </a:r>
            <a:r>
              <a:rPr lang="en-US" sz="3600" dirty="0"/>
              <a:t> status flag to “Ready for Review”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check “Complete”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everything back in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Date and initial the log label as the preparer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the envelope in the designated location for QR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524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Issues can happen in preparation or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Examples are if you discover: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Missing documents not caught at the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return is out-of-scope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Needed information is not in the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Try to resolve questions among the preparer, QR, and Site Coordinator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that isn’t possible, contact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don’t get in contact quickly, set the envelope aside with a clear note as to what the issue is.</a:t>
            </a:r>
          </a:p>
        </p:txBody>
      </p:sp>
    </p:spTree>
    <p:extLst>
      <p:ext uri="{BB962C8B-B14F-4D97-AF65-F5344CB8AC3E}">
        <p14:creationId xmlns:p14="http://schemas.microsoft.com/office/powerpoint/2010/main" val="33751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Issues – Missing Document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175436" y="1045634"/>
            <a:ext cx="84927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Envelope stays at the NIP Preparation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Clearly identify the issue on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When you do get in touch with the client, they have the same options as if this was discovered during the intake (covered later)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physical documents can be brought to the intake site or to the preparation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brought to the intake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Site Coordinators communicate for awareness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docs will be transferred to the preparation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932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Issues – Notes not Complete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5647" y="1488793"/>
            <a:ext cx="8492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Envelope stays at the NIP Preparation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the client is not immediately available, note the issue on the envelope and set aside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When you do get in touch with the client, have them provide the missing information and update the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Complete the return and finish the process</a:t>
            </a:r>
          </a:p>
        </p:txBody>
      </p:sp>
    </p:spTree>
    <p:extLst>
      <p:ext uri="{BB962C8B-B14F-4D97-AF65-F5344CB8AC3E}">
        <p14:creationId xmlns:p14="http://schemas.microsoft.com/office/powerpoint/2010/main" val="173305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Issues - Out-of-Scope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everything back in the envelope and clearly mark it as to what the problem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Have the envelope returned to the intake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At the Intake Site: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Contact the client; let them know the situation and that they need to come back and pick up their documents (no appointment)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13614-C is marked as Out-of-Scope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When they come to pick it up: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Remove the 13614-C and F14446 (Consent form)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Return the envelope with the other documents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The F14446 can be shredded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41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Quality Review</a:t>
            </a: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In-Person 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1113" y="1103662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up the return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QR the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data with the client as appropriate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there are issues, discuss with the preparer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Correct if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Print the return (VITA print setup)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Mark the return as “Approved” and “Complete”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out the e-file forms and any vouchers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transmit</a:t>
            </a:r>
          </a:p>
        </p:txBody>
      </p:sp>
    </p:spTree>
    <p:extLst>
      <p:ext uri="{BB962C8B-B14F-4D97-AF65-F5344CB8AC3E}">
        <p14:creationId xmlns:p14="http://schemas.microsoft.com/office/powerpoint/2010/main" val="3317423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399893"/>
            <a:ext cx="84927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up the return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QR the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there are issues, discuss with the preparer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 client needs to be involved, try to contact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Correct if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Print the return (VITA print setup)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out the e-file forms and any vouchers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Staple the return</a:t>
            </a:r>
          </a:p>
        </p:txBody>
      </p:sp>
    </p:spTree>
    <p:extLst>
      <p:ext uri="{BB962C8B-B14F-4D97-AF65-F5344CB8AC3E}">
        <p14:creationId xmlns:p14="http://schemas.microsoft.com/office/powerpoint/2010/main" val="341262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QR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5647" y="1310993"/>
            <a:ext cx="8492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Mark the return as “Approved” and “Complete”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transmit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all documents, forms, and the printed return into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Date and Initial the log label for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the envelope in the appropriate place to go back to the intake 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71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Giving the Client their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25096-0717-4FDA-BAAB-FA2E2150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915" y="4494985"/>
            <a:ext cx="6095601" cy="854782"/>
          </a:xfrm>
        </p:spPr>
        <p:txBody>
          <a:bodyPr/>
          <a:lstStyle/>
          <a:p>
            <a:r>
              <a:rPr lang="en-US" dirty="0"/>
              <a:t>Applies to both IP QR and NIP Intake site</a:t>
            </a:r>
          </a:p>
        </p:txBody>
      </p:sp>
    </p:spTree>
    <p:extLst>
      <p:ext uri="{BB962C8B-B14F-4D97-AF65-F5344CB8AC3E}">
        <p14:creationId xmlns:p14="http://schemas.microsoft.com/office/powerpoint/2010/main" val="158062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Notes for the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525880" y="1119764"/>
            <a:ext cx="84332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Shorthand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“IP” is In-Person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“NIP” is Not-in-Person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“Intake” is an NIP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“Interview” applies to both IP and NIP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We are not going over prior year or amended returns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on that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When in doubt about the process consult the Site Coordinator and other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Missed new Out-of-Scope item last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Name-Image-Likeness (NIL) income for athletes is Out-of-Scope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Should show up on 1099-NEC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Reminder to sign up for sites and shifts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72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Giving the Client their Return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50393" y="1056993"/>
            <a:ext cx="84927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Go through the return with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bank refund/payment options and account information (especially </a:t>
            </a:r>
            <a:r>
              <a:rPr lang="en-US" sz="2800" dirty="0">
                <a:solidFill>
                  <a:srgbClr val="FF0000"/>
                </a:solidFill>
              </a:rPr>
              <a:t>DATE</a:t>
            </a:r>
            <a:r>
              <a:rPr lang="en-US" sz="2800" dirty="0"/>
              <a:t> if using auto-debit)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Remind them again this is their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anything will be e-filed: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WITNESS the client signing Fed 8879 and/or IA 8453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Those forms are being</a:t>
            </a:r>
            <a:br>
              <a:rPr lang="en-US" sz="2400" dirty="0"/>
            </a:br>
            <a:r>
              <a:rPr lang="en-US" sz="2400" dirty="0"/>
              <a:t>kept by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You and the client initial</a:t>
            </a:r>
            <a:br>
              <a:rPr lang="en-US" sz="2800" dirty="0"/>
            </a:br>
            <a:r>
              <a:rPr lang="en-US" sz="2800" dirty="0"/>
              <a:t>the sticker in the upper</a:t>
            </a:r>
            <a:br>
              <a:rPr lang="en-US" sz="2800" dirty="0"/>
            </a:br>
            <a:r>
              <a:rPr lang="en-US" sz="2800" dirty="0"/>
              <a:t>right corner of the</a:t>
            </a:r>
            <a:br>
              <a:rPr lang="en-US" sz="2800" dirty="0"/>
            </a:br>
            <a:r>
              <a:rPr lang="en-US" sz="2800" dirty="0"/>
              <a:t>13614-C to indicate those forms were signed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That is the confirmation for e-filing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1B0D736-1A61-EA1B-9100-B1409683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07" y="3786743"/>
            <a:ext cx="4099416" cy="20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Giving the Client their Return </a:t>
            </a:r>
            <a:r>
              <a:rPr lang="en-US" sz="3100" dirty="0"/>
              <a:t>(</a:t>
            </a:r>
            <a:r>
              <a:rPr lang="en-US" sz="3100" dirty="0" err="1"/>
              <a:t>con’t</a:t>
            </a:r>
            <a:r>
              <a:rPr lang="en-US" sz="3100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476249" y="1249763"/>
            <a:ext cx="849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any return or voucher will be mailed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they have the correct address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Fed addresses can vary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Iowa address is usually written on the 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Show them where to 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they know the deadlines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E-filing but using a voucher: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Explain the tax return goes in now, they can send the voucher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Mailing return with a voucher: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Best to mail both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3868619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Giving the Client their Return </a:t>
            </a:r>
            <a:r>
              <a:rPr lang="en-US" sz="3100" dirty="0"/>
              <a:t>(</a:t>
            </a:r>
            <a:r>
              <a:rPr lang="en-US" sz="3100" dirty="0" err="1"/>
              <a:t>con’t</a:t>
            </a:r>
            <a:r>
              <a:rPr lang="en-US" sz="3100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Staple the return, if that’s not already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all their documents, the tax return/voucher, and any signed e-file forms in the VITA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All our notes and photocopies can either be put in the envelope or set aside for shredding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Other signed forms (14446) should be shredded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Remind the client to bring the return with them when they have taxes done next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the 13614-C in the designated location for later e-file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990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Missing Documents</a:t>
            </a:r>
          </a:p>
        </p:txBody>
      </p:sp>
    </p:spTree>
    <p:extLst>
      <p:ext uri="{BB962C8B-B14F-4D97-AF65-F5344CB8AC3E}">
        <p14:creationId xmlns:p14="http://schemas.microsoft.com/office/powerpoint/2010/main" val="308065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FB84C8-D7CF-4C33-987A-4A60A98AB687}"/>
              </a:ext>
            </a:extLst>
          </p:cNvPr>
          <p:cNvSpPr txBox="1">
            <a:spLocks/>
          </p:cNvSpPr>
          <p:nvPr/>
        </p:nvSpPr>
        <p:spPr>
          <a:xfrm>
            <a:off x="3907415" y="1409815"/>
            <a:ext cx="4904446" cy="4747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5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The most common missing documents are identified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It could be more than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Add any others in the “Other” field or in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Cross out, date, and initial when the document is brought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tx1"/>
              </a:solidFill>
            </a:endParaRPr>
          </a:p>
          <a:p>
            <a:r>
              <a:rPr lang="en-US" sz="32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D5DCF-3430-1B24-BDE9-E98D54D4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9" y="1514050"/>
            <a:ext cx="3204972" cy="43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1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– Intake or 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24425" y="1079935"/>
            <a:ext cx="84927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Try to identify all missing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There may be multiple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Capture all missing docs on the envelope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Hilite</a:t>
            </a:r>
            <a:r>
              <a:rPr lang="en-US" sz="2800" dirty="0"/>
              <a:t> or circle them to remind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Complete the interview and/or intake for all other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client understands what is missing and their options.  They can: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Bring the documents back to the current site, no new appointment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Email the documents (explain that is not secure)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We have a VITA United Way </a:t>
            </a:r>
            <a:r>
              <a:rPr lang="en-US" sz="2800" dirty="0" err="1"/>
              <a:t>gmail</a:t>
            </a:r>
            <a:r>
              <a:rPr lang="en-US" sz="2800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149868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- 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5647" y="1283523"/>
            <a:ext cx="849270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 the VITA envelope as normal, with a label added if not already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Discuss the choices below with the client, Site Coordinator and possibly QR: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It may be impossible to proceed further until the client provides the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It may be possible to prepare and QR the tax return to a temporary holding point without the missing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With either option, the rest of the process that follows applies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490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– IP No Prep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all the client documents, all photo copies, and all notes into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The envelope stays with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Keep the 13614-C with a clear note what is missing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13614-C is stored in a designated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missing items are clearly indicated on the envelope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Explain to the client that their return may be done as NIP when they come back instead of 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client knows the site availability, and they don’t need a new appointment</a:t>
            </a:r>
          </a:p>
        </p:txBody>
      </p:sp>
    </p:spTree>
    <p:extLst>
      <p:ext uri="{BB962C8B-B14F-4D97-AF65-F5344CB8AC3E}">
        <p14:creationId xmlns:p14="http://schemas.microsoft.com/office/powerpoint/2010/main" val="855389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– IP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 the tax return as far as possible with existing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everything into the envelope as you would for a standard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missing items are clearly indicated on the envelope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Flag as “Ready for Review” in </a:t>
            </a:r>
            <a:r>
              <a:rPr lang="en-US" sz="3200" dirty="0" err="1"/>
              <a:t>Taxslayer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Add a note in </a:t>
            </a:r>
            <a:r>
              <a:rPr lang="en-US" sz="3200" dirty="0" err="1"/>
              <a:t>Taxslayer</a:t>
            </a:r>
            <a:r>
              <a:rPr lang="en-US" sz="3200" dirty="0"/>
              <a:t> about the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Have them wait with the envelope for the next QR person, same as a normal process</a:t>
            </a:r>
          </a:p>
        </p:txBody>
      </p:sp>
    </p:spTree>
    <p:extLst>
      <p:ext uri="{BB962C8B-B14F-4D97-AF65-F5344CB8AC3E}">
        <p14:creationId xmlns:p14="http://schemas.microsoft.com/office/powerpoint/2010/main" val="2825946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– IP 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Perform QR with the client using the available information and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Set the “Approved” or “Complete”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Keep the 13614-C with a clear note what is missing and that initial QR was done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13614-C is stored in a designated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Remind the client about the days/hours for the site, and that no new appointment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client leaves with the envelope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58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Intake/Interview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7D47CC94-FAB2-4D69-AFD8-988BF9F12C38}"/>
              </a:ext>
            </a:extLst>
          </p:cNvPr>
          <p:cNvSpPr txBox="1">
            <a:spLocks/>
          </p:cNvSpPr>
          <p:nvPr/>
        </p:nvSpPr>
        <p:spPr>
          <a:xfrm>
            <a:off x="525916" y="4545672"/>
            <a:ext cx="8010257" cy="69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Applies to both IP and NIP</a:t>
            </a:r>
          </a:p>
        </p:txBody>
      </p:sp>
    </p:spTree>
    <p:extLst>
      <p:ext uri="{BB962C8B-B14F-4D97-AF65-F5344CB8AC3E}">
        <p14:creationId xmlns:p14="http://schemas.microsoft.com/office/powerpoint/2010/main" val="2030279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Documents– NIP at Intake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 the VITA envelope as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all the client documents, all photo copies, all notes and the F14446 into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envelope stays with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Keep the 13614-C with a clear note what is missing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13614-C is stored in a designated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missing items are clearly indicated on the envelope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Remind the client about the days/hours for the site, and that no new appointment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clock starts when they return with the documents, no 2-week reminder sheet</a:t>
            </a:r>
          </a:p>
        </p:txBody>
      </p:sp>
    </p:spTree>
    <p:extLst>
      <p:ext uri="{BB962C8B-B14F-4D97-AF65-F5344CB8AC3E}">
        <p14:creationId xmlns:p14="http://schemas.microsoft.com/office/powerpoint/2010/main" val="228689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Missing Documents Arrive</a:t>
            </a:r>
          </a:p>
        </p:txBody>
      </p:sp>
    </p:spTree>
    <p:extLst>
      <p:ext uri="{BB962C8B-B14F-4D97-AF65-F5344CB8AC3E}">
        <p14:creationId xmlns:p14="http://schemas.microsoft.com/office/powerpoint/2010/main" val="66646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Arrive - 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all documents are now 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Update the envelope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emailed, the document will need to be printed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Even if emailed, the client will still need to come in for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Find the matching 13614-C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Have a preparer enter the additional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Client may have to wait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client waits for QR (still need 2 people)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QR finishes the process as normal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431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Arrive - NIP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71701"/>
            <a:ext cx="8728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all documents are now 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Update the envelope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emailed, the documents will need to be printed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Give the client a 2-week reminder sheet (or email)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Did the physical document come to the NIP prep site or an IP site?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Site coordinators communicate to locate appropriate 13614-C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IP site arranges for completion at an NIP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Physical document came to the NIP intake site?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Site Coordinator arranges getting document to the prep site with the 13614-C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That site matches with appropriate 13614-C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Process continues as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23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Finishing and e-filing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4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Refund or Amount Owed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3943350" y="1352587"/>
            <a:ext cx="5710316" cy="3876637"/>
          </a:xfrm>
          <a:prstGeom prst="rect">
            <a:avLst/>
          </a:prstGeom>
        </p:spPr>
        <p:txBody>
          <a:bodyPr vert="horz" wrap="square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Steps are shown across the top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Any refunds or amount owed are shown when you start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Note the IA amount, since it is not displayed later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3A4142-E82A-4827-AC12-73BB8E8E9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90" y="1298574"/>
            <a:ext cx="3390835" cy="5022675"/>
          </a:xfrm>
        </p:spPr>
      </p:pic>
    </p:spTree>
    <p:extLst>
      <p:ext uri="{BB962C8B-B14F-4D97-AF65-F5344CB8AC3E}">
        <p14:creationId xmlns:p14="http://schemas.microsoft.com/office/powerpoint/2010/main" val="2497366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Filing Options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185738" y="4784726"/>
            <a:ext cx="9082166" cy="1571625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For Federal and State, select the filing option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CB201C-71D9-4B3F-9E30-BAC704DF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72142"/>
            <a:ext cx="5251836" cy="29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3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8879 Data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72000" y="1471614"/>
            <a:ext cx="4695904" cy="488473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These should be defaulted by the system, and do not need to be changed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4E24E8-AC23-42BA-9832-24B2A9B4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21" y="1257297"/>
            <a:ext cx="3864054" cy="5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3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Questions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72000" y="1471614"/>
            <a:ext cx="4695904" cy="488473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do not deal with this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9F507C-201F-4A0D-AFD7-72DDC042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298312"/>
            <a:ext cx="4105276" cy="51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1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Fees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509902" y="1471614"/>
            <a:ext cx="3758001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do not have fees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4729C91-6A09-402D-A97E-BD52C5E77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14451"/>
            <a:ext cx="5160654" cy="48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Verify Photo ID, Taxpayer and Spouse (if a joint return)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Gov’t Issued 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Do this even if there is a greeter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Verify SSNs or ITINs, including dependents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For NIP, get copies of Photo and Tax 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Make sure the client understands the process, especially for NIP</a:t>
            </a:r>
          </a:p>
        </p:txBody>
      </p:sp>
    </p:spTree>
    <p:extLst>
      <p:ext uri="{BB962C8B-B14F-4D97-AF65-F5344CB8AC3E}">
        <p14:creationId xmlns:p14="http://schemas.microsoft.com/office/powerpoint/2010/main" val="3220537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for any Bank activity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562FD-540B-4FC2-8696-81F421DA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62075"/>
            <a:ext cx="6582752" cy="4994276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6527411" y="1471614"/>
            <a:ext cx="3384818" cy="472916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Only shows Federal total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Iowa is on earlier screen</a:t>
            </a:r>
          </a:p>
        </p:txBody>
      </p:sp>
    </p:spTree>
    <p:extLst>
      <p:ext uri="{BB962C8B-B14F-4D97-AF65-F5344CB8AC3E}">
        <p14:creationId xmlns:p14="http://schemas.microsoft.com/office/powerpoint/2010/main" val="1658805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Bank Details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069847" y="1311046"/>
            <a:ext cx="5542503" cy="488473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Input up to three bank accounts for refunds or payments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Use the button to pull in the full Fed refund if only 1 bank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Totals must equal full Fed refund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Bank info carries to IA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9AFED67-B96C-4C5E-B8E5-A7975B74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8" y="1159934"/>
            <a:ext cx="3520682" cy="5314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2E6BEA-24FA-4458-AC89-63AF8D335060}"/>
              </a:ext>
            </a:extLst>
          </p:cNvPr>
          <p:cNvSpPr/>
          <p:nvPr/>
        </p:nvSpPr>
        <p:spPr>
          <a:xfrm>
            <a:off x="2675132" y="3400424"/>
            <a:ext cx="1168205" cy="5429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01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Check/Savings Bond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264016" y="1471614"/>
            <a:ext cx="5003887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If being paid by check, indicate that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very seldom deal with Savings Bonds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659833-C333-4C90-AA39-27967703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6" y="1255415"/>
            <a:ext cx="3414713" cy="51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2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Messages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663574" y="3995714"/>
            <a:ext cx="8480426" cy="197646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If you miss something required , you will get an error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B975DDA-DFE9-409C-B785-7AABC6CC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401497"/>
            <a:ext cx="7607431" cy="23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8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Driver’s License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286375" y="1471614"/>
            <a:ext cx="3981528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don’t need to input this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6DBCE1-026D-4193-B692-D55526F3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1" y="1403639"/>
            <a:ext cx="46386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4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Carry-Forward Authorization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3940156" y="1314446"/>
            <a:ext cx="5603894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This screen is currently not in the practice lab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We can assume it will be there for the live filing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This is the input from Form 15080 at the back of 13614-C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This does not affect their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If they signed 15080, then Accept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chemeClr val="tx1"/>
                </a:solidFill>
              </a:rPr>
              <a:t>Use ZIP codes for PIN and today’s date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D174A8-D9A8-4F52-A136-1AC9E23B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3" y="1210755"/>
            <a:ext cx="3438503" cy="52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2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07B248-05BF-47C4-B714-41491288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14446"/>
            <a:ext cx="5057775" cy="4514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Questions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414963" y="1314446"/>
            <a:ext cx="428625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Questions from end of 13614-C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Notice you can Save/Exit at any point and return later to finish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7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 Credits – No Input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5414963" y="1314446"/>
            <a:ext cx="428625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No inputs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420C807E-865C-4B02-A9B3-811E657B7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81162"/>
            <a:ext cx="49625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esignatures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89462" y="1314446"/>
            <a:ext cx="5111751" cy="235722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We will not be using </a:t>
            </a:r>
            <a:r>
              <a:rPr lang="en-US" sz="3200" b="0" dirty="0" err="1">
                <a:solidFill>
                  <a:schemeClr val="tx1"/>
                </a:solidFill>
              </a:rPr>
              <a:t>esignatures</a:t>
            </a: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3C324D-F61B-44C4-A753-476C7B08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2" y="1221600"/>
            <a:ext cx="4183670" cy="50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9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Summary/Verification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589462" y="1314446"/>
            <a:ext cx="5111751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 refunds and bank summary are shown here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Your screen layout may affect how it is presented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3502D3-5566-4DE6-AA05-5C26A2E5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2" y="1214430"/>
            <a:ext cx="4206665" cy="5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Out – 13614-C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150514" y="1126268"/>
            <a:ext cx="84332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Go through the 13614-C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all birthdays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Resolve illegible entries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dependent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Resolve unanswered or “Unsure” questions.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choices for refund or payments AND </a:t>
            </a:r>
            <a:r>
              <a:rPr lang="en-US" sz="2800" dirty="0">
                <a:solidFill>
                  <a:srgbClr val="FF0000"/>
                </a:solidFill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Voting question is answered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you are not busy, it is OK for the incoming client to fill out the 13614-C at your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 You may need to directly help the client with the 13614-C (especially if there is no greeter)</a:t>
            </a:r>
          </a:p>
        </p:txBody>
      </p:sp>
    </p:spTree>
    <p:extLst>
      <p:ext uri="{BB962C8B-B14F-4D97-AF65-F5344CB8AC3E}">
        <p14:creationId xmlns:p14="http://schemas.microsoft.com/office/powerpoint/2010/main" val="1790631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837CA8-D484-4B88-BDD2-51418D59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9" y="1182682"/>
            <a:ext cx="4335380" cy="53038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39" y="37147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Printing and Tags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443414" y="1314446"/>
            <a:ext cx="525780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Choose the print option (Usually VITA)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Set any tags if needed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(</a:t>
            </a:r>
            <a:r>
              <a:rPr lang="en-US" sz="3200" b="0" dirty="0" err="1">
                <a:solidFill>
                  <a:schemeClr val="tx1"/>
                </a:solidFill>
              </a:rPr>
              <a:t>eMail</a:t>
            </a:r>
            <a:r>
              <a:rPr lang="en-US" sz="3200" b="0" dirty="0">
                <a:solidFill>
                  <a:schemeClr val="tx1"/>
                </a:solidFill>
              </a:rPr>
              <a:t> option may not be there for 2022)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622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Printing Configuration Options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4443414" y="1314446"/>
            <a:ext cx="5257800" cy="489325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There should be a VITA configuration available in the live </a:t>
            </a:r>
            <a:r>
              <a:rPr lang="en-US" sz="3200" b="0" dirty="0" err="1">
                <a:solidFill>
                  <a:schemeClr val="tx1"/>
                </a:solidFill>
              </a:rPr>
              <a:t>Taxslayer</a:t>
            </a:r>
            <a:endParaRPr lang="en-US" sz="3200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97D345-88B4-4105-9E45-E99CAA43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341434"/>
            <a:ext cx="3581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5FD5C-6BE9-49B4-B8D6-BE354EC4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14446"/>
            <a:ext cx="5819775" cy="3962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and Complete Flags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217486" y="5078129"/>
            <a:ext cx="8743951" cy="1286736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rgbClr val="FF0000"/>
                </a:solidFill>
              </a:rPr>
              <a:t>BE CAREFUL of the TRANSMIT Button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It may not be active while “In Review”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762C1-EC02-C67E-0F1D-E1D6E9E8EE3D}"/>
              </a:ext>
            </a:extLst>
          </p:cNvPr>
          <p:cNvSpPr txBox="1">
            <a:spLocks/>
          </p:cNvSpPr>
          <p:nvPr/>
        </p:nvSpPr>
        <p:spPr>
          <a:xfrm>
            <a:off x="5345820" y="1600794"/>
            <a:ext cx="4438821" cy="278922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Setting these two flags at the right time is important to our process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Amended and Prior Years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4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and Requests for Prior Years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In both these cases, our STRONG suggestion is to not have new VITA volunteers tackle them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We</a:t>
            </a:r>
            <a:r>
              <a:rPr lang="en-US" dirty="0"/>
              <a:t> are not revisiting 2021 training in these sessions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Have separate, clearly labeled VITA envelopes for each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Use year-appropriate 13614-C and intake forms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We will try to have </a:t>
            </a:r>
            <a:r>
              <a:rPr lang="en-US" dirty="0"/>
              <a:t>those available at each site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you run</a:t>
            </a:r>
            <a:r>
              <a:rPr lang="en-US" dirty="0"/>
              <a:t> low</a:t>
            </a:r>
            <a:r>
              <a:rPr lang="en-US" b="0" dirty="0">
                <a:solidFill>
                  <a:schemeClr val="tx1"/>
                </a:solidFill>
              </a:rPr>
              <a:t>, photo-copies are acceptable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If a NIP client has more than one return to process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Give</a:t>
            </a:r>
            <a:r>
              <a:rPr lang="en-US" b="0" dirty="0">
                <a:solidFill>
                  <a:schemeClr val="tx1"/>
                </a:solidFill>
              </a:rPr>
              <a:t> a </a:t>
            </a:r>
            <a:r>
              <a:rPr lang="en-US" b="0" dirty="0">
                <a:solidFill>
                  <a:srgbClr val="FF0000"/>
                </a:solidFill>
              </a:rPr>
              <a:t>3-week</a:t>
            </a:r>
            <a:r>
              <a:rPr lang="en-US" b="0" dirty="0">
                <a:solidFill>
                  <a:schemeClr val="tx1"/>
                </a:solidFill>
              </a:rPr>
              <a:t> promise date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Rubber-band the envelopes together</a:t>
            </a:r>
          </a:p>
        </p:txBody>
      </p:sp>
    </p:spTree>
    <p:extLst>
      <p:ext uri="{BB962C8B-B14F-4D97-AF65-F5344CB8AC3E}">
        <p14:creationId xmlns:p14="http://schemas.microsoft.com/office/powerpoint/2010/main" val="18713239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and Requests for Prior Years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If an IP client has more than one return to process: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And made an appointment for each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Proceed as normal for each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Did </a:t>
            </a:r>
            <a:r>
              <a:rPr lang="en-US" sz="2400" b="0" dirty="0">
                <a:solidFill>
                  <a:srgbClr val="FF0000"/>
                </a:solidFill>
              </a:rPr>
              <a:t>NOT</a:t>
            </a:r>
            <a:r>
              <a:rPr lang="en-US" sz="2400" b="0" dirty="0">
                <a:solidFill>
                  <a:srgbClr val="005191"/>
                </a:solidFill>
              </a:rPr>
              <a:t> make extra appointments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Site Coordinator/Manager decision: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Can we inconvenience other clients to spend the time to deal with all those returns now?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not, the recommendation is:</a:t>
            </a: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dirty="0">
                <a:solidFill>
                  <a:schemeClr val="tx1"/>
                </a:solidFill>
              </a:rPr>
              <a:t>Process the current year return as normal</a:t>
            </a: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b="0" dirty="0">
                <a:solidFill>
                  <a:schemeClr val="tx1"/>
                </a:solidFill>
              </a:rPr>
              <a:t>Complete interviews for the other returns, but </a:t>
            </a:r>
            <a:r>
              <a:rPr lang="en-US" sz="2000" b="0" dirty="0">
                <a:solidFill>
                  <a:srgbClr val="005191"/>
                </a:solidFill>
              </a:rPr>
              <a:t>put those into a NIP flow</a:t>
            </a: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client will return in 2 or 3 weeks to pick up the other amended or prior year returns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3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and Requests for Prior Years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 fontScale="925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Amended Returns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Pub 4012 has a pretty good flow and set of instructions in section M</a:t>
            </a: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solidFill>
                  <a:schemeClr val="accent2"/>
                </a:solidFill>
                <a:effectLst/>
              </a:rPr>
              <a:t>Prior Years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There are some very significant tax items regarding EIP and ACTC</a:t>
            </a:r>
            <a:r>
              <a:rPr lang="en-US" dirty="0"/>
              <a:t> for 2021 and 2020 that aren’t here for 2022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Some key points from the 2021 training will be put into a slide de</a:t>
            </a:r>
            <a:r>
              <a:rPr lang="en-US" dirty="0"/>
              <a:t>ck and made available on the United Way volunteer site where current training is available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I will </a:t>
            </a:r>
            <a:r>
              <a:rPr lang="en-US" dirty="0"/>
              <a:t>review the 2021 Intake form and have that available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After this much time has passed, the clients may be less likely to have all the IRS letters for EIP and ACTC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Use the clients best guess for amounts, and explain the</a:t>
            </a:r>
            <a:br>
              <a:rPr lang="en-US" dirty="0"/>
            </a:br>
            <a:r>
              <a:rPr lang="en-US" dirty="0"/>
              <a:t>IRS will adjust their return based on the IRS records</a:t>
            </a:r>
          </a:p>
        </p:txBody>
      </p:sp>
    </p:spTree>
    <p:extLst>
      <p:ext uri="{BB962C8B-B14F-4D97-AF65-F5344CB8AC3E}">
        <p14:creationId xmlns:p14="http://schemas.microsoft.com/office/powerpoint/2010/main" val="9725217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Reminder for Iowa for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003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Reminders and Changes for Iowa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91" y="1140718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What I believe is confirmed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</a:rPr>
              <a:t>IA charitable miles allowance: 39¢ =&gt; 50¢ on July 1</a:t>
            </a: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</a:rPr>
              <a:t>College Savings IA 529 allowable deduction 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is now $3,522/beneficiary (was $3,474)</a:t>
            </a:r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Under “Other Adjustments” in </a:t>
            </a:r>
            <a:r>
              <a:rPr lang="en-US" dirty="0" err="1"/>
              <a:t>Taxslayer</a:t>
            </a:r>
            <a:r>
              <a:rPr lang="en-US" dirty="0"/>
              <a:t> IA</a:t>
            </a: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IA Qualified Business Income Deduction is now </a:t>
            </a:r>
            <a:r>
              <a:rPr lang="en-US" b="0" dirty="0">
                <a:solidFill>
                  <a:schemeClr val="tx1"/>
                </a:solidFill>
              </a:rPr>
              <a:t>75% of Federal (50% for 2022, will be 100% for 2023)</a:t>
            </a: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</a:rPr>
              <a:t>Starting in 2020, Iowa conforms to IRS tax changes unless specifically changed by Iowa law</a:t>
            </a: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0F1596E-F590-B80C-7DE4-82F106002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12554"/>
              </p:ext>
            </p:extLst>
          </p:nvPr>
        </p:nvGraphicFramePr>
        <p:xfrm>
          <a:off x="1178312" y="1705955"/>
          <a:ext cx="5021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378">
                  <a:extLst>
                    <a:ext uri="{9D8B030D-6E8A-4147-A177-3AD203B41FA5}">
                      <a16:colId xmlns:a16="http://schemas.microsoft.com/office/drawing/2014/main" val="1029893899"/>
                    </a:ext>
                  </a:extLst>
                </a:gridCol>
                <a:gridCol w="1010477">
                  <a:extLst>
                    <a:ext uri="{9D8B030D-6E8A-4147-A177-3AD203B41FA5}">
                      <a16:colId xmlns:a16="http://schemas.microsoft.com/office/drawing/2014/main" val="1598825453"/>
                    </a:ext>
                  </a:extLst>
                </a:gridCol>
                <a:gridCol w="1031911">
                  <a:extLst>
                    <a:ext uri="{9D8B030D-6E8A-4147-A177-3AD203B41FA5}">
                      <a16:colId xmlns:a16="http://schemas.microsoft.com/office/drawing/2014/main" val="221444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Iowa Standard Deductions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5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Married Filing 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4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7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7006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Reminders and Changes for Iowa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89" y="1263379"/>
            <a:ext cx="9304418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What I believe is new</a:t>
            </a:r>
          </a:p>
          <a:p>
            <a:pPr marL="900112" marR="1128840" lvl="1" indent="-285750">
              <a:lnSpc>
                <a:spcPct val="1100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Income deduction of up to $1K for premium</a:t>
            </a:r>
            <a:r>
              <a:rPr lang="en-US" b="0" dirty="0">
                <a:solidFill>
                  <a:schemeClr val="tx1"/>
                </a:solidFill>
              </a:rPr>
              <a:t> or 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retention pay for</a:t>
            </a:r>
          </a:p>
          <a:p>
            <a:pPr marL="1357312" marR="1128840" lvl="2" indent="-285750">
              <a:lnSpc>
                <a:spcPct val="1100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Peace</a:t>
            </a:r>
            <a:r>
              <a:rPr lang="en-US" dirty="0"/>
              <a:t> or 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corrections officers, teachers, and child care workers</a:t>
            </a:r>
            <a:endParaRPr lang="en-US" b="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What I’m not sure of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539ED0"/>
                </a:solidFill>
              </a:rPr>
              <a:t>IA Expanded 1040 instructions not out yet for 2022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Did Educator expense limit for Iowa stayed at $500 for each educator?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Tuition/Text book credit is now 25% of what?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Was $1K/dependent in 2020, $2K/dependent in 2021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dirty="0" err="1">
                <a:solidFill>
                  <a:schemeClr val="tx1"/>
                </a:solidFill>
                <a:effectLst/>
              </a:rPr>
              <a:t>Taxslayer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 shows a $500 for the limit for 2021 and 2022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Is IA Child/Dependent Care income limit </a:t>
            </a:r>
            <a:r>
              <a:rPr lang="en-US" dirty="0"/>
              <a:t>still </a:t>
            </a:r>
            <a:r>
              <a:rPr lang="en-US" b="0" dirty="0">
                <a:solidFill>
                  <a:schemeClr val="tx1"/>
                </a:solidFill>
              </a:rPr>
              <a:t>$90K?</a:t>
            </a:r>
            <a:endParaRPr lang="en-US" b="0" i="0" u="none" strike="noStrike" dirty="0">
              <a:solidFill>
                <a:schemeClr val="tx1"/>
              </a:solidFill>
              <a:effectLst/>
            </a:endParaRPr>
          </a:p>
          <a:p>
            <a:pPr marL="900112" marR="1128840" lvl="1" indent="-285750">
              <a:spcBef>
                <a:spcPts val="2389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638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out – misc.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237108"/>
            <a:ext cx="84332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 they prefer text or call for contacting them?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Note this on the 13614-C, usually writing and circling “T” or “Text” above the phone #, or “L” for landline or “No Text”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no phone # can be provided, consult the Site Coordinator on what contact info to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Explain about signing Carry-Forward (F15080)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Accepting this means their data is available to ANY VITA site (Through Nov 2024 if they ask)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Does not affect doing their current taxes if they don’t 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Note signature is on F15080, not 13614-C</a:t>
            </a:r>
          </a:p>
        </p:txBody>
      </p:sp>
    </p:spTree>
    <p:extLst>
      <p:ext uri="{BB962C8B-B14F-4D97-AF65-F5344CB8AC3E}">
        <p14:creationId xmlns:p14="http://schemas.microsoft.com/office/powerpoint/2010/main" val="2936706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Shamus O’Connor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Differing Addresses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It is not uncommon to have a different address on the driver’s license or other tax documents from what is on the 13614-C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Out clients can move frequently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For the return, use what is on the 13614-C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For returning clients, verify what address gets pulled forward from the previous year</a:t>
            </a:r>
            <a:endParaRPr lang="en-US" sz="1400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 err="1">
                <a:solidFill>
                  <a:schemeClr val="tx1"/>
                </a:solidFill>
              </a:rPr>
              <a:t>Taxslayer</a:t>
            </a:r>
            <a:r>
              <a:rPr lang="en-US" sz="1400" b="0" dirty="0">
                <a:solidFill>
                  <a:schemeClr val="tx1"/>
                </a:solidFill>
              </a:rPr>
              <a:t> pulls that</a:t>
            </a:r>
            <a:r>
              <a:rPr lang="en-US" sz="1400" dirty="0"/>
              <a:t> 13614-C address into the tax documents you input.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b="0" dirty="0">
                <a:solidFill>
                  <a:schemeClr val="tx1"/>
                </a:solidFill>
              </a:rPr>
              <a:t>Try to remember to edit those to what is actually on the document (</a:t>
            </a:r>
            <a:r>
              <a:rPr lang="en-US" sz="1200" b="0" dirty="0" err="1">
                <a:solidFill>
                  <a:schemeClr val="tx1"/>
                </a:solidFill>
              </a:rPr>
              <a:t>especiall</a:t>
            </a:r>
            <a:r>
              <a:rPr lang="en-US" sz="1200" b="0" dirty="0">
                <a:solidFill>
                  <a:schemeClr val="tx1"/>
                </a:solidFill>
              </a:rPr>
              <a:t> W-2 and 1099-R)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Sometimes, the IRS will flag an issue if we file a different address for a document than what the IRS received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Education Credits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 err="1">
                <a:solidFill>
                  <a:schemeClr val="tx1"/>
                </a:solidFill>
              </a:rPr>
              <a:t>Taxslayer</a:t>
            </a:r>
            <a:r>
              <a:rPr lang="en-US" sz="1400" b="0" dirty="0">
                <a:solidFill>
                  <a:schemeClr val="tx1"/>
                </a:solidFill>
              </a:rPr>
              <a:t> asks about a previous year 1098-T with Box 7 checked and an amount in Box 2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b="0" dirty="0">
                <a:solidFill>
                  <a:schemeClr val="tx1"/>
                </a:solidFill>
              </a:rPr>
              <a:t>I’ve never seen this with our clients, so unless we see something directly contra</a:t>
            </a:r>
            <a:r>
              <a:rPr lang="en-US" sz="1200" dirty="0"/>
              <a:t>dicting it, assume we will check “No” for that question in the Education Credits input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The </a:t>
            </a:r>
            <a:r>
              <a:rPr lang="en-US" sz="1400" dirty="0" err="1"/>
              <a:t>Taxslayer</a:t>
            </a:r>
            <a:r>
              <a:rPr lang="en-US" sz="1400" dirty="0"/>
              <a:t> checkbox for full-time student has parameters for age and duration of schooling during the year.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A 1098-T can have the 1/2- time student box checked, but not meet the requirement for </a:t>
            </a:r>
            <a:r>
              <a:rPr lang="en-US" sz="1200" dirty="0" err="1"/>
              <a:t>Taxslayer</a:t>
            </a:r>
            <a:endParaRPr lang="en-US" sz="1200" dirty="0"/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If that 1098-T box is NOT checked, than they cannot get the </a:t>
            </a:r>
            <a:r>
              <a:rPr lang="en-US" sz="1200" dirty="0" err="1"/>
              <a:t>Taxslayer</a:t>
            </a:r>
            <a:r>
              <a:rPr lang="en-US" sz="1200" dirty="0"/>
              <a:t> box checked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sz="1400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6872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304418" cy="5272352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Last Names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I don’t remember if </a:t>
            </a:r>
            <a:r>
              <a:rPr lang="en-US" sz="1400" dirty="0" err="1"/>
              <a:t>Taxslayer</a:t>
            </a:r>
            <a:r>
              <a:rPr lang="en-US" sz="1400" dirty="0"/>
              <a:t> never liked apostrophes.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The Practice Lab doesn’t like O’Connor</a:t>
            </a:r>
            <a:endParaRPr lang="en-US" sz="1200" b="0" dirty="0">
              <a:solidFill>
                <a:schemeClr val="tx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Hyphenated names can cause issues with getting returns accepted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It’s not a </a:t>
            </a:r>
            <a:r>
              <a:rPr lang="en-US" sz="1200" dirty="0" err="1"/>
              <a:t>Taxslayer</a:t>
            </a:r>
            <a:r>
              <a:rPr lang="en-US" sz="1200" dirty="0"/>
              <a:t> Issue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b="0" dirty="0">
                <a:solidFill>
                  <a:schemeClr val="tx1"/>
                </a:solidFill>
              </a:rPr>
              <a:t>The IRS wants that last name to match up ex</a:t>
            </a:r>
            <a:r>
              <a:rPr lang="en-US" sz="1200" dirty="0"/>
              <a:t>actly to previous returns </a:t>
            </a:r>
            <a:r>
              <a:rPr lang="en-US" sz="1200"/>
              <a:t>for that SSN</a:t>
            </a:r>
            <a:endParaRPr lang="en-US" sz="1200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It you have last year’s return and the client says they had no rejections, then make sure the name matches that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Usually, you can go by the SS card</a:t>
            </a:r>
          </a:p>
          <a:p>
            <a:pPr marL="1814512" marR="1128840" lvl="3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For clients from some cultures, this can still be an issue.  We don’t always interpret correctly what they want used for their last name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Otherwise, make the client aware you may adjust the format of their last name to allow it to be accepted</a:t>
            </a:r>
            <a:endParaRPr lang="en-US" sz="1000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Primary Taxpayer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If there is a spouse or deceased spouse involved, you may have a change on the 13614-C for who the Primary Taxpayer is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It doesn’t affect their filing, but may affect the ability to pull forward an earlier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If there is a difference for living spouses, ver</a:t>
            </a:r>
            <a:r>
              <a:rPr lang="en-US" sz="1400" dirty="0"/>
              <a:t>ify who they want as the primary taxpayer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b="0" dirty="0">
                <a:solidFill>
                  <a:schemeClr val="tx1"/>
                </a:solidFill>
              </a:rPr>
              <a:t>If there is a change, pull data forward by earlier primary taxpayer, than edit in “Personal Data”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0366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Samuel and Patricia Adams</a:t>
            </a:r>
          </a:p>
        </p:txBody>
      </p:sp>
    </p:spTree>
    <p:extLst>
      <p:ext uri="{BB962C8B-B14F-4D97-AF65-F5344CB8AC3E}">
        <p14:creationId xmlns:p14="http://schemas.microsoft.com/office/powerpoint/2010/main" val="14595872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0" y="1159934"/>
            <a:ext cx="9339341" cy="5698066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Railroad Income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Basically an alternate way of inputting SSA-1099 (Blue Form RRB-1099) and 1099-R (Green Form RRB-1099-R)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The RRB-1099-R has no state fields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Taxslayer</a:t>
            </a:r>
            <a:r>
              <a:rPr lang="en-US" sz="1600" dirty="0"/>
              <a:t> has you input the RRB-1099 into the Soc Sec screen, and turns the RRB-1099-R into a 1099-R when it generates the 1040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SSA-1099        RRB-1099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Box 5     =&gt;       Box 3 and Box 5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Box 6     =&gt;       Box 10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Description =&gt;   Box 11 (Medicare)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                          Boxes 7-9 are for lump sum distributions from prior years</a:t>
            </a:r>
            <a:endParaRPr lang="en-US" sz="1000" dirty="0"/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1099-R	         RRB-1099-R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Box 9b    =&gt;        Box 3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Box 1      =&gt;        Box 4 and Box 7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Box 4      =&gt;         Box 9</a:t>
            </a:r>
          </a:p>
          <a:p>
            <a:pPr marL="442912" marR="112884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9ED0"/>
                </a:solidFill>
                <a:effectLst/>
                <a:uLnTx/>
                <a:uFillTx/>
                <a:latin typeface="Arial" charset="0"/>
                <a:cs typeface="Arial" charset="0"/>
              </a:rPr>
              <a:t>Simplified Method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It’s nice to have field 10 from the previous year’s Simplified Method worksheet, but not required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/>
              <a:t>As long as you have their birthdays, the month/year the pension started, and Box 3 on the RRB-1099-R, you can figure the amount recovered to-date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/>
              <a:t>This is assuming the pension payout hasn’t changed since it began, and the IRS doesn’t change the look-up values in Table 2 on the worksheet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/>
              <a:t>There is a URL for a calculator I’ll put into the resource sheet I create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257859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159934"/>
            <a:ext cx="9304418" cy="5698066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Self-Employment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It’s nice to have expenses properly categorized, but as long as it’s a qualified expense, it will get summed up no matter what field you use on the “General Expenses” screen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I don’t remember if we had a discussion last year on tolls and parking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It’s </a:t>
            </a:r>
            <a:r>
              <a:rPr lang="en-US" sz="1600" dirty="0"/>
              <a:t>a bit unusual for someone to get both a 1099-K and 1099-NEC from the same source, but I wanted to have both inputs.  For whatever reason, </a:t>
            </a:r>
            <a:r>
              <a:rPr lang="en-US" sz="1600" dirty="0" err="1"/>
              <a:t>Taxslayer</a:t>
            </a:r>
            <a:r>
              <a:rPr lang="en-US" sz="1600" dirty="0"/>
              <a:t> treats the two inputs very differently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The 1099-NEC gets entered into it’s own form and </a:t>
            </a:r>
            <a:r>
              <a:rPr lang="en-US" sz="1400" dirty="0" err="1"/>
              <a:t>Taxslayer</a:t>
            </a:r>
            <a:r>
              <a:rPr lang="en-US" sz="1400" dirty="0"/>
              <a:t> automatically feeds that into Schedule C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tx1"/>
                </a:solidFill>
              </a:rPr>
              <a:t>The 1099-K link on the Income </a:t>
            </a:r>
            <a:r>
              <a:rPr lang="en-US" sz="1400" dirty="0"/>
              <a:t>screen just points you to the Schedule C to input it directly there in the income field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For mileage: I’ll suggest that if the client doesn’t have it divided between the two ½s of the year, we divide it equally among the months that they were actively driving</a:t>
            </a:r>
          </a:p>
          <a:p>
            <a:pPr marL="442912" marR="112884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Estimated Taxes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There is no formal IRS form listing these, so use what the client tells you for amounts and dates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If things are skewed (appears to be late payments, or all in the 4</a:t>
            </a:r>
            <a:r>
              <a:rPr lang="en-US" sz="1600" baseline="30000" dirty="0"/>
              <a:t>th</a:t>
            </a:r>
            <a:r>
              <a:rPr lang="en-US" sz="1600" dirty="0"/>
              <a:t> quarter), we might remind them again it is their return, but there is a very slight chance the IRS may ask them about it</a:t>
            </a: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401496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1540933"/>
            <a:ext cx="8480426" cy="4656115"/>
          </a:xfrm>
        </p:spPr>
        <p:txBody>
          <a:bodyPr>
            <a:normAutofit/>
          </a:bodyPr>
          <a:lstStyle/>
          <a:p>
            <a:r>
              <a:rPr lang="en-US" dirty="0"/>
              <a:t>Covering Iowa taxes and latest updates</a:t>
            </a:r>
          </a:p>
          <a:p>
            <a:pPr lvl="1"/>
            <a:r>
              <a:rPr lang="en-US" dirty="0"/>
              <a:t>ZOOM January 28</a:t>
            </a:r>
            <a:r>
              <a:rPr lang="en-US" baseline="30000" dirty="0"/>
              <a:t>th</a:t>
            </a:r>
            <a:r>
              <a:rPr lang="en-US" dirty="0"/>
              <a:t>		</a:t>
            </a:r>
          </a:p>
          <a:p>
            <a:r>
              <a:rPr lang="en-US" dirty="0"/>
              <a:t>Hoping for 3 scenarios</a:t>
            </a:r>
          </a:p>
          <a:p>
            <a:r>
              <a:rPr lang="en-US" dirty="0"/>
              <a:t>PLEASE go in and make sure you are signed up for the sites and times that you can support.</a:t>
            </a:r>
          </a:p>
          <a:p>
            <a:pPr lvl="1"/>
            <a:r>
              <a:rPr lang="en-US" dirty="0"/>
              <a:t>What Meredith can open for appointments is completely dependent on those sign-ups</a:t>
            </a:r>
          </a:p>
          <a:p>
            <a:pPr lvl="1"/>
            <a:r>
              <a:rPr lang="en-US" dirty="0"/>
              <a:t>This info is also needed to try and balance intake vs. available prep and QR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Training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on Jan 28</a:t>
            </a:r>
            <a:r>
              <a:rPr lang="en-US" baseline="30000" dirty="0"/>
              <a:t>th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 SSN/ITIN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90808"/>
            <a:ext cx="84332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they do not have a Social Security or ITIN card with them, the following are acceptable: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SSA-1099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Letter from Social Security Office or IRS with name and full SSN or ITIN on 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have accepted the SSN/ITIN from the previous year’s return, especially for spouse or dependents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with the client the earlier return was not rejected or had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you use something besides the original cards, it’s helpful to note for QR or NIP what you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the name for primary taxpayer</a:t>
            </a:r>
          </a:p>
        </p:txBody>
      </p:sp>
    </p:spTree>
    <p:extLst>
      <p:ext uri="{BB962C8B-B14F-4D97-AF65-F5344CB8AC3E}">
        <p14:creationId xmlns:p14="http://schemas.microsoft.com/office/powerpoint/2010/main" val="141856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ITIN Card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C080B4F-0186-435E-95F2-16DB78E7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43" y="1920758"/>
            <a:ext cx="4672556" cy="28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4551</Words>
  <Application>Microsoft Office PowerPoint</Application>
  <PresentationFormat>On-screen Show (4:3)</PresentationFormat>
  <Paragraphs>576</Paragraphs>
  <Slides>78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Bradley Hand ITC</vt:lpstr>
      <vt:lpstr>Calibri</vt:lpstr>
      <vt:lpstr>Office Theme</vt:lpstr>
      <vt:lpstr>PowerPoint Presentation</vt:lpstr>
      <vt:lpstr>Agenda</vt:lpstr>
      <vt:lpstr>Quick Notes for the Presentation</vt:lpstr>
      <vt:lpstr>Intake/Interview</vt:lpstr>
      <vt:lpstr>Starting Out</vt:lpstr>
      <vt:lpstr>Starting Out – 13614-C</vt:lpstr>
      <vt:lpstr>Starting out – misc.</vt:lpstr>
      <vt:lpstr>Options for SSN/ITIN</vt:lpstr>
      <vt:lpstr>ITIN Card</vt:lpstr>
      <vt:lpstr>Do you have all the documents?</vt:lpstr>
      <vt:lpstr>Capture/Summarize other data</vt:lpstr>
      <vt:lpstr>Out-of-Scope</vt:lpstr>
      <vt:lpstr>Tax Preparation</vt:lpstr>
      <vt:lpstr>In-Person Preparation</vt:lpstr>
      <vt:lpstr>In-Person Prep (con’t)</vt:lpstr>
      <vt:lpstr>Not-In-Person Preparation</vt:lpstr>
      <vt:lpstr>Not-In-Person Prep  (con’t)</vt:lpstr>
      <vt:lpstr>VITA Envelope</vt:lpstr>
      <vt:lpstr>Not-In-Person Preparation Site</vt:lpstr>
      <vt:lpstr>NIP Tax Preparation Site (con’t)</vt:lpstr>
      <vt:lpstr>Not-In-Person Issues</vt:lpstr>
      <vt:lpstr>NIP Issues – Missing Document</vt:lpstr>
      <vt:lpstr>NIP Issues – Notes not Complete</vt:lpstr>
      <vt:lpstr>NIP Issues - Out-of-Scope</vt:lpstr>
      <vt:lpstr>Quality Review</vt:lpstr>
      <vt:lpstr>In-Person QR</vt:lpstr>
      <vt:lpstr>Not-In-Person QR</vt:lpstr>
      <vt:lpstr>Not-In-Person QR (con’t)</vt:lpstr>
      <vt:lpstr>Giving the Client their Return</vt:lpstr>
      <vt:lpstr>Giving the Client their Return</vt:lpstr>
      <vt:lpstr>Giving the Client their Return (con’t)</vt:lpstr>
      <vt:lpstr>Giving the Client their Return (con’t)</vt:lpstr>
      <vt:lpstr>Missing Documents</vt:lpstr>
      <vt:lpstr>Missing Documents</vt:lpstr>
      <vt:lpstr>Missing Documents – Intake or IP</vt:lpstr>
      <vt:lpstr>Missing Documents - IP</vt:lpstr>
      <vt:lpstr>Missing Documents – IP No Prep</vt:lpstr>
      <vt:lpstr>Missing Documents – IP Prepare</vt:lpstr>
      <vt:lpstr>Missing Documents – IP QR</vt:lpstr>
      <vt:lpstr>Missing Documents– NIP at Intake</vt:lpstr>
      <vt:lpstr>Missing Documents Arrive</vt:lpstr>
      <vt:lpstr>Missing Documents Arrive - IP</vt:lpstr>
      <vt:lpstr>Missing Documents Arrive - NIP</vt:lpstr>
      <vt:lpstr>Finishing and e-filing</vt:lpstr>
      <vt:lpstr>Refund or Amount Owed</vt:lpstr>
      <vt:lpstr>Select Filing Options</vt:lpstr>
      <vt:lpstr>8879 Data – No Input</vt:lpstr>
      <vt:lpstr>Optional Questions – No Input</vt:lpstr>
      <vt:lpstr>Fees – No Input</vt:lpstr>
      <vt:lpstr>Total for any Bank activity</vt:lpstr>
      <vt:lpstr>Bank Details</vt:lpstr>
      <vt:lpstr>Check/Savings Bond Input</vt:lpstr>
      <vt:lpstr>Error Messages</vt:lpstr>
      <vt:lpstr>Driver’s License – No Input</vt:lpstr>
      <vt:lpstr>Carry-Forward Authorization</vt:lpstr>
      <vt:lpstr>Additional Questions</vt:lpstr>
      <vt:lpstr>Custom Credits – No Input</vt:lpstr>
      <vt:lpstr>esignatures</vt:lpstr>
      <vt:lpstr>Summary/Verification</vt:lpstr>
      <vt:lpstr>Printing and Tags</vt:lpstr>
      <vt:lpstr>Printing Configuration Options</vt:lpstr>
      <vt:lpstr>Review and Complete Flags</vt:lpstr>
      <vt:lpstr>Amended and Prior Years</vt:lpstr>
      <vt:lpstr>Amended and Requests for Prior Years </vt:lpstr>
      <vt:lpstr>Amended and Requests for Prior Years </vt:lpstr>
      <vt:lpstr>Amended and Requests for Prior Years </vt:lpstr>
      <vt:lpstr>Reminder for Iowa for 2022</vt:lpstr>
      <vt:lpstr>Reminders and Changes for Iowa</vt:lpstr>
      <vt:lpstr>Reminders and Changes for Iowa</vt:lpstr>
      <vt:lpstr>Training Scenario 4</vt:lpstr>
      <vt:lpstr>Discussion</vt:lpstr>
      <vt:lpstr>Discussion</vt:lpstr>
      <vt:lpstr>Training Scenario 5</vt:lpstr>
      <vt:lpstr>Discussion</vt:lpstr>
      <vt:lpstr>Discussion</vt:lpstr>
      <vt:lpstr>Next Steps</vt:lpstr>
      <vt:lpstr>Next Training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2023-01-20T16:55:39Z</dcterms:modified>
</cp:coreProperties>
</file>