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4"/>
  </p:notesMasterIdLst>
  <p:sldIdLst>
    <p:sldId id="285" r:id="rId2"/>
    <p:sldId id="304" r:id="rId3"/>
    <p:sldId id="305" r:id="rId4"/>
    <p:sldId id="302" r:id="rId5"/>
    <p:sldId id="310" r:id="rId6"/>
    <p:sldId id="311" r:id="rId7"/>
    <p:sldId id="309" r:id="rId8"/>
    <p:sldId id="308" r:id="rId9"/>
    <p:sldId id="307" r:id="rId10"/>
    <p:sldId id="296" r:id="rId11"/>
    <p:sldId id="268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798C720-307D-48F2-85B4-DAA01B7C841A}">
          <p14:sldIdLst>
            <p14:sldId id="285"/>
            <p14:sldId id="304"/>
            <p14:sldId id="305"/>
            <p14:sldId id="302"/>
            <p14:sldId id="310"/>
            <p14:sldId id="311"/>
            <p14:sldId id="309"/>
            <p14:sldId id="308"/>
            <p14:sldId id="307"/>
            <p14:sldId id="296"/>
            <p14:sldId id="268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8A8DBC-9368-EBF6-F52C-F0D046FE95F6}" name="Alma Bradley" initials="AB" userId="S::alma.bradley@uweci.org::d79ad8ec-f941-4ea2-9e84-99dcb3f395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C8D9C-70B4-438F-AA18-EF0D1DFBB318}" v="37" dt="2023-08-22T20:37:37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FFBD1-E848-4270-A5F1-ACA7849B1D0B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FE1CB-C444-4AFB-A91C-6759D1E81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9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6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30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1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4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1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57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EA96E-BD42-4D9A-951C-444AFA5E4A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4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333" y="5353777"/>
            <a:ext cx="9045883" cy="61032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005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77948" y="6053000"/>
            <a:ext cx="9045173" cy="4896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39ED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316" y="5393019"/>
            <a:ext cx="1588087" cy="1141857"/>
          </a:xfrm>
          <a:prstGeom prst="rect">
            <a:avLst/>
          </a:prstGeom>
        </p:spPr>
      </p:pic>
      <p:sp>
        <p:nvSpPr>
          <p:cNvPr id="10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91913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8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82599" y="1405467"/>
            <a:ext cx="11290300" cy="34925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5665" y="493136"/>
            <a:ext cx="11307235" cy="666798"/>
          </a:xfrm>
        </p:spPr>
        <p:txBody>
          <a:bodyPr anchor="t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20889" y="1159933"/>
            <a:ext cx="11050411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82599" y="5054602"/>
            <a:ext cx="11290300" cy="1023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58ABF-A963-4962-A71F-B80610C51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B9333E-6282-CDB8-AEF4-BFB5E5997C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788375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5667" y="3340102"/>
            <a:ext cx="10888133" cy="2571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i="0">
                <a:solidFill>
                  <a:srgbClr val="539ED0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33D21-938F-460B-83AB-6AE77F4EF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42DF7CA-AD07-39FD-8FCF-1F256BBA5E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4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68366" y="0"/>
            <a:ext cx="551982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799667" y="1371601"/>
            <a:ext cx="5973232" cy="4572000"/>
          </a:xfrm>
        </p:spPr>
        <p:txBody>
          <a:bodyPr/>
          <a:lstStyle>
            <a:lvl1pPr>
              <a:defRPr b="1">
                <a:solidFill>
                  <a:srgbClr val="539ED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799666" y="493136"/>
            <a:ext cx="5973233" cy="666798"/>
          </a:xfrm>
        </p:spPr>
        <p:txBody>
          <a:bodyPr anchor="t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799668" y="1159933"/>
            <a:ext cx="5871633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4002ED-EC7E-466C-B22F-096532543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AC1AEE-BE0D-61FA-BB82-3DEB8E5D8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1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5667" y="3340102"/>
            <a:ext cx="10888133" cy="2571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i="0">
                <a:solidFill>
                  <a:schemeClr val="accent1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139699" y="509089"/>
            <a:ext cx="12915900" cy="296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0B4AA-0073-42F5-9DBD-B3079F137E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17D3DD-132A-BE81-B504-35EFC72E27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85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40A3B1-53A6-459C-8A1D-6A714B4C2A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D867F520-4579-4EBF-93B5-05E6DFD41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  <a:lumMod val="0"/>
                </a:schemeClr>
              </a:gs>
              <a:gs pos="100000">
                <a:schemeClr val="bg2">
                  <a:alpha val="36000"/>
                  <a:lumMod val="72000"/>
                  <a:lumOff val="28000"/>
                </a:schemeClr>
              </a:gs>
            </a:gsLst>
            <a:lin ang="0" scaled="1"/>
            <a:tileRect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20347E-44D7-4A29-A520-C3774AF6645D}"/>
              </a:ext>
            </a:extLst>
          </p:cNvPr>
          <p:cNvSpPr/>
          <p:nvPr userDrawn="1"/>
        </p:nvSpPr>
        <p:spPr>
          <a:xfrm>
            <a:off x="-90488" y="0"/>
            <a:ext cx="12372976" cy="6858000"/>
          </a:xfrm>
          <a:prstGeom prst="rect">
            <a:avLst/>
          </a:prstGeom>
          <a:gradFill>
            <a:gsLst>
              <a:gs pos="0">
                <a:schemeClr val="tx2">
                  <a:lumMod val="0"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C7C562-9A8C-432D-A627-284443DD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076" y="2492743"/>
            <a:ext cx="7113145" cy="1702781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25A3F56-7F2F-4015-AF51-AA226093F6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1" y="5711610"/>
            <a:ext cx="1294901" cy="9334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A43853A-8C15-4DD1-A8C9-6EEEDF0FF1AD}"/>
              </a:ext>
            </a:extLst>
          </p:cNvPr>
          <p:cNvSpPr txBox="1">
            <a:spLocks/>
          </p:cNvSpPr>
          <p:nvPr userDrawn="1"/>
        </p:nvSpPr>
        <p:spPr>
          <a:xfrm>
            <a:off x="4669074" y="4197359"/>
            <a:ext cx="7113145" cy="7270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0A0C4-1A70-4B81-A364-244443BC1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8838" y="4195763"/>
            <a:ext cx="7113587" cy="9334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725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ener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E69A74-E2E7-405F-BEA1-D8D9F8C75745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3EC1E22-338B-4887-9C64-0F2A0BF23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7" b="46718"/>
          <a:stretch/>
        </p:blipFill>
        <p:spPr>
          <a:xfrm>
            <a:off x="0" y="0"/>
            <a:ext cx="12192000" cy="18288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  <a:lumMod val="0"/>
                </a:schemeClr>
              </a:gs>
              <a:gs pos="100000">
                <a:schemeClr val="bg2">
                  <a:alpha val="36000"/>
                  <a:lumMod val="72000"/>
                  <a:lumOff val="28000"/>
                </a:schemeClr>
              </a:gs>
            </a:gsLst>
            <a:lin ang="0" scaled="1"/>
            <a:tileRect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50945F-EAA6-4FD2-98E9-4B3F565FC610}"/>
              </a:ext>
            </a:extLst>
          </p:cNvPr>
          <p:cNvSpPr/>
          <p:nvPr userDrawn="1"/>
        </p:nvSpPr>
        <p:spPr>
          <a:xfrm>
            <a:off x="-180975" y="0"/>
            <a:ext cx="12372976" cy="1825625"/>
          </a:xfrm>
          <a:prstGeom prst="rect">
            <a:avLst/>
          </a:prstGeom>
          <a:gradFill>
            <a:gsLst>
              <a:gs pos="0">
                <a:schemeClr val="tx2">
                  <a:lumMod val="0"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E910D95-159F-48DC-92AF-366FF3CF2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541" y="5711610"/>
            <a:ext cx="1294901" cy="933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2A8AD-5597-4C64-9037-30C9A8AF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31" y="260110"/>
            <a:ext cx="99519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C851B-E3D8-47EE-949A-80F7BF0F2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271963"/>
          </a:xfr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A042E5-6477-49A0-B0DC-EF563992B078}"/>
              </a:ext>
            </a:extLst>
          </p:cNvPr>
          <p:cNvGrpSpPr/>
          <p:nvPr userDrawn="1"/>
        </p:nvGrpSpPr>
        <p:grpSpPr>
          <a:xfrm>
            <a:off x="217025" y="392205"/>
            <a:ext cx="1061375" cy="1061375"/>
            <a:chOff x="5305425" y="2600325"/>
            <a:chExt cx="1581150" cy="158115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83B657-E22D-4351-B350-F1011B03E821}"/>
                </a:ext>
              </a:extLst>
            </p:cNvPr>
            <p:cNvSpPr/>
            <p:nvPr userDrawn="1"/>
          </p:nvSpPr>
          <p:spPr>
            <a:xfrm>
              <a:off x="5305425" y="2600325"/>
              <a:ext cx="1581150" cy="1581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CF70F04A-FE11-4058-BB41-02220687A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150" y="2622551"/>
              <a:ext cx="1495425" cy="1486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28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-139700"/>
            <a:ext cx="12217400" cy="6121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139699" y="509090"/>
            <a:ext cx="12915900" cy="2996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221" y="2157549"/>
            <a:ext cx="11160579" cy="2337434"/>
          </a:xfrm>
        </p:spPr>
        <p:txBody>
          <a:bodyPr anchor="b">
            <a:normAutofit/>
          </a:bodyPr>
          <a:lstStyle>
            <a:lvl1pPr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1" y="4494985"/>
            <a:ext cx="111605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EA876-89B1-4E86-AC1B-3C021AAA0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-139700"/>
            <a:ext cx="12217400" cy="612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221" y="2157549"/>
            <a:ext cx="11185979" cy="233743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1" y="4494985"/>
            <a:ext cx="111859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139699" y="509090"/>
            <a:ext cx="12915900" cy="2996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58FCD8-8930-4143-AB5E-18C71340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7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-139700"/>
            <a:ext cx="12217400" cy="6121400"/>
          </a:xfrm>
          <a:prstGeom prst="rect">
            <a:avLst/>
          </a:prstGeom>
          <a:solidFill>
            <a:srgbClr val="EA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222" y="2157549"/>
            <a:ext cx="11147879" cy="233743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2" y="4494985"/>
            <a:ext cx="111478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139699" y="509090"/>
            <a:ext cx="12915900" cy="2996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416782-2B16-479F-8AA3-DDC828F812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-139700"/>
            <a:ext cx="12217400" cy="6121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222" y="2157549"/>
            <a:ext cx="11173279" cy="233743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222" y="4494985"/>
            <a:ext cx="111732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139699" y="509090"/>
            <a:ext cx="12915900" cy="2996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A76C00-C07E-46A3-A61A-297730F68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9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ig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F7A9-2D5F-2B2A-4282-9174EC49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7" y="323563"/>
            <a:ext cx="10515600" cy="6508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1814D5-FF97-C4BB-DF31-D0896248B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404937"/>
            <a:ext cx="4645025" cy="47207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D9342-E92A-82A6-E11D-9A5F14135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47F78858-D8CC-11F5-05F4-A33AC7852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7" y="1404937"/>
            <a:ext cx="5431757" cy="47207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CAABF7-8FDC-0FE1-9609-153902A98A4A}"/>
              </a:ext>
            </a:extLst>
          </p:cNvPr>
          <p:cNvCxnSpPr/>
          <p:nvPr userDrawn="1"/>
        </p:nvCxnSpPr>
        <p:spPr>
          <a:xfrm>
            <a:off x="620889" y="1159933"/>
            <a:ext cx="11050411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36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5" y="1388533"/>
            <a:ext cx="11307235" cy="4656115"/>
          </a:xfrm>
        </p:spPr>
        <p:txBody>
          <a:bodyPr/>
          <a:lstStyle>
            <a:lvl1pPr>
              <a:defRPr b="1">
                <a:solidFill>
                  <a:srgbClr val="539ED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65665" y="493136"/>
            <a:ext cx="11307235" cy="666798"/>
          </a:xfrm>
        </p:spPr>
        <p:txBody>
          <a:bodyPr anchor="t"/>
          <a:lstStyle>
            <a:lvl1pPr algn="l">
              <a:defRPr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20889" y="1159933"/>
            <a:ext cx="11050411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108E6DE-1215-46D3-9DB7-021757E57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77411A-4E87-4923-5280-FF08900B6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65665" y="1371601"/>
            <a:ext cx="5181600" cy="4805363"/>
          </a:xfrm>
        </p:spPr>
        <p:txBody>
          <a:bodyPr/>
          <a:lstStyle>
            <a:lvl1pPr>
              <a:defRPr b="1">
                <a:solidFill>
                  <a:srgbClr val="539ED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799667" y="1371601"/>
            <a:ext cx="5181600" cy="4805363"/>
          </a:xfrm>
        </p:spPr>
        <p:txBody>
          <a:bodyPr/>
          <a:lstStyle>
            <a:lvl1pPr>
              <a:defRPr b="1">
                <a:solidFill>
                  <a:srgbClr val="539ED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65665" y="493136"/>
            <a:ext cx="11307235" cy="666798"/>
          </a:xfrm>
        </p:spPr>
        <p:txBody>
          <a:bodyPr anchor="t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20889" y="1159933"/>
            <a:ext cx="11050411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0BE3A79-8A09-48B5-98DD-C5AB57B2A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20A50D-A923-8B78-8B6D-6B679D5E1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380068"/>
            <a:ext cx="10888133" cy="4664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5665" y="493136"/>
            <a:ext cx="11307235" cy="666798"/>
          </a:xfrm>
        </p:spPr>
        <p:txBody>
          <a:bodyPr anchor="t"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20889" y="1159933"/>
            <a:ext cx="11050411" cy="0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E8483F5-F977-4F1D-B22D-EB22CE38F4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617" y="6125734"/>
            <a:ext cx="923183" cy="650541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F2BD916-D5BE-215E-2618-DDADD2B73D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6075321"/>
            <a:ext cx="864523" cy="7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4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50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6134"/>
            <a:ext cx="10515600" cy="4644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36858-D594-4D51-A23B-FC8FBBA58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6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24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3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519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539ED0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ZKvlwOHHp8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B4DEB1CF-008C-A274-9FF4-AF34C748F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42" y="95693"/>
            <a:ext cx="78908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2D007B-82C0-5CC9-CEBE-F20AC955E06E}"/>
              </a:ext>
            </a:extLst>
          </p:cNvPr>
          <p:cNvSpPr/>
          <p:nvPr/>
        </p:nvSpPr>
        <p:spPr>
          <a:xfrm>
            <a:off x="9696893" y="5932967"/>
            <a:ext cx="1073888" cy="92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8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6198-9D79-46D9-B0FD-4CABDC07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321" y="555523"/>
            <a:ext cx="7594685" cy="949258"/>
          </a:xfrm>
        </p:spPr>
        <p:txBody>
          <a:bodyPr>
            <a:noAutofit/>
          </a:bodyPr>
          <a:lstStyle/>
          <a:p>
            <a:r>
              <a:rPr lang="en-US" sz="4000" dirty="0"/>
              <a:t>What Inspires You?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EB76E-A989-460E-9E8E-71710B4DA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49" y="1996819"/>
            <a:ext cx="6978445" cy="430565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Volunteer</a:t>
            </a:r>
          </a:p>
          <a:p>
            <a:pPr lvl="1"/>
            <a:r>
              <a:rPr lang="en-US" dirty="0"/>
              <a:t>Support non-profit capacity building</a:t>
            </a:r>
          </a:p>
          <a:p>
            <a:pPr lvl="1"/>
            <a:r>
              <a:rPr lang="en-US" dirty="0"/>
              <a:t>Education around community issues</a:t>
            </a:r>
          </a:p>
          <a:p>
            <a:pPr lvl="1"/>
            <a:r>
              <a:rPr lang="en-US" dirty="0"/>
              <a:t>Feeling of fulfillment</a:t>
            </a:r>
          </a:p>
          <a:p>
            <a:pPr lvl="1"/>
            <a:r>
              <a:rPr lang="en-US" dirty="0"/>
              <a:t>Volunteer Now, Volunteer Centers, BOLD</a:t>
            </a:r>
          </a:p>
          <a:p>
            <a:r>
              <a:rPr lang="en-US" b="1" dirty="0"/>
              <a:t>Invest</a:t>
            </a:r>
          </a:p>
          <a:p>
            <a:pPr lvl="1"/>
            <a:r>
              <a:rPr lang="en-US" dirty="0"/>
              <a:t>By investing your dollars, UWECI can</a:t>
            </a:r>
          </a:p>
          <a:p>
            <a:pPr lvl="2"/>
            <a:r>
              <a:rPr lang="en-US" dirty="0"/>
              <a:t>Identify community issues</a:t>
            </a:r>
          </a:p>
          <a:p>
            <a:pPr lvl="2"/>
            <a:r>
              <a:rPr lang="en-US" dirty="0"/>
              <a:t>Participate in solutions via community coalitions/groups/committees</a:t>
            </a:r>
          </a:p>
          <a:p>
            <a:pPr lvl="2"/>
            <a:r>
              <a:rPr lang="en-US" dirty="0"/>
              <a:t>Support non-profits/organizations with those solutions through grant making</a:t>
            </a:r>
            <a:endParaRPr lang="en-US" b="1" dirty="0"/>
          </a:p>
          <a:p>
            <a:r>
              <a:rPr lang="en-US" b="1" dirty="0"/>
              <a:t>Advocate</a:t>
            </a:r>
          </a:p>
          <a:p>
            <a:pPr lvl="1"/>
            <a:r>
              <a:rPr lang="en-US" dirty="0"/>
              <a:t>Educate/Inform self and others</a:t>
            </a:r>
          </a:p>
          <a:p>
            <a:pPr lvl="1"/>
            <a:r>
              <a:rPr lang="en-US" dirty="0"/>
              <a:t>Evoke Change</a:t>
            </a:r>
          </a:p>
          <a:p>
            <a:pPr lvl="1"/>
            <a:r>
              <a:rPr lang="en-US" dirty="0"/>
              <a:t>BOLD, Civic Circle,21 Day Equity Challenge, Women United,</a:t>
            </a:r>
          </a:p>
          <a:p>
            <a:pPr marL="457200" lvl="1" indent="0">
              <a:buNone/>
            </a:pPr>
            <a:r>
              <a:rPr lang="en-US" dirty="0"/>
              <a:t>    Emerging Leaders United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lue logo with text&#10;&#10;Description automatically generated">
            <a:extLst>
              <a:ext uri="{FF2B5EF4-FFF2-40B4-BE49-F238E27FC236}">
                <a16:creationId xmlns:a16="http://schemas.microsoft.com/office/drawing/2014/main" id="{B6F2FCC1-4F31-16AF-BEAD-35BA7A4E9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51" y="2121309"/>
            <a:ext cx="3058249" cy="30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5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46BB-CF73-CFFA-61E4-6F2A6132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45" y="0"/>
            <a:ext cx="3951165" cy="106598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FE53B30-CF64-6866-79A2-97F1FAAEF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20366" r="20795" b="21465"/>
          <a:stretch/>
        </p:blipFill>
        <p:spPr>
          <a:xfrm>
            <a:off x="6849628" y="2033672"/>
            <a:ext cx="3017854" cy="3033135"/>
          </a:xfrm>
          <a:prstGeom prst="rect">
            <a:avLst/>
          </a:prstGeom>
        </p:spPr>
      </p:pic>
      <p:pic>
        <p:nvPicPr>
          <p:cNvPr id="7" name="Picture 6" descr="A blue logo with text&#10;&#10;Description automatically generated">
            <a:extLst>
              <a:ext uri="{FF2B5EF4-FFF2-40B4-BE49-F238E27FC236}">
                <a16:creationId xmlns:a16="http://schemas.microsoft.com/office/drawing/2014/main" id="{D6959894-9DA3-7AD4-B0B1-9EC0F23B6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5" y="1275963"/>
            <a:ext cx="4548554" cy="45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A45-E546-6A31-342F-B9E85297C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5353777"/>
            <a:ext cx="9045883" cy="610323"/>
          </a:xfrm>
        </p:spPr>
        <p:txBody>
          <a:bodyPr>
            <a:normAutofit/>
          </a:bodyPr>
          <a:lstStyle/>
          <a:p>
            <a:r>
              <a:rPr lang="en-US"/>
              <a:t>Thank You!!!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FD9038-15A1-FAE0-AC4C-0CB651F24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2" b="16273"/>
          <a:stretch/>
        </p:blipFill>
        <p:spPr>
          <a:xfrm>
            <a:off x="0" y="-191616"/>
            <a:ext cx="12192000" cy="55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3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BE409-04AB-CA52-4C99-77ADC61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625870"/>
            <a:ext cx="9951969" cy="1325563"/>
          </a:xfrm>
        </p:spPr>
        <p:txBody>
          <a:bodyPr anchor="t">
            <a:normAutofit/>
          </a:bodyPr>
          <a:lstStyle/>
          <a:p>
            <a:r>
              <a:rPr lang="en-US" sz="4800" dirty="0"/>
              <a:t>Thank you for everything you do!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6DAD4-51CE-8EFF-6DD7-17CC7ED6E7FA}"/>
              </a:ext>
            </a:extLst>
          </p:cNvPr>
          <p:cNvSpPr txBox="1"/>
          <p:nvPr/>
        </p:nvSpPr>
        <p:spPr>
          <a:xfrm>
            <a:off x="904569" y="2310580"/>
            <a:ext cx="4886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Company name: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Lifetime Giving: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53DDC-ADB8-3A29-BFCA-BD40D3FE876D}"/>
              </a:ext>
            </a:extLst>
          </p:cNvPr>
          <p:cNvSpPr txBox="1"/>
          <p:nvPr/>
        </p:nvSpPr>
        <p:spPr>
          <a:xfrm>
            <a:off x="6720349" y="2310580"/>
            <a:ext cx="488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Company Logo: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0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1517-35C5-4743-A43E-09C0747B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21" y="667579"/>
            <a:ext cx="11160579" cy="814464"/>
          </a:xfrm>
        </p:spPr>
        <p:txBody>
          <a:bodyPr anchor="b">
            <a:normAutofit/>
          </a:bodyPr>
          <a:lstStyle/>
          <a:p>
            <a:r>
              <a:rPr lang="en-US" dirty="0"/>
              <a:t>MISSION: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76A98-2BFA-4DD1-8439-45892A6D4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721" y="1541528"/>
            <a:ext cx="11160579" cy="404736"/>
          </a:xfrm>
        </p:spPr>
        <p:txBody>
          <a:bodyPr>
            <a:normAutofit/>
          </a:bodyPr>
          <a:lstStyle/>
          <a:p>
            <a:r>
              <a:rPr lang="en-US" sz="1600" dirty="0"/>
              <a:t>UWECI unites the caring powers of communities to invest in solutions that improve people’s lives.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566298-033C-7478-218C-0B15380E249B}"/>
              </a:ext>
            </a:extLst>
          </p:cNvPr>
          <p:cNvSpPr txBox="1">
            <a:spLocks/>
          </p:cNvSpPr>
          <p:nvPr/>
        </p:nvSpPr>
        <p:spPr>
          <a:xfrm>
            <a:off x="670721" y="1840651"/>
            <a:ext cx="11160579" cy="814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SERVICE AREA: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2702C0-FCCE-3FF9-D124-7B39553EE5C2}"/>
              </a:ext>
            </a:extLst>
          </p:cNvPr>
          <p:cNvSpPr txBox="1">
            <a:spLocks/>
          </p:cNvSpPr>
          <p:nvPr/>
        </p:nvSpPr>
        <p:spPr>
          <a:xfrm>
            <a:off x="670721" y="2678848"/>
            <a:ext cx="11160579" cy="40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Five counties: Linn, Cedar, Benton, Jones and Iowa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776BEE-BF07-122F-64B0-A9D564163B42}"/>
              </a:ext>
            </a:extLst>
          </p:cNvPr>
          <p:cNvSpPr txBox="1">
            <a:spLocks/>
          </p:cNvSpPr>
          <p:nvPr/>
        </p:nvSpPr>
        <p:spPr>
          <a:xfrm>
            <a:off x="670721" y="3013462"/>
            <a:ext cx="11160579" cy="814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UNITE TO INSPIRE FOCUS AREAS: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403246-51EB-686C-215B-322845B1174F}"/>
              </a:ext>
            </a:extLst>
          </p:cNvPr>
          <p:cNvSpPr txBox="1">
            <a:spLocks/>
          </p:cNvSpPr>
          <p:nvPr/>
        </p:nvSpPr>
        <p:spPr>
          <a:xfrm>
            <a:off x="670722" y="3863940"/>
            <a:ext cx="11160579" cy="40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Economic Mobility, Childhood Success, Access to Healthcare, Safety Net Services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E10D5B-387E-3C3F-1989-746D59029D7D}"/>
              </a:ext>
            </a:extLst>
          </p:cNvPr>
          <p:cNvSpPr txBox="1">
            <a:spLocks/>
          </p:cNvSpPr>
          <p:nvPr/>
        </p:nvSpPr>
        <p:spPr>
          <a:xfrm>
            <a:off x="670723" y="4186796"/>
            <a:ext cx="11160579" cy="8144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UPDATED FUNDING CYCLE FY24-FY26: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D511E4-8663-9DB6-A736-DE62AF9E300D}"/>
              </a:ext>
            </a:extLst>
          </p:cNvPr>
          <p:cNvSpPr txBox="1">
            <a:spLocks/>
          </p:cNvSpPr>
          <p:nvPr/>
        </p:nvSpPr>
        <p:spPr>
          <a:xfrm>
            <a:off x="670724" y="5060013"/>
            <a:ext cx="11160579" cy="40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Supporting 31 Partner Agencies and 49 Programs</a:t>
            </a:r>
          </a:p>
        </p:txBody>
      </p:sp>
    </p:spTree>
    <p:extLst>
      <p:ext uri="{BB962C8B-B14F-4D97-AF65-F5344CB8AC3E}">
        <p14:creationId xmlns:p14="http://schemas.microsoft.com/office/powerpoint/2010/main" val="320099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6AE8AB-B9E7-969E-5796-F21199F09BA7}"/>
              </a:ext>
            </a:extLst>
          </p:cNvPr>
          <p:cNvSpPr/>
          <p:nvPr/>
        </p:nvSpPr>
        <p:spPr>
          <a:xfrm>
            <a:off x="9696893" y="5932967"/>
            <a:ext cx="1073888" cy="925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nline Media 1" title="Unite to Inspire VIA United Way">
            <a:hlinkClick r:id="" action="ppaction://media"/>
            <a:extLst>
              <a:ext uri="{FF2B5EF4-FFF2-40B4-BE49-F238E27FC236}">
                <a16:creationId xmlns:a16="http://schemas.microsoft.com/office/drawing/2014/main" id="{61DCADDB-5279-3C7C-A3DD-22AEF0980F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02310" y="1398565"/>
            <a:ext cx="7187380" cy="40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0A982C-6D4F-0706-292E-9C72E6BD1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r="5053"/>
          <a:stretch>
            <a:fillRect/>
          </a:stretch>
        </p:blipFill>
        <p:spPr>
          <a:xfrm>
            <a:off x="4838963" y="1553839"/>
            <a:ext cx="2533816" cy="3071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1E571-747D-2D53-673B-BE74EF8D65B6}"/>
              </a:ext>
            </a:extLst>
          </p:cNvPr>
          <p:cNvSpPr txBox="1"/>
          <p:nvPr/>
        </p:nvSpPr>
        <p:spPr>
          <a:xfrm>
            <a:off x="963561" y="599767"/>
            <a:ext cx="2664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F542F3-5A5F-E7C7-E1D7-A2175299731E}"/>
              </a:ext>
            </a:extLst>
          </p:cNvPr>
          <p:cNvSpPr/>
          <p:nvPr/>
        </p:nvSpPr>
        <p:spPr>
          <a:xfrm>
            <a:off x="1828799" y="1251474"/>
            <a:ext cx="934064" cy="20279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E2475-05C0-A3C9-4B3E-8E8C405C557A}"/>
              </a:ext>
            </a:extLst>
          </p:cNvPr>
          <p:cNvSpPr txBox="1"/>
          <p:nvPr/>
        </p:nvSpPr>
        <p:spPr>
          <a:xfrm>
            <a:off x="816077" y="1477080"/>
            <a:ext cx="3028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Success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CC15A-71DA-3BC7-3C90-8FA0F7B130BF}"/>
              </a:ext>
            </a:extLst>
          </p:cNvPr>
          <p:cNvSpPr txBox="1"/>
          <p:nvPr/>
        </p:nvSpPr>
        <p:spPr>
          <a:xfrm>
            <a:off x="7220860" y="500152"/>
            <a:ext cx="491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Housing/Workforce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979F4F6-676C-DF2C-766D-DBE2B7FC9152}"/>
              </a:ext>
            </a:extLst>
          </p:cNvPr>
          <p:cNvSpPr/>
          <p:nvPr/>
        </p:nvSpPr>
        <p:spPr>
          <a:xfrm>
            <a:off x="9429137" y="1210815"/>
            <a:ext cx="934064" cy="20279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FD2BD-D646-08B0-405B-933197124566}"/>
              </a:ext>
            </a:extLst>
          </p:cNvPr>
          <p:cNvSpPr txBox="1"/>
          <p:nvPr/>
        </p:nvSpPr>
        <p:spPr>
          <a:xfrm>
            <a:off x="8527026" y="1365122"/>
            <a:ext cx="3028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Mobility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3083D-D404-D56E-B1D2-C73BF61BF611}"/>
              </a:ext>
            </a:extLst>
          </p:cNvPr>
          <p:cNvSpPr txBox="1"/>
          <p:nvPr/>
        </p:nvSpPr>
        <p:spPr>
          <a:xfrm>
            <a:off x="747249" y="3757162"/>
            <a:ext cx="30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0591C2-04C4-00B9-9D32-5D8D077F4B9A}"/>
              </a:ext>
            </a:extLst>
          </p:cNvPr>
          <p:cNvSpPr txBox="1"/>
          <p:nvPr/>
        </p:nvSpPr>
        <p:spPr>
          <a:xfrm>
            <a:off x="8563900" y="3757162"/>
            <a:ext cx="2954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Net Services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80A29AA-A299-2697-9483-9710FAB5AD7B}"/>
              </a:ext>
            </a:extLst>
          </p:cNvPr>
          <p:cNvSpPr/>
          <p:nvPr/>
        </p:nvSpPr>
        <p:spPr>
          <a:xfrm rot="12456874">
            <a:off x="3557396" y="2149449"/>
            <a:ext cx="1921228" cy="1670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C9E6188-C157-5B17-4F3E-E6AD1C3F39F3}"/>
              </a:ext>
            </a:extLst>
          </p:cNvPr>
          <p:cNvSpPr/>
          <p:nvPr/>
        </p:nvSpPr>
        <p:spPr>
          <a:xfrm rot="19537411">
            <a:off x="6908006" y="2225340"/>
            <a:ext cx="1859074" cy="15119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D60F0C6-0E15-0E35-53B7-F5243FBCE749}"/>
              </a:ext>
            </a:extLst>
          </p:cNvPr>
          <p:cNvSpPr/>
          <p:nvPr/>
        </p:nvSpPr>
        <p:spPr>
          <a:xfrm rot="9903083">
            <a:off x="3698366" y="3953878"/>
            <a:ext cx="1921228" cy="1670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669271F-D134-9F8F-D4C1-97A376DD3EBC}"/>
              </a:ext>
            </a:extLst>
          </p:cNvPr>
          <p:cNvSpPr/>
          <p:nvPr/>
        </p:nvSpPr>
        <p:spPr>
          <a:xfrm rot="1158502" flipV="1">
            <a:off x="6369562" y="3715833"/>
            <a:ext cx="2476613" cy="15614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BE409-04AB-CA52-4C99-77ADC61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625870"/>
            <a:ext cx="9951969" cy="1325563"/>
          </a:xfrm>
        </p:spPr>
        <p:txBody>
          <a:bodyPr anchor="t">
            <a:normAutofit/>
          </a:bodyPr>
          <a:lstStyle/>
          <a:p>
            <a:r>
              <a:rPr lang="en-US" sz="4800" dirty="0"/>
              <a:t>Building Economic Mobility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EBE13-23B8-1EB8-BC67-6C691F263B82}"/>
              </a:ext>
            </a:extLst>
          </p:cNvPr>
          <p:cNvSpPr txBox="1"/>
          <p:nvPr/>
        </p:nvSpPr>
        <p:spPr>
          <a:xfrm>
            <a:off x="2134634" y="1951433"/>
            <a:ext cx="921301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Iowa ranked #9 in country for having oldest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40% of renters spend more than 30% of their income on housing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22% of households in Iowa are ALICE</a:t>
            </a: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work collaboratively with our community to address the need for more affordable housing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Working to create a pathway for those under or un-employed to continue to progress their career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26 homes / 2,500 individuals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individuals entering the workforce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3,000 individuals with employment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$3.4 million back into the community through VITA</a:t>
            </a: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yellow gear with white text&#10;&#10;Description automatically generated">
            <a:extLst>
              <a:ext uri="{FF2B5EF4-FFF2-40B4-BE49-F238E27FC236}">
                <a16:creationId xmlns:a16="http://schemas.microsoft.com/office/drawing/2014/main" id="{9BD6AF76-7E8F-C43C-8F25-CD5FEE1F3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3" y="3422739"/>
            <a:ext cx="1367175" cy="1367175"/>
          </a:xfrm>
          <a:prstGeom prst="rect">
            <a:avLst/>
          </a:prstGeom>
        </p:spPr>
      </p:pic>
      <p:pic>
        <p:nvPicPr>
          <p:cNvPr id="7" name="Picture 6" descr="A orange gear with white text&#10;&#10;Description automatically generated">
            <a:extLst>
              <a:ext uri="{FF2B5EF4-FFF2-40B4-BE49-F238E27FC236}">
                <a16:creationId xmlns:a16="http://schemas.microsoft.com/office/drawing/2014/main" id="{C515D3A1-DD6E-E58D-53BB-EA3FCFCF3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4" y="1951433"/>
            <a:ext cx="1367175" cy="1367175"/>
          </a:xfrm>
          <a:prstGeom prst="rect">
            <a:avLst/>
          </a:prstGeom>
        </p:spPr>
      </p:pic>
      <p:pic>
        <p:nvPicPr>
          <p:cNvPr id="9" name="Picture 8" descr="A yellow gear with white text&#10;&#10;Description automatically generated">
            <a:extLst>
              <a:ext uri="{FF2B5EF4-FFF2-40B4-BE49-F238E27FC236}">
                <a16:creationId xmlns:a16="http://schemas.microsoft.com/office/drawing/2014/main" id="{A8E5EEF3-B2D8-3C4A-A76D-2BAA0830F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4954477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BE409-04AB-CA52-4C99-77ADC61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625870"/>
            <a:ext cx="9951969" cy="1325563"/>
          </a:xfrm>
        </p:spPr>
        <p:txBody>
          <a:bodyPr anchor="t">
            <a:normAutofit/>
          </a:bodyPr>
          <a:lstStyle/>
          <a:p>
            <a:r>
              <a:rPr lang="en-US" sz="4800" dirty="0"/>
              <a:t>Fostering Childhood Success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C928E-F82A-51A9-8E50-44BC66D52C18}"/>
              </a:ext>
            </a:extLst>
          </p:cNvPr>
          <p:cNvSpPr txBox="1"/>
          <p:nvPr/>
        </p:nvSpPr>
        <p:spPr>
          <a:xfrm>
            <a:off x="2094272" y="2104103"/>
            <a:ext cx="9478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Single parents earning a median income spend 41.6% of their income on childcare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Linn County Graduation rate = 87%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Gather a group to align towards solutions for quality and affordable childcare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stigma of childcare role and create solutions to support at-risk or crisis youth</a:t>
            </a: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and affordable childcare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2,000 children in our community with childhood success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Utilize youth providers for youth in high need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13,000 children for quality after school and summer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red gear with white text&#10;&#10;Description automatically generated">
            <a:extLst>
              <a:ext uri="{FF2B5EF4-FFF2-40B4-BE49-F238E27FC236}">
                <a16:creationId xmlns:a16="http://schemas.microsoft.com/office/drawing/2014/main" id="{48F44728-83A5-FE23-F10F-B249F430E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" y="3360607"/>
            <a:ext cx="1404817" cy="1404817"/>
          </a:xfrm>
          <a:prstGeom prst="rect">
            <a:avLst/>
          </a:prstGeom>
        </p:spPr>
      </p:pic>
      <p:pic>
        <p:nvPicPr>
          <p:cNvPr id="7" name="Picture 6" descr="A red and white gear with white text&#10;&#10;Description automatically generated">
            <a:extLst>
              <a:ext uri="{FF2B5EF4-FFF2-40B4-BE49-F238E27FC236}">
                <a16:creationId xmlns:a16="http://schemas.microsoft.com/office/drawing/2014/main" id="{99D6629D-10B8-68A5-E4D3-187B4B374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" y="1893902"/>
            <a:ext cx="1404817" cy="1404817"/>
          </a:xfrm>
          <a:prstGeom prst="rect">
            <a:avLst/>
          </a:prstGeom>
        </p:spPr>
      </p:pic>
      <p:pic>
        <p:nvPicPr>
          <p:cNvPr id="9" name="Picture 8" descr="A red and white gear with white text&#10;&#10;Description automatically generated">
            <a:extLst>
              <a:ext uri="{FF2B5EF4-FFF2-40B4-BE49-F238E27FC236}">
                <a16:creationId xmlns:a16="http://schemas.microsoft.com/office/drawing/2014/main" id="{71EB16AD-D010-0AD0-45E4-65DEEDEAC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7" y="4765424"/>
            <a:ext cx="1404817" cy="1404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A589F-73F2-AE60-2C43-C609062512EB}"/>
              </a:ext>
            </a:extLst>
          </p:cNvPr>
          <p:cNvSpPr txBox="1"/>
          <p:nvPr/>
        </p:nvSpPr>
        <p:spPr>
          <a:xfrm>
            <a:off x="2438401" y="1497051"/>
            <a:ext cx="217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Partnering to reach:</a:t>
            </a:r>
          </a:p>
        </p:txBody>
      </p:sp>
    </p:spTree>
    <p:extLst>
      <p:ext uri="{BB962C8B-B14F-4D97-AF65-F5344CB8AC3E}">
        <p14:creationId xmlns:p14="http://schemas.microsoft.com/office/powerpoint/2010/main" val="242200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BE409-04AB-CA52-4C99-77ADC61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625870"/>
            <a:ext cx="9951969" cy="1325563"/>
          </a:xfrm>
        </p:spPr>
        <p:txBody>
          <a:bodyPr anchor="t">
            <a:normAutofit/>
          </a:bodyPr>
          <a:lstStyle/>
          <a:p>
            <a:r>
              <a:rPr lang="en-US" sz="4800" dirty="0"/>
              <a:t>Improving Access to Healthcare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FD311-C400-10E4-243D-D3C68F1F5C3F}"/>
              </a:ext>
            </a:extLst>
          </p:cNvPr>
          <p:cNvSpPr txBox="1"/>
          <p:nvPr/>
        </p:nvSpPr>
        <p:spPr>
          <a:xfrm>
            <a:off x="2045110" y="2104103"/>
            <a:ext cx="97142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Iowa households below the ALICE threshold were likely to miss, delay, or skip their child’s preventative check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3,408 hospital stays per 100,000 enrolled in Medicare could be prevented from outpatient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individuals with disparities in health outcomes to have equitable access to care and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 our 55+ volunteer transportation programs in rural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9,800 </a:t>
            </a: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 United supporters will continue to advocate to reduce barriers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2,835 women through Women United</a:t>
            </a:r>
          </a:p>
        </p:txBody>
      </p:sp>
      <p:pic>
        <p:nvPicPr>
          <p:cNvPr id="4" name="Picture 3" descr="A orange gear with white text&#10;&#10;Description automatically generated">
            <a:extLst>
              <a:ext uri="{FF2B5EF4-FFF2-40B4-BE49-F238E27FC236}">
                <a16:creationId xmlns:a16="http://schemas.microsoft.com/office/drawing/2014/main" id="{3051C87E-6FEF-B11A-D518-E177B2747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2" y="3399644"/>
            <a:ext cx="1440790" cy="1440790"/>
          </a:xfrm>
          <a:prstGeom prst="rect">
            <a:avLst/>
          </a:prstGeom>
        </p:spPr>
      </p:pic>
      <p:pic>
        <p:nvPicPr>
          <p:cNvPr id="7" name="Picture 6" descr="A orange gear with white text&#10;&#10;Description automatically generated">
            <a:extLst>
              <a:ext uri="{FF2B5EF4-FFF2-40B4-BE49-F238E27FC236}">
                <a16:creationId xmlns:a16="http://schemas.microsoft.com/office/drawing/2014/main" id="{D5460BFA-64D4-0C83-8A6E-4DB3595DC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2" y="1988210"/>
            <a:ext cx="1440790" cy="1440790"/>
          </a:xfrm>
          <a:prstGeom prst="rect">
            <a:avLst/>
          </a:prstGeom>
        </p:spPr>
      </p:pic>
      <p:pic>
        <p:nvPicPr>
          <p:cNvPr id="9" name="Picture 8" descr="A orange gear with white text">
            <a:extLst>
              <a:ext uri="{FF2B5EF4-FFF2-40B4-BE49-F238E27FC236}">
                <a16:creationId xmlns:a16="http://schemas.microsoft.com/office/drawing/2014/main" id="{A3BBA5B5-2553-6813-9B07-440BF830B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32" y="4906568"/>
            <a:ext cx="1440790" cy="14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BE409-04AB-CA52-4C99-77ADC615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625870"/>
            <a:ext cx="9951969" cy="1325563"/>
          </a:xfrm>
        </p:spPr>
        <p:txBody>
          <a:bodyPr anchor="t">
            <a:normAutofit/>
          </a:bodyPr>
          <a:lstStyle/>
          <a:p>
            <a:r>
              <a:rPr lang="en-US" sz="4800" dirty="0"/>
              <a:t>Supporting Safety Net Services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69B73-F3EB-3BD3-C8F5-C932B74B842A}"/>
              </a:ext>
            </a:extLst>
          </p:cNvPr>
          <p:cNvSpPr txBox="1"/>
          <p:nvPr/>
        </p:nvSpPr>
        <p:spPr>
          <a:xfrm>
            <a:off x="1858298" y="2104103"/>
            <a:ext cx="98420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270+ individuals served by local emergency shelters, transitional housing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7% (or 21,000 individuals) of UWECI’s five-county area is food insecure</a:t>
            </a: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 and implement strategies for individuals to have access to resources in crisis</a:t>
            </a: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b="1" kern="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Collaborate with the National Alliance to End Homelessness for Linn County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Educate and promote 211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Impact 482 individuals in shelters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kern="0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813,000 meals / 9,000,000 pounds of food distributed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yellow gear with white text&#10;&#10;Description automatically generated">
            <a:extLst>
              <a:ext uri="{FF2B5EF4-FFF2-40B4-BE49-F238E27FC236}">
                <a16:creationId xmlns:a16="http://schemas.microsoft.com/office/drawing/2014/main" id="{136DD5DE-DA54-4E44-E374-304E03418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6" y="3356802"/>
            <a:ext cx="1430044" cy="1430044"/>
          </a:xfrm>
          <a:prstGeom prst="rect">
            <a:avLst/>
          </a:prstGeom>
        </p:spPr>
      </p:pic>
      <p:pic>
        <p:nvPicPr>
          <p:cNvPr id="7" name="Picture 6" descr="A orange gear with white text&#10;&#10;Description automatically generated">
            <a:extLst>
              <a:ext uri="{FF2B5EF4-FFF2-40B4-BE49-F238E27FC236}">
                <a16:creationId xmlns:a16="http://schemas.microsoft.com/office/drawing/2014/main" id="{6FD26B7B-FF60-0242-04A3-C109502EB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6" y="1922150"/>
            <a:ext cx="1446989" cy="1446989"/>
          </a:xfrm>
          <a:prstGeom prst="rect">
            <a:avLst/>
          </a:prstGeom>
        </p:spPr>
      </p:pic>
      <p:pic>
        <p:nvPicPr>
          <p:cNvPr id="9" name="Picture 8" descr="A yellow gear with white text">
            <a:extLst>
              <a:ext uri="{FF2B5EF4-FFF2-40B4-BE49-F238E27FC236}">
                <a16:creationId xmlns:a16="http://schemas.microsoft.com/office/drawing/2014/main" id="{C97777D6-B3D7-EA07-DC20-1BB9C4BEE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1" y="4956123"/>
            <a:ext cx="1430044" cy="143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5392"/>
      </p:ext>
    </p:extLst>
  </p:cSld>
  <p:clrMapOvr>
    <a:masterClrMapping/>
  </p:clrMapOvr>
</p:sld>
</file>

<file path=ppt/theme/theme1.xml><?xml version="1.0" encoding="utf-8"?>
<a:theme xmlns:a="http://schemas.openxmlformats.org/drawingml/2006/main" name="UWECI Microsoft Design Theme">
  <a:themeElements>
    <a:clrScheme name="United Way 2017">
      <a:dk1>
        <a:sysClr val="windowText" lastClr="000000"/>
      </a:dk1>
      <a:lt1>
        <a:sysClr val="window" lastClr="FFFFFF"/>
      </a:lt1>
      <a:dk2>
        <a:srgbClr val="005191"/>
      </a:dk2>
      <a:lt2>
        <a:srgbClr val="75B1D9"/>
      </a:lt2>
      <a:accent1>
        <a:srgbClr val="005191"/>
      </a:accent1>
      <a:accent2>
        <a:srgbClr val="539ED0"/>
      </a:accent2>
      <a:accent3>
        <a:srgbClr val="F57814"/>
      </a:accent3>
      <a:accent4>
        <a:srgbClr val="FFB351"/>
      </a:accent4>
      <a:accent5>
        <a:srgbClr val="7C81B8"/>
      </a:accent5>
      <a:accent6>
        <a:srgbClr val="FF443B"/>
      </a:accent6>
      <a:hlink>
        <a:srgbClr val="F57814"/>
      </a:hlink>
      <a:folHlink>
        <a:srgbClr val="FF443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nprofit - Looping PowerPoint" id="{2D60BE94-6DB8-4CA4-9F2D-C1DA53C3E49A}" vid="{BF71E6FB-A03A-4ECF-8C64-51B847B896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UWECI-Generic-PowerPoint-Template_Wide Format</Template>
  <TotalTime>3692</TotalTime>
  <Words>521</Words>
  <Application>Microsoft Office PowerPoint</Application>
  <PresentationFormat>Widescreen</PresentationFormat>
  <Paragraphs>113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UWECI Microsoft Design Theme</vt:lpstr>
      <vt:lpstr>PowerPoint Presentation</vt:lpstr>
      <vt:lpstr>Thank you for everything you do!</vt:lpstr>
      <vt:lpstr>MISSION:</vt:lpstr>
      <vt:lpstr>PowerPoint Presentation</vt:lpstr>
      <vt:lpstr>PowerPoint Presentation</vt:lpstr>
      <vt:lpstr>Building Economic Mobility</vt:lpstr>
      <vt:lpstr>Fostering Childhood Success</vt:lpstr>
      <vt:lpstr>Improving Access to Healthcare</vt:lpstr>
      <vt:lpstr>Supporting Safety Net Services</vt:lpstr>
      <vt:lpstr>What Inspires You?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Campaign Coordinator Training 2022!</dc:title>
  <dc:creator>Myah McCoy</dc:creator>
  <cp:lastModifiedBy>Mel Doudna</cp:lastModifiedBy>
  <cp:revision>32</cp:revision>
  <dcterms:created xsi:type="dcterms:W3CDTF">2022-07-26T21:11:54Z</dcterms:created>
  <dcterms:modified xsi:type="dcterms:W3CDTF">2023-09-22T14:28:42Z</dcterms:modified>
</cp:coreProperties>
</file>