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84"/>
  </p:notesMasterIdLst>
  <p:handoutMasterIdLst>
    <p:handoutMasterId r:id="rId85"/>
  </p:handoutMasterIdLst>
  <p:sldIdLst>
    <p:sldId id="469" r:id="rId2"/>
    <p:sldId id="262" r:id="rId3"/>
    <p:sldId id="556" r:id="rId4"/>
    <p:sldId id="564" r:id="rId5"/>
    <p:sldId id="257" r:id="rId6"/>
    <p:sldId id="264" r:id="rId7"/>
    <p:sldId id="397" r:id="rId8"/>
    <p:sldId id="524" r:id="rId9"/>
    <p:sldId id="563" r:id="rId10"/>
    <p:sldId id="553" r:id="rId11"/>
    <p:sldId id="320" r:id="rId12"/>
    <p:sldId id="523" r:id="rId13"/>
    <p:sldId id="522" r:id="rId14"/>
    <p:sldId id="472" r:id="rId15"/>
    <p:sldId id="287" r:id="rId16"/>
    <p:sldId id="305" r:id="rId17"/>
    <p:sldId id="321" r:id="rId18"/>
    <p:sldId id="552" r:id="rId19"/>
    <p:sldId id="535" r:id="rId20"/>
    <p:sldId id="544" r:id="rId21"/>
    <p:sldId id="323" r:id="rId22"/>
    <p:sldId id="324" r:id="rId23"/>
    <p:sldId id="325" r:id="rId24"/>
    <p:sldId id="560" r:id="rId25"/>
    <p:sldId id="565" r:id="rId26"/>
    <p:sldId id="322" r:id="rId27"/>
    <p:sldId id="554" r:id="rId28"/>
    <p:sldId id="482" r:id="rId29"/>
    <p:sldId id="525" r:id="rId30"/>
    <p:sldId id="484" r:id="rId31"/>
    <p:sldId id="485" r:id="rId32"/>
    <p:sldId id="526" r:id="rId33"/>
    <p:sldId id="561" r:id="rId34"/>
    <p:sldId id="528" r:id="rId35"/>
    <p:sldId id="529" r:id="rId36"/>
    <p:sldId id="530" r:id="rId37"/>
    <p:sldId id="531" r:id="rId38"/>
    <p:sldId id="532" r:id="rId39"/>
    <p:sldId id="533" r:id="rId40"/>
    <p:sldId id="534" r:id="rId41"/>
    <p:sldId id="288" r:id="rId42"/>
    <p:sldId id="306" r:id="rId43"/>
    <p:sldId id="330" r:id="rId44"/>
    <p:sldId id="331" r:id="rId45"/>
    <p:sldId id="492" r:id="rId46"/>
    <p:sldId id="337" r:id="rId47"/>
    <p:sldId id="493" r:id="rId48"/>
    <p:sldId id="340" r:id="rId49"/>
    <p:sldId id="341" r:id="rId50"/>
    <p:sldId id="562" r:id="rId51"/>
    <p:sldId id="342" r:id="rId52"/>
    <p:sldId id="547" r:id="rId53"/>
    <p:sldId id="343" r:id="rId54"/>
    <p:sldId id="548" r:id="rId55"/>
    <p:sldId id="350" r:id="rId56"/>
    <p:sldId id="549" r:id="rId57"/>
    <p:sldId id="351" r:id="rId58"/>
    <p:sldId id="550" r:id="rId59"/>
    <p:sldId id="352" r:id="rId60"/>
    <p:sldId id="551" r:id="rId61"/>
    <p:sldId id="353" r:id="rId62"/>
    <p:sldId id="354" r:id="rId63"/>
    <p:sldId id="494" r:id="rId64"/>
    <p:sldId id="495" r:id="rId65"/>
    <p:sldId id="357" r:id="rId66"/>
    <p:sldId id="555" r:id="rId67"/>
    <p:sldId id="537" r:id="rId68"/>
    <p:sldId id="538" r:id="rId69"/>
    <p:sldId id="539" r:id="rId70"/>
    <p:sldId id="540" r:id="rId71"/>
    <p:sldId id="541" r:id="rId72"/>
    <p:sldId id="542" r:id="rId73"/>
    <p:sldId id="543" r:id="rId74"/>
    <p:sldId id="481" r:id="rId75"/>
    <p:sldId id="471" r:id="rId76"/>
    <p:sldId id="470" r:id="rId77"/>
    <p:sldId id="300" r:id="rId78"/>
    <p:sldId id="398" r:id="rId79"/>
    <p:sldId id="545" r:id="rId80"/>
    <p:sldId id="318" r:id="rId81"/>
    <p:sldId id="467" r:id="rId82"/>
    <p:sldId id="465" r:id="rId8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7200"/>
    <a:srgbClr val="005191"/>
    <a:srgbClr val="539ED0"/>
    <a:srgbClr val="F57814"/>
    <a:srgbClr val="FBB43E"/>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81"/>
  </p:normalViewPr>
  <p:slideViewPr>
    <p:cSldViewPr snapToGrid="0" snapToObjects="1">
      <p:cViewPr varScale="1">
        <p:scale>
          <a:sx n="62" d="100"/>
          <a:sy n="62" d="100"/>
        </p:scale>
        <p:origin x="142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pPr/>
              <a:t>12/7/2023</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pPr/>
              <a:t>12/7/2023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3</a:t>
            </a:fld>
            <a:endParaRPr lang="en-US"/>
          </a:p>
        </p:txBody>
      </p:sp>
    </p:spTree>
    <p:extLst>
      <p:ext uri="{BB962C8B-B14F-4D97-AF65-F5344CB8AC3E}">
        <p14:creationId xmlns:p14="http://schemas.microsoft.com/office/powerpoint/2010/main" val="270130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4</a:t>
            </a:fld>
            <a:endParaRPr lang="en-US"/>
          </a:p>
        </p:txBody>
      </p:sp>
    </p:spTree>
    <p:extLst>
      <p:ext uri="{BB962C8B-B14F-4D97-AF65-F5344CB8AC3E}">
        <p14:creationId xmlns:p14="http://schemas.microsoft.com/office/powerpoint/2010/main" val="375046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5</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pPr/>
              <a:t>70</a:t>
            </a:fld>
            <a:endParaRPr lang="en-US"/>
          </a:p>
        </p:txBody>
      </p:sp>
    </p:spTree>
    <p:extLst>
      <p:ext uri="{BB962C8B-B14F-4D97-AF65-F5344CB8AC3E}">
        <p14:creationId xmlns:p14="http://schemas.microsoft.com/office/powerpoint/2010/main" val="2625548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linklearncertification.com/d/"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rs.gov/pub/irs-pdf/p4961.pdf"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s://www.linklearncertification.com/d/" TargetMode="External"/><Relationship Id="rId2" Type="http://schemas.openxmlformats.org/officeDocument/2006/relationships/hyperlink" Target="https://vita.taxslayerpro.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www.irs.gov/pub/irs-pdf/p17.pdf" TargetMode="External"/><Relationship Id="rId3" Type="http://schemas.openxmlformats.org/officeDocument/2006/relationships/hyperlink" Target="https://www.irs.gov/pub/irs-pdf/p4012.pdf" TargetMode="External"/><Relationship Id="rId7" Type="http://schemas.openxmlformats.org/officeDocument/2006/relationships/hyperlink" Target="https://www.irs.gov/pub/irs-pdf/p4491.pdf" TargetMode="External"/><Relationship Id="rId2" Type="http://schemas.openxmlformats.org/officeDocument/2006/relationships/hyperlink" Target="https://www.irs.gov/pub/irs-pdf/f6744.pdf" TargetMode="External"/><Relationship Id="rId1" Type="http://schemas.openxmlformats.org/officeDocument/2006/relationships/slideLayout" Target="../slideLayouts/slideLayout6.xml"/><Relationship Id="rId6" Type="http://schemas.openxmlformats.org/officeDocument/2006/relationships/hyperlink" Target="https://www.irs.gov/pub/irs-pdf/p5166.pdf" TargetMode="External"/><Relationship Id="rId5" Type="http://schemas.openxmlformats.org/officeDocument/2006/relationships/hyperlink" Target="https://www.irs.gov/pub/irs-pdf/p5101.pdf" TargetMode="External"/><Relationship Id="rId4" Type="http://schemas.openxmlformats.org/officeDocument/2006/relationships/hyperlink" Target="https://www.irs.gov/pub/irs-pdf/p4961.pdf"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64313" y="4957160"/>
            <a:ext cx="7377704" cy="1095839"/>
          </a:xfrm>
        </p:spPr>
        <p:txBody>
          <a:bodyPr>
            <a:normAutofit fontScale="77500" lnSpcReduction="20000"/>
          </a:bodyPr>
          <a:lstStyle/>
          <a:p>
            <a:r>
              <a:rPr lang="en-US" dirty="0"/>
              <a:t>Tax Preparer Training – New Volunteers</a:t>
            </a:r>
          </a:p>
          <a:p>
            <a:r>
              <a:rPr lang="en-US" dirty="0"/>
              <a:t>Session 1</a:t>
            </a:r>
          </a:p>
        </p:txBody>
      </p:sp>
      <p:sp>
        <p:nvSpPr>
          <p:cNvPr id="10" name="Text Placeholder 9"/>
          <p:cNvSpPr>
            <a:spLocks noGrp="1"/>
          </p:cNvSpPr>
          <p:nvPr>
            <p:ph type="body" sz="quarter" idx="11"/>
          </p:nvPr>
        </p:nvSpPr>
        <p:spPr>
          <a:xfrm>
            <a:off x="458586" y="6052999"/>
            <a:ext cx="7054918" cy="489675"/>
          </a:xfrm>
        </p:spPr>
        <p:txBody>
          <a:bodyPr>
            <a:normAutofit/>
          </a:bodyPr>
          <a:lstStyle/>
          <a:p>
            <a:r>
              <a:rPr lang="en-US" dirty="0"/>
              <a:t>Tax Year 2023 (</a:t>
            </a:r>
            <a:r>
              <a:rPr lang="en-US"/>
              <a:t>Prepared in 2024</a:t>
            </a:r>
            <a:r>
              <a:rPr lang="en-US" dirty="0"/>
              <a:t>)	               	Dec. 4, 2023</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63230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10</a:t>
            </a:fld>
            <a:endParaRPr lang="en-US"/>
          </a:p>
        </p:txBody>
      </p:sp>
      <p:sp>
        <p:nvSpPr>
          <p:cNvPr id="3" name="Title 2"/>
          <p:cNvSpPr>
            <a:spLocks noGrp="1"/>
          </p:cNvSpPr>
          <p:nvPr>
            <p:ph type="title"/>
          </p:nvPr>
        </p:nvSpPr>
        <p:spPr>
          <a:xfrm>
            <a:off x="331787" y="188789"/>
            <a:ext cx="8480426" cy="1286678"/>
          </a:xfrm>
        </p:spPr>
        <p:txBody>
          <a:bodyPr>
            <a:normAutofit/>
          </a:bodyPr>
          <a:lstStyle/>
          <a:p>
            <a:r>
              <a:rPr lang="en-US" sz="3600" dirty="0"/>
              <a:t>Standards of Conduct and Intake Certification Training</a:t>
            </a:r>
          </a:p>
        </p:txBody>
      </p:sp>
      <p:sp>
        <p:nvSpPr>
          <p:cNvPr id="5" name="Content Placeholder 6"/>
          <p:cNvSpPr>
            <a:spLocks noGrp="1"/>
          </p:cNvSpPr>
          <p:nvPr>
            <p:ph idx="1"/>
          </p:nvPr>
        </p:nvSpPr>
        <p:spPr>
          <a:xfrm>
            <a:off x="349249" y="1289957"/>
            <a:ext cx="8480426" cy="5285014"/>
          </a:xfrm>
        </p:spPr>
        <p:txBody>
          <a:bodyPr>
            <a:normAutofit/>
          </a:bodyPr>
          <a:lstStyle/>
          <a:p>
            <a:r>
              <a:rPr lang="en-US" dirty="0"/>
              <a:t>Review of examples</a:t>
            </a:r>
          </a:p>
          <a:p>
            <a:r>
              <a:rPr lang="en-US" dirty="0"/>
              <a:t>Walk through certification questions</a:t>
            </a:r>
          </a:p>
          <a:p>
            <a:pPr lvl="1"/>
            <a:r>
              <a:rPr lang="en-US" dirty="0"/>
              <a:t>We will poll your response on a few of them</a:t>
            </a:r>
          </a:p>
          <a:p>
            <a:r>
              <a:rPr lang="en-US" dirty="0"/>
              <a:t>This is not a difficult test, and you will not be provided the answers to these questions</a:t>
            </a:r>
          </a:p>
          <a:p>
            <a:pPr lvl="1"/>
            <a:r>
              <a:rPr lang="en-US" dirty="0"/>
              <a:t>If you take the test the first time and do NOT reach the passing threshold, note which questions you missed but do NOT take the test the 2</a:t>
            </a:r>
            <a:r>
              <a:rPr lang="en-US" baseline="30000" dirty="0"/>
              <a:t>nd</a:t>
            </a:r>
            <a:r>
              <a:rPr lang="en-US" dirty="0"/>
              <a:t> time until you contact me or Meredith.</a:t>
            </a:r>
          </a:p>
          <a:p>
            <a:pPr lvl="1"/>
            <a:r>
              <a:rPr lang="en-US" dirty="0"/>
              <a:t>We will review what you missed and help you get to the correct answer for the 2</a:t>
            </a:r>
            <a:r>
              <a:rPr lang="en-US" baseline="30000" dirty="0"/>
              <a:t>nd</a:t>
            </a:r>
            <a:r>
              <a:rPr lang="en-US" dirty="0"/>
              <a:t> attempt.</a:t>
            </a:r>
          </a:p>
          <a:p>
            <a:pPr lvl="1"/>
            <a:r>
              <a:rPr lang="en-US" dirty="0"/>
              <a:t>Typically, the retest questions are the ones used for the 2</a:t>
            </a:r>
            <a:r>
              <a:rPr lang="en-US" baseline="30000" dirty="0"/>
              <a:t>nd</a:t>
            </a:r>
            <a:r>
              <a:rPr lang="en-US" dirty="0"/>
              <a:t> attempt.</a:t>
            </a:r>
          </a:p>
        </p:txBody>
      </p:sp>
    </p:spTree>
    <p:extLst>
      <p:ext uri="{BB962C8B-B14F-4D97-AF65-F5344CB8AC3E}">
        <p14:creationId xmlns:p14="http://schemas.microsoft.com/office/powerpoint/2010/main" val="168778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11</a:t>
            </a:fld>
            <a:endParaRPr lang="en-US"/>
          </a:p>
        </p:txBody>
      </p:sp>
      <p:sp>
        <p:nvSpPr>
          <p:cNvPr id="3" name="Title 2"/>
          <p:cNvSpPr>
            <a:spLocks noGrp="1"/>
          </p:cNvSpPr>
          <p:nvPr>
            <p:ph type="title"/>
          </p:nvPr>
        </p:nvSpPr>
        <p:spPr/>
        <p:txBody>
          <a:bodyPr>
            <a:normAutofit fontScale="90000"/>
          </a:bodyPr>
          <a:lstStyle/>
          <a:p>
            <a:r>
              <a:rPr lang="en-US" dirty="0"/>
              <a:t>Requirements</a:t>
            </a:r>
          </a:p>
        </p:txBody>
      </p:sp>
      <p:sp>
        <p:nvSpPr>
          <p:cNvPr id="8" name="Content Placeholder 6"/>
          <p:cNvSpPr>
            <a:spLocks noGrp="1"/>
          </p:cNvSpPr>
          <p:nvPr>
            <p:ph idx="1"/>
          </p:nvPr>
        </p:nvSpPr>
        <p:spPr/>
        <p:txBody>
          <a:bodyPr>
            <a:normAutofit/>
          </a:bodyPr>
          <a:lstStyle/>
          <a:p>
            <a:r>
              <a:rPr lang="en-US" dirty="0"/>
              <a:t>All VITA volunteers preparing and doing Quality Review on client returns must</a:t>
            </a:r>
          </a:p>
          <a:p>
            <a:pPr lvl="1"/>
            <a:r>
              <a:rPr lang="en-US" sz="2800" dirty="0"/>
              <a:t>Pass the Volunteer Standards of Conduct (VSC) certification test.</a:t>
            </a:r>
          </a:p>
          <a:p>
            <a:pPr lvl="1"/>
            <a:r>
              <a:rPr lang="en-US" sz="2800" dirty="0"/>
              <a:t>Pass the Intake/Interview and Quality Review certification test.</a:t>
            </a:r>
          </a:p>
          <a:p>
            <a:pPr lvl="1"/>
            <a:r>
              <a:rPr lang="en-US" sz="2800" dirty="0"/>
              <a:t>Pass the Advanced Course certification test.</a:t>
            </a:r>
          </a:p>
          <a:p>
            <a:pPr lvl="1"/>
            <a:r>
              <a:rPr lang="en-US" sz="2800" dirty="0"/>
              <a:t>Agree to comply with the VSC by signing and dating Form 13615 prior to working at a site.</a:t>
            </a:r>
          </a:p>
          <a:p>
            <a:pPr lvl="2"/>
            <a:r>
              <a:rPr lang="en-US" sz="2400" dirty="0"/>
              <a:t>Electronically generated by certification process</a:t>
            </a:r>
          </a:p>
          <a:p>
            <a:pPr lvl="2"/>
            <a:r>
              <a:rPr lang="en-US" sz="2400" dirty="0">
                <a:solidFill>
                  <a:schemeClr val="accent3"/>
                </a:solidFill>
              </a:rPr>
              <a:t>Forward it on to Meredith</a:t>
            </a:r>
          </a:p>
        </p:txBody>
      </p:sp>
    </p:spTree>
    <p:extLst>
      <p:ext uri="{BB962C8B-B14F-4D97-AF65-F5344CB8AC3E}">
        <p14:creationId xmlns:p14="http://schemas.microsoft.com/office/powerpoint/2010/main" val="99173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12</a:t>
            </a:fld>
            <a:endParaRPr lang="en-US"/>
          </a:p>
        </p:txBody>
      </p:sp>
      <p:sp>
        <p:nvSpPr>
          <p:cNvPr id="3" name="Title 2"/>
          <p:cNvSpPr>
            <a:spLocks noGrp="1"/>
          </p:cNvSpPr>
          <p:nvPr>
            <p:ph type="title"/>
          </p:nvPr>
        </p:nvSpPr>
        <p:spPr>
          <a:xfrm>
            <a:off x="331787" y="188789"/>
            <a:ext cx="8480426" cy="970540"/>
          </a:xfrm>
        </p:spPr>
        <p:txBody>
          <a:bodyPr>
            <a:normAutofit/>
          </a:bodyPr>
          <a:lstStyle/>
          <a:p>
            <a:r>
              <a:rPr lang="en-US" sz="4800" dirty="0"/>
              <a:t>Tax Certification Training</a:t>
            </a:r>
          </a:p>
        </p:txBody>
      </p:sp>
      <p:sp>
        <p:nvSpPr>
          <p:cNvPr id="5" name="Content Placeholder 6"/>
          <p:cNvSpPr>
            <a:spLocks noGrp="1"/>
          </p:cNvSpPr>
          <p:nvPr>
            <p:ph idx="1"/>
          </p:nvPr>
        </p:nvSpPr>
        <p:spPr>
          <a:xfrm>
            <a:off x="349249" y="1289957"/>
            <a:ext cx="8480426" cy="4754691"/>
          </a:xfrm>
        </p:spPr>
        <p:txBody>
          <a:bodyPr>
            <a:normAutofit fontScale="92500" lnSpcReduction="10000"/>
          </a:bodyPr>
          <a:lstStyle/>
          <a:p>
            <a:r>
              <a:rPr lang="en-US" dirty="0"/>
              <a:t>The UWECI VITA program has all volunteers meet Advanced Certification</a:t>
            </a:r>
          </a:p>
          <a:p>
            <a:r>
              <a:rPr lang="en-US" dirty="0"/>
              <a:t>We recommend you go through the scenarios beforehand and choose your answers, but do NOT take the certification tests until after the training sessions are done</a:t>
            </a:r>
          </a:p>
          <a:p>
            <a:r>
              <a:rPr lang="en-US" dirty="0"/>
              <a:t>We will review certification scenarios </a:t>
            </a:r>
          </a:p>
          <a:p>
            <a:r>
              <a:rPr lang="en-US" dirty="0"/>
              <a:t>Identify key places to find relevant information</a:t>
            </a:r>
          </a:p>
          <a:p>
            <a:r>
              <a:rPr lang="en-US" dirty="0"/>
              <a:t>Poll participating volunteers for their choice on answers</a:t>
            </a:r>
          </a:p>
          <a:p>
            <a:r>
              <a:rPr lang="en-US" dirty="0"/>
              <a:t>If appropriate, clarification/discussion about which answers are correct and why</a:t>
            </a:r>
          </a:p>
        </p:txBody>
      </p:sp>
    </p:spTree>
    <p:extLst>
      <p:ext uri="{BB962C8B-B14F-4D97-AF65-F5344CB8AC3E}">
        <p14:creationId xmlns:p14="http://schemas.microsoft.com/office/powerpoint/2010/main" val="61627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13</a:t>
            </a:fld>
            <a:endParaRPr lang="en-US"/>
          </a:p>
        </p:txBody>
      </p:sp>
      <p:sp>
        <p:nvSpPr>
          <p:cNvPr id="3" name="Title 2"/>
          <p:cNvSpPr>
            <a:spLocks noGrp="1"/>
          </p:cNvSpPr>
          <p:nvPr>
            <p:ph type="title"/>
          </p:nvPr>
        </p:nvSpPr>
        <p:spPr/>
        <p:txBody>
          <a:bodyPr>
            <a:normAutofit fontScale="90000"/>
          </a:bodyPr>
          <a:lstStyle/>
          <a:p>
            <a:r>
              <a:rPr lang="en-US" dirty="0"/>
              <a:t>Volunteer Testing For TY 2023</a:t>
            </a:r>
          </a:p>
        </p:txBody>
      </p:sp>
      <p:sp>
        <p:nvSpPr>
          <p:cNvPr id="5" name="Content Placeholder 6"/>
          <p:cNvSpPr>
            <a:spLocks noGrp="1"/>
          </p:cNvSpPr>
          <p:nvPr>
            <p:ph idx="1"/>
          </p:nvPr>
        </p:nvSpPr>
        <p:spPr/>
        <p:txBody>
          <a:bodyPr>
            <a:normAutofit/>
          </a:bodyPr>
          <a:lstStyle/>
          <a:p>
            <a:r>
              <a:rPr lang="en-US" dirty="0"/>
              <a:t>IRS site: </a:t>
            </a:r>
            <a:r>
              <a:rPr lang="en-US" dirty="0">
                <a:hlinkClick r:id="rId2"/>
              </a:rPr>
              <a:t>https://www.linklearncertification.com/d/</a:t>
            </a:r>
            <a:endParaRPr lang="en-US" dirty="0"/>
          </a:p>
          <a:p>
            <a:pPr lvl="1"/>
            <a:r>
              <a:rPr lang="en-US" dirty="0"/>
              <a:t>Create an account as a tax volunteer for VITA</a:t>
            </a:r>
          </a:p>
          <a:p>
            <a:pPr lvl="1"/>
            <a:r>
              <a:rPr lang="en-US" dirty="0"/>
              <a:t>You will not be doing Site Coordinator testing</a:t>
            </a:r>
          </a:p>
          <a:p>
            <a:pPr lvl="1"/>
            <a:r>
              <a:rPr lang="en-US" dirty="0"/>
              <a:t>Contact Meredith or me if you have issues</a:t>
            </a:r>
          </a:p>
          <a:p>
            <a:r>
              <a:rPr lang="en-US" dirty="0"/>
              <a:t>Tests – all certification tests have “Pass” thresholds of </a:t>
            </a:r>
            <a:r>
              <a:rPr lang="en-US" dirty="0">
                <a:solidFill>
                  <a:schemeClr val="accent3"/>
                </a:solidFill>
              </a:rPr>
              <a:t>80%</a:t>
            </a:r>
            <a:r>
              <a:rPr lang="en-US" dirty="0"/>
              <a:t>, and you get two attempts.</a:t>
            </a:r>
          </a:p>
          <a:p>
            <a:pPr lvl="1"/>
            <a:r>
              <a:rPr lang="en-US" sz="2600" dirty="0"/>
              <a:t>Volunteer Standards of Conduct</a:t>
            </a:r>
          </a:p>
          <a:p>
            <a:pPr lvl="1"/>
            <a:r>
              <a:rPr lang="en-US" sz="2600" dirty="0"/>
              <a:t>Intake/Interview and Quality Review</a:t>
            </a:r>
          </a:p>
          <a:p>
            <a:pPr lvl="1"/>
            <a:r>
              <a:rPr lang="en-US" sz="2600" dirty="0"/>
              <a:t>Advanced Certification</a:t>
            </a:r>
          </a:p>
          <a:p>
            <a:pPr marL="457200" lvl="1" indent="0">
              <a:buNone/>
            </a:pPr>
            <a:endParaRPr lang="en-US" sz="2200" dirty="0"/>
          </a:p>
        </p:txBody>
      </p:sp>
    </p:spTree>
    <p:extLst>
      <p:ext uri="{BB962C8B-B14F-4D97-AF65-F5344CB8AC3E}">
        <p14:creationId xmlns:p14="http://schemas.microsoft.com/office/powerpoint/2010/main" val="343412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Certification Tests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46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Volunteer Standards of Conduct</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187744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16</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p:txBody>
          <a:bodyPr>
            <a:normAutofit/>
          </a:bodyPr>
          <a:lstStyle/>
          <a:p>
            <a:pPr marL="0" indent="0">
              <a:buNone/>
            </a:pPr>
            <a:endParaRPr lang="en-US" dirty="0"/>
          </a:p>
          <a:p>
            <a:pPr marL="0" indent="0">
              <a:buNone/>
            </a:pPr>
            <a:r>
              <a:rPr lang="en-US" dirty="0"/>
              <a:t>Key points are highlighted in this PowerPoint but for the complete set of information, refer to IRS Publication 4961 which can be found at:</a:t>
            </a:r>
          </a:p>
          <a:p>
            <a:pPr marL="0" indent="0">
              <a:buNone/>
            </a:pPr>
            <a:r>
              <a:rPr lang="en-US" dirty="0">
                <a:hlinkClick r:id="rId2"/>
              </a:rPr>
              <a:t>https://www.irs.gov/pub/irs-pdf/p4961.pdf</a:t>
            </a:r>
            <a:endParaRPr lang="en-US" dirty="0"/>
          </a:p>
          <a:p>
            <a:endParaRPr lang="en-US" dirty="0"/>
          </a:p>
          <a:p>
            <a:pPr marL="0" indent="0">
              <a:buNone/>
            </a:pPr>
            <a:r>
              <a:rPr lang="en-US" dirty="0"/>
              <a:t>Read the publication online or download your own copy.  </a:t>
            </a:r>
          </a:p>
        </p:txBody>
      </p:sp>
    </p:spTree>
    <p:extLst>
      <p:ext uri="{BB962C8B-B14F-4D97-AF65-F5344CB8AC3E}">
        <p14:creationId xmlns:p14="http://schemas.microsoft.com/office/powerpoint/2010/main" val="423041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17</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Volunteer Standards of Conduct (VSC)</a:t>
            </a:r>
          </a:p>
        </p:txBody>
      </p:sp>
      <p:sp>
        <p:nvSpPr>
          <p:cNvPr id="8" name="Content Placeholder 6"/>
          <p:cNvSpPr>
            <a:spLocks noGrp="1"/>
          </p:cNvSpPr>
          <p:nvPr>
            <p:ph idx="1"/>
          </p:nvPr>
        </p:nvSpPr>
        <p:spPr/>
        <p:txBody>
          <a:bodyPr>
            <a:normAutofit lnSpcReduction="10000"/>
          </a:bodyPr>
          <a:lstStyle/>
          <a:p>
            <a:pPr marL="514350" indent="-514350">
              <a:buFont typeface="+mj-lt"/>
              <a:buAutoNum type="arabicParenR"/>
            </a:pPr>
            <a:r>
              <a:rPr lang="en-US" dirty="0"/>
              <a:t>Follow Quality Site Requirements </a:t>
            </a:r>
          </a:p>
          <a:p>
            <a:pPr marL="514350" indent="-514350">
              <a:buFont typeface="+mj-lt"/>
              <a:buAutoNum type="arabicParenR"/>
            </a:pPr>
            <a:r>
              <a:rPr lang="en-US" dirty="0"/>
              <a:t>Do not accept payment, solicit donations, or accept refund payments</a:t>
            </a:r>
          </a:p>
          <a:p>
            <a:pPr marL="514350" indent="-514350">
              <a:buFont typeface="+mj-lt"/>
              <a:buAutoNum type="arabicParenR"/>
            </a:pPr>
            <a:r>
              <a:rPr lang="en-US" dirty="0"/>
              <a:t>Do not solicit business from taxpayers or use knowledge gained to benefit yourself or for personal use</a:t>
            </a:r>
          </a:p>
          <a:p>
            <a:pPr marL="514350" indent="-514350">
              <a:buFont typeface="+mj-lt"/>
              <a:buAutoNum type="arabicParenR"/>
            </a:pPr>
            <a:r>
              <a:rPr lang="en-US" dirty="0"/>
              <a:t>Do not knowingly prepare false returns</a:t>
            </a:r>
          </a:p>
          <a:p>
            <a:pPr marL="514350" indent="-514350">
              <a:buFont typeface="+mj-lt"/>
              <a:buAutoNum type="arabicParenR"/>
            </a:pPr>
            <a:r>
              <a:rPr lang="en-US" dirty="0"/>
              <a:t>Do not engage in activity deemed to have a negative effect on the VITA program</a:t>
            </a:r>
          </a:p>
          <a:p>
            <a:pPr marL="514350" indent="-514350">
              <a:buFont typeface="+mj-lt"/>
              <a:buAutoNum type="arabicParenR"/>
            </a:pPr>
            <a:r>
              <a:rPr lang="en-US" dirty="0"/>
              <a:t>Treat all taxpayers in a professional, courteous, and respectful manner</a:t>
            </a:r>
          </a:p>
        </p:txBody>
      </p:sp>
    </p:spTree>
    <p:extLst>
      <p:ext uri="{BB962C8B-B14F-4D97-AF65-F5344CB8AC3E}">
        <p14:creationId xmlns:p14="http://schemas.microsoft.com/office/powerpoint/2010/main" val="272312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18</a:t>
            </a:fld>
            <a:endParaRPr lang="en-US"/>
          </a:p>
        </p:txBody>
      </p:sp>
      <p:sp>
        <p:nvSpPr>
          <p:cNvPr id="3" name="Title 2"/>
          <p:cNvSpPr>
            <a:spLocks noGrp="1"/>
          </p:cNvSpPr>
          <p:nvPr>
            <p:ph type="title"/>
          </p:nvPr>
        </p:nvSpPr>
        <p:spPr>
          <a:xfrm>
            <a:off x="283526" y="178280"/>
            <a:ext cx="8611871" cy="666798"/>
          </a:xfrm>
        </p:spPr>
        <p:txBody>
          <a:bodyPr>
            <a:noAutofit/>
          </a:bodyPr>
          <a:lstStyle/>
          <a:p>
            <a:r>
              <a:rPr lang="en-US" sz="3200" dirty="0"/>
              <a:t>Failure to Follow the VSC may mean</a:t>
            </a:r>
            <a:br>
              <a:rPr lang="en-US" sz="3200" dirty="0"/>
            </a:br>
            <a:r>
              <a:rPr lang="en-US" sz="3200" dirty="0"/>
              <a:t>(in increasing severity):</a:t>
            </a:r>
          </a:p>
        </p:txBody>
      </p:sp>
      <p:sp>
        <p:nvSpPr>
          <p:cNvPr id="8" name="Content Placeholder 6"/>
          <p:cNvSpPr>
            <a:spLocks noGrp="1"/>
          </p:cNvSpPr>
          <p:nvPr>
            <p:ph idx="1"/>
          </p:nvPr>
        </p:nvSpPr>
        <p:spPr>
          <a:xfrm>
            <a:off x="283526" y="1443805"/>
            <a:ext cx="8480426" cy="4313819"/>
          </a:xfrm>
        </p:spPr>
        <p:txBody>
          <a:bodyPr>
            <a:normAutofit/>
          </a:bodyPr>
          <a:lstStyle/>
          <a:p>
            <a:r>
              <a:rPr lang="en-US" dirty="0"/>
              <a:t>Your removal from VITA program</a:t>
            </a:r>
          </a:p>
          <a:p>
            <a:r>
              <a:rPr lang="en-US" dirty="0"/>
              <a:t>You are added to IRS Registry barring you from any future VITA participation</a:t>
            </a:r>
          </a:p>
          <a:p>
            <a:r>
              <a:rPr lang="en-US" dirty="0"/>
              <a:t>Deactivation of that site’s VITA IRS qualification.</a:t>
            </a:r>
          </a:p>
          <a:p>
            <a:r>
              <a:rPr lang="en-US" dirty="0"/>
              <a:t>Termination of the full United Way VITA program</a:t>
            </a:r>
          </a:p>
          <a:p>
            <a:r>
              <a:rPr lang="en-US" dirty="0"/>
              <a:t>Referral for possible criminal investigation</a:t>
            </a:r>
          </a:p>
        </p:txBody>
      </p:sp>
    </p:spTree>
    <p:extLst>
      <p:ext uri="{BB962C8B-B14F-4D97-AF65-F5344CB8AC3E}">
        <p14:creationId xmlns:p14="http://schemas.microsoft.com/office/powerpoint/2010/main" val="361790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19</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VSC #1: Quality Site Requirements</a:t>
            </a:r>
          </a:p>
        </p:txBody>
      </p:sp>
      <p:sp>
        <p:nvSpPr>
          <p:cNvPr id="8" name="Content Placeholder 6"/>
          <p:cNvSpPr>
            <a:spLocks noGrp="1"/>
          </p:cNvSpPr>
          <p:nvPr>
            <p:ph idx="1"/>
          </p:nvPr>
        </p:nvSpPr>
        <p:spPr>
          <a:xfrm>
            <a:off x="349249" y="1273628"/>
            <a:ext cx="8480426" cy="5447847"/>
          </a:xfrm>
        </p:spPr>
        <p:txBody>
          <a:bodyPr>
            <a:normAutofit/>
          </a:bodyPr>
          <a:lstStyle/>
          <a:p>
            <a:r>
              <a:rPr lang="en-US" dirty="0"/>
              <a:t>Proper certification</a:t>
            </a:r>
          </a:p>
          <a:p>
            <a:pPr lvl="1"/>
            <a:r>
              <a:rPr lang="en-US" dirty="0"/>
              <a:t>Volunteer name/address should match Gov’t ID</a:t>
            </a:r>
          </a:p>
          <a:p>
            <a:pPr lvl="1"/>
            <a:r>
              <a:rPr lang="en-US" dirty="0"/>
              <a:t>Can be certified to Basic, Advanced, and/or Military</a:t>
            </a:r>
          </a:p>
          <a:p>
            <a:pPr lvl="1"/>
            <a:r>
              <a:rPr lang="en-US" dirty="0"/>
              <a:t>A return must be assigned to someone certified to for all aspects of the return</a:t>
            </a:r>
          </a:p>
          <a:p>
            <a:pPr lvl="2"/>
            <a:r>
              <a:rPr lang="en-US" dirty="0"/>
              <a:t>United Way VITA has all volunteers get Advanced Certification</a:t>
            </a:r>
          </a:p>
          <a:p>
            <a:pPr lvl="2"/>
            <a:r>
              <a:rPr lang="en-US" dirty="0"/>
              <a:t>For the UW VITA program, anything requiring Military certification is out of scope </a:t>
            </a:r>
          </a:p>
          <a:p>
            <a:r>
              <a:rPr lang="en-US" dirty="0"/>
              <a:t>Have a defined Intake and Quality Review Process</a:t>
            </a:r>
          </a:p>
          <a:p>
            <a:pPr lvl="1"/>
            <a:r>
              <a:rPr lang="en-US" dirty="0"/>
              <a:t>This includes making sure the taxpayer understands the process</a:t>
            </a:r>
          </a:p>
          <a:p>
            <a:pPr lvl="2"/>
            <a:r>
              <a:rPr lang="en-US" dirty="0"/>
              <a:t>Completing intake form 13614-C and answering questions</a:t>
            </a:r>
          </a:p>
          <a:p>
            <a:pPr lvl="2"/>
            <a:r>
              <a:rPr lang="en-US" dirty="0"/>
              <a:t>Participate in a Quality Review of the completed return</a:t>
            </a:r>
          </a:p>
          <a:p>
            <a:endParaRPr lang="en-US" dirty="0"/>
          </a:p>
          <a:p>
            <a:endParaRPr lang="en-US" dirty="0"/>
          </a:p>
        </p:txBody>
      </p:sp>
    </p:spTree>
    <p:extLst>
      <p:ext uri="{BB962C8B-B14F-4D97-AF65-F5344CB8AC3E}">
        <p14:creationId xmlns:p14="http://schemas.microsoft.com/office/powerpoint/2010/main" val="374935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Welcome and Introductions</a:t>
            </a:r>
          </a:p>
        </p:txBody>
      </p:sp>
    </p:spTree>
    <p:extLst>
      <p:ext uri="{BB962C8B-B14F-4D97-AF65-F5344CB8AC3E}">
        <p14:creationId xmlns:p14="http://schemas.microsoft.com/office/powerpoint/2010/main" val="78337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20</a:t>
            </a:fld>
            <a:endParaRPr lang="en-US"/>
          </a:p>
        </p:txBody>
      </p:sp>
      <p:sp>
        <p:nvSpPr>
          <p:cNvPr id="3" name="Title 2"/>
          <p:cNvSpPr>
            <a:spLocks noGrp="1"/>
          </p:cNvSpPr>
          <p:nvPr>
            <p:ph type="title"/>
          </p:nvPr>
        </p:nvSpPr>
        <p:spPr>
          <a:xfrm>
            <a:off x="283526" y="479953"/>
            <a:ext cx="8611871" cy="666798"/>
          </a:xfrm>
        </p:spPr>
        <p:txBody>
          <a:bodyPr>
            <a:noAutofit/>
          </a:bodyPr>
          <a:lstStyle/>
          <a:p>
            <a:r>
              <a:rPr lang="en-US" sz="3600" dirty="0"/>
              <a:t>VSC #1: Quality Site Requirements</a:t>
            </a:r>
          </a:p>
        </p:txBody>
      </p:sp>
      <p:sp>
        <p:nvSpPr>
          <p:cNvPr id="8" name="Content Placeholder 6"/>
          <p:cNvSpPr>
            <a:spLocks noGrp="1"/>
          </p:cNvSpPr>
          <p:nvPr>
            <p:ph idx="1"/>
          </p:nvPr>
        </p:nvSpPr>
        <p:spPr>
          <a:xfrm>
            <a:off x="349249" y="1388533"/>
            <a:ext cx="8480426" cy="4967818"/>
          </a:xfrm>
        </p:spPr>
        <p:txBody>
          <a:bodyPr>
            <a:normAutofit lnSpcReduction="10000"/>
          </a:bodyPr>
          <a:lstStyle/>
          <a:p>
            <a:r>
              <a:rPr lang="en-US" dirty="0"/>
              <a:t>Volunteers confirm Taxpayer Identity and other key information</a:t>
            </a:r>
          </a:p>
          <a:p>
            <a:pPr lvl="1"/>
            <a:r>
              <a:rPr lang="en-US" dirty="0"/>
              <a:t>Gov’t issued photo identification required for taxpayer clients</a:t>
            </a:r>
          </a:p>
          <a:p>
            <a:pPr lvl="2"/>
            <a:r>
              <a:rPr lang="en-US" dirty="0"/>
              <a:t>All spouses/joint filers, but not dependents</a:t>
            </a:r>
          </a:p>
          <a:p>
            <a:pPr lvl="1"/>
            <a:r>
              <a:rPr lang="en-US" dirty="0"/>
              <a:t>SSN or ITIN for everyone listed on the return</a:t>
            </a:r>
          </a:p>
          <a:p>
            <a:r>
              <a:rPr lang="en-US" dirty="0"/>
              <a:t>Reference materials available (Pub 4012, </a:t>
            </a:r>
            <a:r>
              <a:rPr lang="en-US" dirty="0" err="1"/>
              <a:t>etc</a:t>
            </a:r>
            <a:r>
              <a:rPr lang="en-US" dirty="0"/>
              <a:t>)</a:t>
            </a:r>
          </a:p>
          <a:p>
            <a:r>
              <a:rPr lang="en-US" dirty="0"/>
              <a:t>Volunteer Agreement form 13615 complete</a:t>
            </a:r>
          </a:p>
          <a:p>
            <a:r>
              <a:rPr lang="en-US" dirty="0"/>
              <a:t>Timely Filing of Returns</a:t>
            </a:r>
          </a:p>
          <a:p>
            <a:r>
              <a:rPr lang="en-US" dirty="0">
                <a:solidFill>
                  <a:schemeClr val="bg1">
                    <a:lumMod val="65000"/>
                  </a:schemeClr>
                </a:solidFill>
              </a:rPr>
              <a:t>Civil Rights information (posters at sites)</a:t>
            </a:r>
          </a:p>
          <a:p>
            <a:r>
              <a:rPr lang="en-US" dirty="0">
                <a:solidFill>
                  <a:schemeClr val="bg1">
                    <a:lumMod val="65000"/>
                  </a:schemeClr>
                </a:solidFill>
              </a:rPr>
              <a:t>Proper IRS site identification </a:t>
            </a:r>
          </a:p>
          <a:p>
            <a:r>
              <a:rPr lang="en-US" dirty="0">
                <a:solidFill>
                  <a:schemeClr val="accent2"/>
                </a:solidFill>
              </a:rPr>
              <a:t>Proper security for confidentiality </a:t>
            </a:r>
          </a:p>
          <a:p>
            <a:endParaRPr lang="en-US" dirty="0"/>
          </a:p>
          <a:p>
            <a:endParaRPr lang="en-US" dirty="0"/>
          </a:p>
          <a:p>
            <a:endParaRPr lang="en-US" dirty="0"/>
          </a:p>
        </p:txBody>
      </p:sp>
    </p:spTree>
    <p:extLst>
      <p:ext uri="{BB962C8B-B14F-4D97-AF65-F5344CB8AC3E}">
        <p14:creationId xmlns:p14="http://schemas.microsoft.com/office/powerpoint/2010/main" val="2632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21</a:t>
            </a:fld>
            <a:endParaRPr lang="en-US"/>
          </a:p>
        </p:txBody>
      </p:sp>
      <p:sp>
        <p:nvSpPr>
          <p:cNvPr id="3" name="Title 2"/>
          <p:cNvSpPr>
            <a:spLocks noGrp="1"/>
          </p:cNvSpPr>
          <p:nvPr>
            <p:ph type="title"/>
          </p:nvPr>
        </p:nvSpPr>
        <p:spPr/>
        <p:txBody>
          <a:bodyPr>
            <a:normAutofit fontScale="90000"/>
          </a:bodyPr>
          <a:lstStyle/>
          <a:p>
            <a:r>
              <a:rPr lang="en-US" dirty="0"/>
              <a:t>Example for VSC #2: No Payment</a:t>
            </a:r>
          </a:p>
        </p:txBody>
      </p:sp>
      <p:sp>
        <p:nvSpPr>
          <p:cNvPr id="8" name="Content Placeholder 6"/>
          <p:cNvSpPr>
            <a:spLocks noGrp="1"/>
          </p:cNvSpPr>
          <p:nvPr>
            <p:ph idx="1"/>
          </p:nvPr>
        </p:nvSpPr>
        <p:spPr/>
        <p:txBody>
          <a:bodyPr>
            <a:normAutofit lnSpcReduction="10000"/>
          </a:bodyPr>
          <a:lstStyle/>
          <a:p>
            <a:pPr marL="0" indent="0">
              <a:buNone/>
            </a:pPr>
            <a:r>
              <a:rPr lang="en-US" dirty="0"/>
              <a:t>You finish a time-consuming return, and the client is very grateful. On her way out, the client stops by and tries to sneak a $20 bill in your pocket, saying, “It would have cost me ten times that with a paid preparer.” Return the money and explain that you cannot accept money for doing taxes, but United Way or a sponsoring charity may appreciate a donation which can be made at the main office or via their website.</a:t>
            </a:r>
          </a:p>
          <a:p>
            <a:pPr marL="0" indent="0">
              <a:buNone/>
            </a:pPr>
            <a:endParaRPr lang="en-US" dirty="0"/>
          </a:p>
          <a:p>
            <a:pPr marL="0" indent="0">
              <a:buNone/>
            </a:pPr>
            <a:r>
              <a:rPr lang="en-US" dirty="0"/>
              <a:t>Key point: You cannot accept payment from taxpayers, this includes not having tip jars.</a:t>
            </a:r>
          </a:p>
        </p:txBody>
      </p:sp>
    </p:spTree>
    <p:extLst>
      <p:ext uri="{BB962C8B-B14F-4D97-AF65-F5344CB8AC3E}">
        <p14:creationId xmlns:p14="http://schemas.microsoft.com/office/powerpoint/2010/main" val="327751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22</a:t>
            </a:fld>
            <a:endParaRPr lang="en-US"/>
          </a:p>
        </p:txBody>
      </p:sp>
      <p:sp>
        <p:nvSpPr>
          <p:cNvPr id="3" name="Title 2"/>
          <p:cNvSpPr>
            <a:spLocks noGrp="1"/>
          </p:cNvSpPr>
          <p:nvPr>
            <p:ph type="title"/>
          </p:nvPr>
        </p:nvSpPr>
        <p:spPr>
          <a:xfrm>
            <a:off x="211873" y="493136"/>
            <a:ext cx="8720254" cy="666798"/>
          </a:xfrm>
        </p:spPr>
        <p:txBody>
          <a:bodyPr>
            <a:normAutofit fontScale="90000"/>
          </a:bodyPr>
          <a:lstStyle/>
          <a:p>
            <a:r>
              <a:rPr lang="en-US" dirty="0"/>
              <a:t>Examples for VSC #3: No Soliciting</a:t>
            </a:r>
          </a:p>
        </p:txBody>
      </p:sp>
      <p:sp>
        <p:nvSpPr>
          <p:cNvPr id="8" name="Content Placeholder 6"/>
          <p:cNvSpPr>
            <a:spLocks noGrp="1"/>
          </p:cNvSpPr>
          <p:nvPr>
            <p:ph idx="1"/>
          </p:nvPr>
        </p:nvSpPr>
        <p:spPr>
          <a:xfrm>
            <a:off x="349249" y="1193196"/>
            <a:ext cx="8480426" cy="5338233"/>
          </a:xfrm>
        </p:spPr>
        <p:txBody>
          <a:bodyPr>
            <a:normAutofit lnSpcReduction="10000"/>
          </a:bodyPr>
          <a:lstStyle/>
          <a:p>
            <a:pPr marL="0" indent="0">
              <a:buNone/>
            </a:pPr>
            <a:r>
              <a:rPr lang="en-US" dirty="0"/>
              <a:t>Your primary business includes selling health insurance policies. You find out the taxpayer recently lost access to health insurance. You cannot offer to sell the taxpayer health insurance through your business.</a:t>
            </a:r>
          </a:p>
          <a:p>
            <a:pPr marL="0" indent="0">
              <a:buNone/>
            </a:pPr>
            <a:r>
              <a:rPr lang="en-US" dirty="0"/>
              <a:t>You have a friend working as a paid tax preparer. A client is out-of-scope for VITA.  You cannot refer them to your friend.</a:t>
            </a:r>
          </a:p>
          <a:p>
            <a:pPr marL="0" indent="0">
              <a:buNone/>
            </a:pPr>
            <a:r>
              <a:rPr lang="en-US" dirty="0"/>
              <a:t>Your daughter asks you to take orders at the VITA site for her school fundraiser.  That still counts as soliciting personal business.</a:t>
            </a:r>
          </a:p>
          <a:p>
            <a:pPr marL="0" indent="0">
              <a:buNone/>
            </a:pPr>
            <a:r>
              <a:rPr lang="en-US" dirty="0"/>
              <a:t>Key point:  Even though you may be trying to help, soliciting business from the taxpayer is not allowed.</a:t>
            </a:r>
          </a:p>
        </p:txBody>
      </p:sp>
    </p:spTree>
    <p:extLst>
      <p:ext uri="{BB962C8B-B14F-4D97-AF65-F5344CB8AC3E}">
        <p14:creationId xmlns:p14="http://schemas.microsoft.com/office/powerpoint/2010/main" val="4173664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23</a:t>
            </a:fld>
            <a:endParaRPr lang="en-US"/>
          </a:p>
        </p:txBody>
      </p:sp>
      <p:sp>
        <p:nvSpPr>
          <p:cNvPr id="3" name="Title 2"/>
          <p:cNvSpPr>
            <a:spLocks noGrp="1"/>
          </p:cNvSpPr>
          <p:nvPr>
            <p:ph type="title"/>
          </p:nvPr>
        </p:nvSpPr>
        <p:spPr/>
        <p:txBody>
          <a:bodyPr>
            <a:normAutofit fontScale="90000"/>
          </a:bodyPr>
          <a:lstStyle/>
          <a:p>
            <a:r>
              <a:rPr lang="en-US" dirty="0"/>
              <a:t>Example for VSC #4: False Return</a:t>
            </a:r>
          </a:p>
        </p:txBody>
      </p:sp>
      <p:sp>
        <p:nvSpPr>
          <p:cNvPr id="8" name="Content Placeholder 6"/>
          <p:cNvSpPr>
            <a:spLocks noGrp="1"/>
          </p:cNvSpPr>
          <p:nvPr>
            <p:ph idx="1"/>
          </p:nvPr>
        </p:nvSpPr>
        <p:spPr>
          <a:xfrm>
            <a:off x="349249" y="1162579"/>
            <a:ext cx="8480426" cy="4967818"/>
          </a:xfrm>
        </p:spPr>
        <p:txBody>
          <a:bodyPr>
            <a:normAutofit fontScale="92500" lnSpcReduction="10000"/>
          </a:bodyPr>
          <a:lstStyle/>
          <a:p>
            <a:pPr marL="0" indent="0">
              <a:buNone/>
            </a:pPr>
            <a:r>
              <a:rPr lang="en-US" dirty="0"/>
              <a:t>A volunteer preparer told the taxpayer that cash income does not need to be reported. The return was completed without the cash income. The quality reviewer simply missed this omission, and the return was printed, signed, and e-filed. The volunteer preparer has violated this standard. </a:t>
            </a:r>
          </a:p>
          <a:p>
            <a:pPr marL="0" indent="0">
              <a:buNone/>
            </a:pPr>
            <a:endParaRPr lang="en-US" dirty="0"/>
          </a:p>
          <a:p>
            <a:pPr marL="0" indent="0">
              <a:buNone/>
            </a:pPr>
            <a:r>
              <a:rPr lang="en-US" dirty="0"/>
              <a:t>Key point:  Since the quality reviewer did not knowingly allow this return to be e-filed incorrectly, the quality reviewer did not violate this standard. We should not confuse an unethical action with a lack of knowl­edge or a simple mistake. </a:t>
            </a:r>
          </a:p>
          <a:p>
            <a:pPr marL="0" indent="0">
              <a:buNone/>
            </a:pPr>
            <a:r>
              <a:rPr lang="en-US" dirty="0"/>
              <a:t>Also, remember the taxpayer will be paying the penalty if a fraudulent return is reviewed by the IRS.</a:t>
            </a:r>
          </a:p>
        </p:txBody>
      </p:sp>
    </p:spTree>
    <p:extLst>
      <p:ext uri="{BB962C8B-B14F-4D97-AF65-F5344CB8AC3E}">
        <p14:creationId xmlns:p14="http://schemas.microsoft.com/office/powerpoint/2010/main" val="393176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24</a:t>
            </a:fld>
            <a:endParaRPr lang="en-US"/>
          </a:p>
        </p:txBody>
      </p:sp>
      <p:sp>
        <p:nvSpPr>
          <p:cNvPr id="3" name="Title 2"/>
          <p:cNvSpPr>
            <a:spLocks noGrp="1"/>
          </p:cNvSpPr>
          <p:nvPr>
            <p:ph type="title"/>
          </p:nvPr>
        </p:nvSpPr>
        <p:spPr/>
        <p:txBody>
          <a:bodyPr>
            <a:normAutofit fontScale="90000"/>
          </a:bodyPr>
          <a:lstStyle/>
          <a:p>
            <a:r>
              <a:rPr lang="en-US" dirty="0"/>
              <a:t>Discussion for VSC #5</a:t>
            </a:r>
          </a:p>
        </p:txBody>
      </p:sp>
      <p:sp>
        <p:nvSpPr>
          <p:cNvPr id="8" name="Content Placeholder 6"/>
          <p:cNvSpPr>
            <a:spLocks noGrp="1"/>
          </p:cNvSpPr>
          <p:nvPr>
            <p:ph idx="1"/>
          </p:nvPr>
        </p:nvSpPr>
        <p:spPr>
          <a:xfrm>
            <a:off x="349249" y="1228680"/>
            <a:ext cx="8480426" cy="5193773"/>
          </a:xfrm>
        </p:spPr>
        <p:txBody>
          <a:bodyPr>
            <a:normAutofit/>
          </a:bodyPr>
          <a:lstStyle/>
          <a:p>
            <a:pPr marL="0" indent="0">
              <a:buNone/>
            </a:pPr>
            <a:r>
              <a:rPr lang="en-US" dirty="0">
                <a:solidFill>
                  <a:srgbClr val="005191"/>
                </a:solidFill>
              </a:rPr>
              <a:t>Negative effect on VITA- </a:t>
            </a:r>
          </a:p>
          <a:p>
            <a:pPr marL="0" indent="0">
              <a:buNone/>
            </a:pPr>
            <a:r>
              <a:rPr lang="en-US" dirty="0"/>
              <a:t>This primarily leans toward criminal activity or seriously alleged criminal activity.</a:t>
            </a:r>
          </a:p>
          <a:p>
            <a:pPr marL="0" indent="0">
              <a:buNone/>
            </a:pPr>
            <a:r>
              <a:rPr lang="en-US" dirty="0"/>
              <a:t>Pub 4961 and the test has an example where a volunteer was publicly arrested.</a:t>
            </a:r>
          </a:p>
          <a:p>
            <a:pPr lvl="1"/>
            <a:r>
              <a:rPr lang="en-US" dirty="0"/>
              <a:t>They may not be convicted, but the allegation casts a shadow over the program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2674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25</a:t>
            </a:fld>
            <a:endParaRPr lang="en-US"/>
          </a:p>
        </p:txBody>
      </p:sp>
      <p:sp>
        <p:nvSpPr>
          <p:cNvPr id="3" name="Title 2"/>
          <p:cNvSpPr>
            <a:spLocks noGrp="1"/>
          </p:cNvSpPr>
          <p:nvPr>
            <p:ph type="title"/>
          </p:nvPr>
        </p:nvSpPr>
        <p:spPr/>
        <p:txBody>
          <a:bodyPr>
            <a:normAutofit fontScale="90000"/>
          </a:bodyPr>
          <a:lstStyle/>
          <a:p>
            <a:r>
              <a:rPr lang="en-US" dirty="0"/>
              <a:t>Discussion for #6</a:t>
            </a:r>
          </a:p>
        </p:txBody>
      </p:sp>
      <p:sp>
        <p:nvSpPr>
          <p:cNvPr id="8" name="Content Placeholder 6"/>
          <p:cNvSpPr>
            <a:spLocks noGrp="1"/>
          </p:cNvSpPr>
          <p:nvPr>
            <p:ph idx="1"/>
          </p:nvPr>
        </p:nvSpPr>
        <p:spPr>
          <a:xfrm>
            <a:off x="349249" y="1228680"/>
            <a:ext cx="8480426" cy="5193773"/>
          </a:xfrm>
        </p:spPr>
        <p:txBody>
          <a:bodyPr>
            <a:normAutofit fontScale="92500" lnSpcReduction="20000"/>
          </a:bodyPr>
          <a:lstStyle/>
          <a:p>
            <a:pPr marL="0" indent="0">
              <a:buNone/>
            </a:pPr>
            <a:r>
              <a:rPr lang="en-US" dirty="0">
                <a:solidFill>
                  <a:srgbClr val="005191"/>
                </a:solidFill>
              </a:rPr>
              <a:t>Being courteous and respectful –</a:t>
            </a:r>
            <a:r>
              <a:rPr lang="en-US" dirty="0"/>
              <a:t> </a:t>
            </a:r>
          </a:p>
          <a:p>
            <a:pPr marL="0" indent="0">
              <a:buNone/>
            </a:pPr>
            <a:r>
              <a:rPr lang="en-US" dirty="0"/>
              <a:t>We do not pass judgement on any client’s situation.</a:t>
            </a:r>
          </a:p>
          <a:p>
            <a:pPr marL="0" indent="0">
              <a:buNone/>
            </a:pPr>
            <a:r>
              <a:rPr lang="en-US" dirty="0"/>
              <a:t>The example in Pub 4961 is a taxpayer who is unhappy with how their tax return ended up.</a:t>
            </a:r>
          </a:p>
          <a:p>
            <a:pPr marL="0" indent="0">
              <a:buNone/>
            </a:pPr>
            <a:r>
              <a:rPr lang="en-US" dirty="0"/>
              <a:t>That is the focus of the guideline, but this can apply to any volatile or controversial subject. </a:t>
            </a:r>
          </a:p>
          <a:p>
            <a:pPr marL="0" indent="0">
              <a:buNone/>
            </a:pPr>
            <a:r>
              <a:rPr lang="en-US" dirty="0">
                <a:solidFill>
                  <a:srgbClr val="EA7200"/>
                </a:solidFill>
              </a:rPr>
              <a:t>Our response is that VITA is here get the best legal tax filing for each unique client, with no views or input on any political or social topics.</a:t>
            </a:r>
          </a:p>
          <a:p>
            <a:pPr marL="0" indent="0">
              <a:buNone/>
            </a:pPr>
            <a:r>
              <a:rPr lang="en-US" dirty="0"/>
              <a:t>If a client becomes unmanageable for any reason, we can refuse to provide service.</a:t>
            </a:r>
          </a:p>
          <a:p>
            <a:pPr marL="0" indent="0">
              <a:buNone/>
            </a:pPr>
            <a:r>
              <a:rPr lang="en-US" dirty="0"/>
              <a:t>In an extreme case, the site coordinator will work with the site’s guidelines to remove those clients.</a:t>
            </a:r>
          </a:p>
          <a:p>
            <a:pPr marL="0" indent="0">
              <a:buNone/>
            </a:pPr>
            <a:r>
              <a:rPr lang="en-US" dirty="0"/>
              <a:t>At no time should a volunteer put themselves at physical risk in dealing with clients.</a:t>
            </a:r>
          </a:p>
        </p:txBody>
      </p:sp>
    </p:spTree>
    <p:extLst>
      <p:ext uri="{BB962C8B-B14F-4D97-AF65-F5344CB8AC3E}">
        <p14:creationId xmlns:p14="http://schemas.microsoft.com/office/powerpoint/2010/main" val="2975028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26</a:t>
            </a:fld>
            <a:endParaRPr lang="en-US"/>
          </a:p>
        </p:txBody>
      </p:sp>
      <p:sp>
        <p:nvSpPr>
          <p:cNvPr id="3" name="Title 2"/>
          <p:cNvSpPr>
            <a:spLocks noGrp="1"/>
          </p:cNvSpPr>
          <p:nvPr>
            <p:ph type="title"/>
          </p:nvPr>
        </p:nvSpPr>
        <p:spPr/>
        <p:txBody>
          <a:bodyPr>
            <a:normAutofit fontScale="90000"/>
          </a:bodyPr>
          <a:lstStyle/>
          <a:p>
            <a:r>
              <a:rPr lang="en-US" dirty="0"/>
              <a:t>Resolving Problems</a:t>
            </a:r>
          </a:p>
        </p:txBody>
      </p:sp>
      <p:sp>
        <p:nvSpPr>
          <p:cNvPr id="8" name="Content Placeholder 6"/>
          <p:cNvSpPr>
            <a:spLocks noGrp="1"/>
          </p:cNvSpPr>
          <p:nvPr>
            <p:ph idx="1"/>
          </p:nvPr>
        </p:nvSpPr>
        <p:spPr>
          <a:xfrm>
            <a:off x="314325" y="1169503"/>
            <a:ext cx="8480426" cy="5198005"/>
          </a:xfrm>
        </p:spPr>
        <p:txBody>
          <a:bodyPr>
            <a:normAutofit/>
          </a:bodyPr>
          <a:lstStyle/>
          <a:p>
            <a:r>
              <a:rPr lang="en-US" dirty="0"/>
              <a:t>The site coordinator is the first point of contact for resolving any problems you aren’t comfortable with.</a:t>
            </a:r>
          </a:p>
          <a:p>
            <a:r>
              <a:rPr lang="en-US" dirty="0"/>
              <a:t>If a volunteer feels an issue can’t be handled by the site coordinator, email IRS at WI.VolTax@irs.gov and/or contact the local IRS-SPEC Relationship Manager.</a:t>
            </a:r>
          </a:p>
          <a:p>
            <a:r>
              <a:rPr lang="en-US" dirty="0"/>
              <a:t>Failure to Comply with the Standards of Conduct</a:t>
            </a:r>
          </a:p>
          <a:p>
            <a:pPr lvl="1"/>
            <a:r>
              <a:rPr lang="en-US" dirty="0"/>
              <a:t>If a violation is discovered, appropriate action will be taken, up to removal and barring the volunteer from the VITA program, closing of the site, and discontinuing IRS support to the sponsoring partner.</a:t>
            </a:r>
          </a:p>
        </p:txBody>
      </p:sp>
    </p:spTree>
    <p:extLst>
      <p:ext uri="{BB962C8B-B14F-4D97-AF65-F5344CB8AC3E}">
        <p14:creationId xmlns:p14="http://schemas.microsoft.com/office/powerpoint/2010/main" val="3370218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Volunteer Standards of Conduct Questions</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157927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98512-B7A5-4053-A7D2-39F141902B2F}"/>
              </a:ext>
            </a:extLst>
          </p:cNvPr>
          <p:cNvPicPr>
            <a:picLocks noChangeAspect="1"/>
          </p:cNvPicPr>
          <p:nvPr/>
        </p:nvPicPr>
        <p:blipFill>
          <a:blip r:embed="rId2"/>
          <a:stretch>
            <a:fillRect/>
          </a:stretch>
        </p:blipFill>
        <p:spPr>
          <a:xfrm>
            <a:off x="553303" y="1878256"/>
            <a:ext cx="7372350" cy="439102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28</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8224596" cy="564514"/>
          </a:xfrm>
        </p:spPr>
        <p:txBody>
          <a:bodyPr>
            <a:normAutofit/>
          </a:bodyPr>
          <a:lstStyle/>
          <a:p>
            <a:r>
              <a:rPr lang="en-US" sz="2000" dirty="0"/>
              <a:t>The test begins on page 14 in Pub 6744, the retest on page 17.</a:t>
            </a:r>
          </a:p>
        </p:txBody>
      </p:sp>
    </p:spTree>
    <p:extLst>
      <p:ext uri="{BB962C8B-B14F-4D97-AF65-F5344CB8AC3E}">
        <p14:creationId xmlns:p14="http://schemas.microsoft.com/office/powerpoint/2010/main" val="56697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C7074-B9DF-4E42-8AB0-BA3A79D6D112}"/>
              </a:ext>
            </a:extLst>
          </p:cNvPr>
          <p:cNvPicPr>
            <a:picLocks noChangeAspect="1"/>
          </p:cNvPicPr>
          <p:nvPr/>
        </p:nvPicPr>
        <p:blipFill>
          <a:blip r:embed="rId2"/>
          <a:stretch>
            <a:fillRect/>
          </a:stretch>
        </p:blipFill>
        <p:spPr>
          <a:xfrm>
            <a:off x="814387" y="1179223"/>
            <a:ext cx="6371859" cy="548351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29</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Tree>
    <p:extLst>
      <p:ext uri="{BB962C8B-B14F-4D97-AF65-F5344CB8AC3E}">
        <p14:creationId xmlns:p14="http://schemas.microsoft.com/office/powerpoint/2010/main" val="1994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347" y="1280161"/>
            <a:ext cx="8480426" cy="5441316"/>
          </a:xfrm>
        </p:spPr>
        <p:txBody>
          <a:bodyPr>
            <a:normAutofit fontScale="92500" lnSpcReduction="10000"/>
          </a:bodyPr>
          <a:lstStyle/>
          <a:p>
            <a:r>
              <a:rPr lang="en-US" dirty="0"/>
              <a:t>We’re glad you’re willing to help us provide a truly valuable service to the community</a:t>
            </a:r>
          </a:p>
          <a:p>
            <a:r>
              <a:rPr lang="en-US" dirty="0"/>
              <a:t>We serve clients with a wide variety of backgrounds and situations</a:t>
            </a:r>
          </a:p>
          <a:p>
            <a:r>
              <a:rPr lang="en-US" dirty="0"/>
              <a:t>Initially, there is a body of information related to ethics and intake procedures that the IRS requires us to be aware of</a:t>
            </a:r>
          </a:p>
          <a:p>
            <a:r>
              <a:rPr lang="en-US" dirty="0"/>
              <a:t>We will gladly address any questions or concerns you might have with the ethics and intake requirements as we go</a:t>
            </a:r>
          </a:p>
          <a:p>
            <a:r>
              <a:rPr lang="en-US" dirty="0"/>
              <a:t>There will be a lot of information presented over the next two months, but do not be intimidated</a:t>
            </a:r>
          </a:p>
          <a:p>
            <a:pPr lvl="1"/>
            <a:r>
              <a:rPr lang="en-US" dirty="0"/>
              <a:t>Site coordinators and fellow volunteers</a:t>
            </a:r>
            <a:br>
              <a:rPr lang="en-US" dirty="0"/>
            </a:br>
            <a:r>
              <a:rPr lang="en-US" dirty="0"/>
              <a:t>will always be available and willing to help</a:t>
            </a:r>
          </a:p>
          <a:p>
            <a:pPr lvl="1"/>
            <a:r>
              <a:rPr lang="en-US" dirty="0"/>
              <a:t>You are not expected to know it all</a:t>
            </a:r>
          </a:p>
          <a:p>
            <a:endParaRPr lang="en-US" dirty="0"/>
          </a:p>
        </p:txBody>
      </p:sp>
      <p:sp>
        <p:nvSpPr>
          <p:cNvPr id="6" name="Slide Number Placeholder 5"/>
          <p:cNvSpPr>
            <a:spLocks noGrp="1"/>
          </p:cNvSpPr>
          <p:nvPr>
            <p:ph type="sldNum" sz="quarter" idx="4"/>
          </p:nvPr>
        </p:nvSpPr>
        <p:spPr/>
        <p:txBody>
          <a:bodyPr/>
          <a:lstStyle/>
          <a:p>
            <a:fld id="{BBB69291-A384-1346-A27A-D0A1C91B6C32}" type="slidenum">
              <a:rPr lang="en-US" smtClean="0"/>
              <a:pPr/>
              <a:t>3</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Welcome to VITA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79247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A9E880-9CFA-4818-A05C-F11226172AB6}"/>
              </a:ext>
            </a:extLst>
          </p:cNvPr>
          <p:cNvPicPr>
            <a:picLocks noChangeAspect="1"/>
          </p:cNvPicPr>
          <p:nvPr/>
        </p:nvPicPr>
        <p:blipFill>
          <a:blip r:embed="rId2"/>
          <a:stretch>
            <a:fillRect/>
          </a:stretch>
        </p:blipFill>
        <p:spPr>
          <a:xfrm>
            <a:off x="647700" y="1457325"/>
            <a:ext cx="7505700" cy="394335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30</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Tree>
    <p:extLst>
      <p:ext uri="{BB962C8B-B14F-4D97-AF65-F5344CB8AC3E}">
        <p14:creationId xmlns:p14="http://schemas.microsoft.com/office/powerpoint/2010/main" val="4260290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35E96-0BC6-418B-9838-E6E106660A79}"/>
              </a:ext>
            </a:extLst>
          </p:cNvPr>
          <p:cNvPicPr>
            <a:picLocks noChangeAspect="1"/>
          </p:cNvPicPr>
          <p:nvPr/>
        </p:nvPicPr>
        <p:blipFill>
          <a:blip r:embed="rId2"/>
          <a:stretch>
            <a:fillRect/>
          </a:stretch>
        </p:blipFill>
        <p:spPr>
          <a:xfrm>
            <a:off x="471487" y="1365372"/>
            <a:ext cx="8362673" cy="374589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31</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Tree>
    <p:extLst>
      <p:ext uri="{BB962C8B-B14F-4D97-AF65-F5344CB8AC3E}">
        <p14:creationId xmlns:p14="http://schemas.microsoft.com/office/powerpoint/2010/main" val="3483255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E0E41-AB6F-41BE-B3CD-9376C0225A21}"/>
              </a:ext>
            </a:extLst>
          </p:cNvPr>
          <p:cNvPicPr>
            <a:picLocks noChangeAspect="1"/>
          </p:cNvPicPr>
          <p:nvPr/>
        </p:nvPicPr>
        <p:blipFill>
          <a:blip r:embed="rId2"/>
          <a:stretch>
            <a:fillRect/>
          </a:stretch>
        </p:blipFill>
        <p:spPr>
          <a:xfrm>
            <a:off x="507389" y="1343758"/>
            <a:ext cx="8145675" cy="376750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32</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Tree>
    <p:extLst>
      <p:ext uri="{BB962C8B-B14F-4D97-AF65-F5344CB8AC3E}">
        <p14:creationId xmlns:p14="http://schemas.microsoft.com/office/powerpoint/2010/main" val="1498789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33</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pic>
        <p:nvPicPr>
          <p:cNvPr id="4" name="Picture 3" descr="A white background with black text&#10;&#10;Description automatically generated">
            <a:extLst>
              <a:ext uri="{FF2B5EF4-FFF2-40B4-BE49-F238E27FC236}">
                <a16:creationId xmlns:a16="http://schemas.microsoft.com/office/drawing/2014/main" id="{62A3ACE4-A7BF-A22D-BBE4-523A91616659}"/>
              </a:ext>
            </a:extLst>
          </p:cNvPr>
          <p:cNvPicPr>
            <a:picLocks noChangeAspect="1"/>
          </p:cNvPicPr>
          <p:nvPr/>
        </p:nvPicPr>
        <p:blipFill>
          <a:blip r:embed="rId2"/>
          <a:stretch>
            <a:fillRect/>
          </a:stretch>
        </p:blipFill>
        <p:spPr>
          <a:xfrm>
            <a:off x="349249" y="1159934"/>
            <a:ext cx="8294845" cy="3032740"/>
          </a:xfrm>
          <a:prstGeom prst="rect">
            <a:avLst/>
          </a:prstGeom>
        </p:spPr>
      </p:pic>
    </p:spTree>
    <p:extLst>
      <p:ext uri="{BB962C8B-B14F-4D97-AF65-F5344CB8AC3E}">
        <p14:creationId xmlns:p14="http://schemas.microsoft.com/office/powerpoint/2010/main" val="2409797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34</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pic>
        <p:nvPicPr>
          <p:cNvPr id="5" name="Picture 4" descr="A close up of text&#10;&#10;Description automatically generated">
            <a:extLst>
              <a:ext uri="{FF2B5EF4-FFF2-40B4-BE49-F238E27FC236}">
                <a16:creationId xmlns:a16="http://schemas.microsoft.com/office/drawing/2014/main" id="{88B695B5-B258-4BCD-038C-A73F3CCF212E}"/>
              </a:ext>
            </a:extLst>
          </p:cNvPr>
          <p:cNvPicPr>
            <a:picLocks noChangeAspect="1"/>
          </p:cNvPicPr>
          <p:nvPr/>
        </p:nvPicPr>
        <p:blipFill>
          <a:blip r:embed="rId2"/>
          <a:stretch>
            <a:fillRect/>
          </a:stretch>
        </p:blipFill>
        <p:spPr>
          <a:xfrm>
            <a:off x="349249" y="1421177"/>
            <a:ext cx="8380119" cy="1894900"/>
          </a:xfrm>
          <a:prstGeom prst="rect">
            <a:avLst/>
          </a:prstGeom>
        </p:spPr>
      </p:pic>
    </p:spTree>
    <p:extLst>
      <p:ext uri="{BB962C8B-B14F-4D97-AF65-F5344CB8AC3E}">
        <p14:creationId xmlns:p14="http://schemas.microsoft.com/office/powerpoint/2010/main" val="2856954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EC700C-9D99-49AC-A079-7AA4A7E4BB30}"/>
              </a:ext>
            </a:extLst>
          </p:cNvPr>
          <p:cNvPicPr>
            <a:picLocks noChangeAspect="1"/>
          </p:cNvPicPr>
          <p:nvPr/>
        </p:nvPicPr>
        <p:blipFill>
          <a:blip r:embed="rId2"/>
          <a:stretch>
            <a:fillRect/>
          </a:stretch>
        </p:blipFill>
        <p:spPr>
          <a:xfrm>
            <a:off x="472339" y="1640051"/>
            <a:ext cx="7448550" cy="469582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35</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8224596" cy="392905"/>
          </a:xfrm>
        </p:spPr>
        <p:txBody>
          <a:bodyPr>
            <a:normAutofit/>
          </a:bodyPr>
          <a:lstStyle/>
          <a:p>
            <a:r>
              <a:rPr lang="en-US" sz="2000" dirty="0"/>
              <a:t>Retest begins on page 17 in Pub 6744.</a:t>
            </a:r>
          </a:p>
        </p:txBody>
      </p:sp>
    </p:spTree>
    <p:extLst>
      <p:ext uri="{BB962C8B-B14F-4D97-AF65-F5344CB8AC3E}">
        <p14:creationId xmlns:p14="http://schemas.microsoft.com/office/powerpoint/2010/main" val="2386359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49A48-F20D-4BB2-9A33-EFABAB0C67EF}"/>
              </a:ext>
            </a:extLst>
          </p:cNvPr>
          <p:cNvPicPr>
            <a:picLocks noChangeAspect="1"/>
          </p:cNvPicPr>
          <p:nvPr/>
        </p:nvPicPr>
        <p:blipFill>
          <a:blip r:embed="rId2"/>
          <a:stretch>
            <a:fillRect/>
          </a:stretch>
        </p:blipFill>
        <p:spPr>
          <a:xfrm>
            <a:off x="549542" y="1735581"/>
            <a:ext cx="7978785" cy="347168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36</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1200418" cy="392905"/>
          </a:xfrm>
        </p:spPr>
        <p:txBody>
          <a:bodyPr>
            <a:normAutofit/>
          </a:bodyPr>
          <a:lstStyle/>
          <a:p>
            <a:r>
              <a:rPr lang="en-US" sz="2000" dirty="0"/>
              <a:t>Retest</a:t>
            </a:r>
          </a:p>
        </p:txBody>
      </p:sp>
    </p:spTree>
    <p:extLst>
      <p:ext uri="{BB962C8B-B14F-4D97-AF65-F5344CB8AC3E}">
        <p14:creationId xmlns:p14="http://schemas.microsoft.com/office/powerpoint/2010/main" val="1135804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17563C-7A8F-45F4-B5C7-ED5EA06ED0FC}"/>
              </a:ext>
            </a:extLst>
          </p:cNvPr>
          <p:cNvPicPr>
            <a:picLocks noChangeAspect="1"/>
          </p:cNvPicPr>
          <p:nvPr/>
        </p:nvPicPr>
        <p:blipFill>
          <a:blip r:embed="rId2"/>
          <a:stretch>
            <a:fillRect/>
          </a:stretch>
        </p:blipFill>
        <p:spPr>
          <a:xfrm>
            <a:off x="506178" y="1686315"/>
            <a:ext cx="7477125" cy="375285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37</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1200418" cy="392905"/>
          </a:xfrm>
        </p:spPr>
        <p:txBody>
          <a:bodyPr>
            <a:normAutofit/>
          </a:bodyPr>
          <a:lstStyle/>
          <a:p>
            <a:r>
              <a:rPr lang="en-US" sz="2000" dirty="0"/>
              <a:t>Retest</a:t>
            </a:r>
          </a:p>
        </p:txBody>
      </p:sp>
    </p:spTree>
    <p:extLst>
      <p:ext uri="{BB962C8B-B14F-4D97-AF65-F5344CB8AC3E}">
        <p14:creationId xmlns:p14="http://schemas.microsoft.com/office/powerpoint/2010/main" val="687858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9ACBA-BCD2-4ED9-B99F-2D0FC279BC2F}"/>
              </a:ext>
            </a:extLst>
          </p:cNvPr>
          <p:cNvPicPr>
            <a:picLocks noChangeAspect="1"/>
          </p:cNvPicPr>
          <p:nvPr/>
        </p:nvPicPr>
        <p:blipFill>
          <a:blip r:embed="rId2"/>
          <a:stretch>
            <a:fillRect/>
          </a:stretch>
        </p:blipFill>
        <p:spPr>
          <a:xfrm>
            <a:off x="443464" y="1707320"/>
            <a:ext cx="7448550" cy="261937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38</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1200418" cy="392905"/>
          </a:xfrm>
        </p:spPr>
        <p:txBody>
          <a:bodyPr>
            <a:normAutofit/>
          </a:bodyPr>
          <a:lstStyle/>
          <a:p>
            <a:r>
              <a:rPr lang="en-US" sz="2000" dirty="0"/>
              <a:t>Retest</a:t>
            </a:r>
          </a:p>
        </p:txBody>
      </p:sp>
    </p:spTree>
    <p:extLst>
      <p:ext uri="{BB962C8B-B14F-4D97-AF65-F5344CB8AC3E}">
        <p14:creationId xmlns:p14="http://schemas.microsoft.com/office/powerpoint/2010/main" val="379611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39</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1200418" cy="392905"/>
          </a:xfrm>
        </p:spPr>
        <p:txBody>
          <a:bodyPr>
            <a:normAutofit/>
          </a:bodyPr>
          <a:lstStyle/>
          <a:p>
            <a:r>
              <a:rPr lang="en-US" sz="2000" dirty="0"/>
              <a:t>Retest</a:t>
            </a:r>
          </a:p>
        </p:txBody>
      </p:sp>
      <p:pic>
        <p:nvPicPr>
          <p:cNvPr id="5" name="Picture 4" descr="A close up of a document&#10;&#10;Description automatically generated">
            <a:extLst>
              <a:ext uri="{FF2B5EF4-FFF2-40B4-BE49-F238E27FC236}">
                <a16:creationId xmlns:a16="http://schemas.microsoft.com/office/drawing/2014/main" id="{5AE2F9F5-4C39-54A1-B4F5-40D55D64938E}"/>
              </a:ext>
            </a:extLst>
          </p:cNvPr>
          <p:cNvPicPr>
            <a:picLocks noChangeAspect="1"/>
          </p:cNvPicPr>
          <p:nvPr/>
        </p:nvPicPr>
        <p:blipFill>
          <a:blip r:embed="rId2"/>
          <a:stretch>
            <a:fillRect/>
          </a:stretch>
        </p:blipFill>
        <p:spPr>
          <a:xfrm>
            <a:off x="315961" y="1592531"/>
            <a:ext cx="8618125" cy="3298958"/>
          </a:xfrm>
          <a:prstGeom prst="rect">
            <a:avLst/>
          </a:prstGeom>
        </p:spPr>
      </p:pic>
    </p:spTree>
    <p:extLst>
      <p:ext uri="{BB962C8B-B14F-4D97-AF65-F5344CB8AC3E}">
        <p14:creationId xmlns:p14="http://schemas.microsoft.com/office/powerpoint/2010/main" val="205672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441316"/>
          </a:xfrm>
        </p:spPr>
        <p:txBody>
          <a:bodyPr>
            <a:normAutofit/>
          </a:bodyPr>
          <a:lstStyle/>
          <a:p>
            <a:r>
              <a:rPr lang="en-US" dirty="0"/>
              <a:t>Mark Bornemann</a:t>
            </a:r>
          </a:p>
          <a:p>
            <a:pPr lvl="1"/>
            <a:r>
              <a:rPr lang="en-US" dirty="0"/>
              <a:t>Training</a:t>
            </a:r>
          </a:p>
          <a:p>
            <a:pPr lvl="1"/>
            <a:r>
              <a:rPr lang="en-US" dirty="0"/>
              <a:t>9</a:t>
            </a:r>
            <a:r>
              <a:rPr lang="en-US" baseline="30000" dirty="0"/>
              <a:t>th</a:t>
            </a:r>
            <a:r>
              <a:rPr lang="en-US" dirty="0"/>
              <a:t> Season as a VITA volunteer</a:t>
            </a:r>
          </a:p>
          <a:p>
            <a:pPr lvl="1"/>
            <a:r>
              <a:rPr lang="en-US" dirty="0"/>
              <a:t>Previous life as a Process Engineer at Collins Aeronautics</a:t>
            </a:r>
          </a:p>
          <a:p>
            <a:r>
              <a:rPr lang="en-US" dirty="0"/>
              <a:t>Meredith Hershner</a:t>
            </a:r>
          </a:p>
          <a:p>
            <a:pPr lvl="1"/>
            <a:r>
              <a:rPr lang="en-US" b="0" i="0" u="none" strike="noStrike" baseline="0" dirty="0">
                <a:latin typeface="Arial" panose="020B0604020202020204" pitchFamily="34" charset="0"/>
                <a:cs typeface="Arial" panose="020B0604020202020204" pitchFamily="34" charset="0"/>
              </a:rPr>
              <a:t>Senior Manager, Community Resource and Volunteer Engagement - UWECI</a:t>
            </a:r>
          </a:p>
          <a:p>
            <a:pPr lvl="1"/>
            <a:r>
              <a:rPr lang="en-US" dirty="0">
                <a:latin typeface="Arial" panose="020B0604020202020204" pitchFamily="34" charset="0"/>
                <a:cs typeface="Arial" panose="020B0604020202020204" pitchFamily="34" charset="0"/>
              </a:rPr>
              <a:t>VITA Coordinator</a:t>
            </a:r>
          </a:p>
          <a:p>
            <a:r>
              <a:rPr lang="en-US" i="0" u="none" strike="noStrike" baseline="0" dirty="0">
                <a:latin typeface="Arial" panose="020B0604020202020204" pitchFamily="34" charset="0"/>
                <a:cs typeface="Arial" panose="020B0604020202020204" pitchFamily="34" charset="0"/>
              </a:rPr>
              <a:t>Patti </a:t>
            </a:r>
            <a:r>
              <a:rPr lang="en-US" i="0" u="none" strike="noStrike" baseline="0" dirty="0" err="1">
                <a:latin typeface="Arial" panose="020B0604020202020204" pitchFamily="34" charset="0"/>
                <a:cs typeface="Arial" panose="020B0604020202020204" pitchFamily="34" charset="0"/>
              </a:rPr>
              <a:t>Jakoubek</a:t>
            </a:r>
            <a:endParaRPr lang="en-US" i="0" u="none" strike="noStrike" baseline="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VITA Relationship Specialist </a:t>
            </a:r>
            <a:endParaRPr lang="en-US" i="0" u="none" strike="noStrike" baseline="0" dirty="0">
              <a:latin typeface="Arial" panose="020B0604020202020204" pitchFamily="34" charset="0"/>
              <a:cs typeface="Arial" panose="020B0604020202020204" pitchFamily="34" charset="0"/>
            </a:endParaRPr>
          </a:p>
          <a:p>
            <a:pPr marR="0" algn="l" rtl="0"/>
            <a:endParaRPr lang="en-US" sz="1800" b="0" i="0" u="none" strike="noStrike" baseline="0" dirty="0">
              <a:latin typeface="Calibri" panose="020F0502020204030204" pitchFamily="34" charset="0"/>
            </a:endParaRPr>
          </a:p>
          <a:p>
            <a:pPr lvl="1"/>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BBB69291-A384-1346-A27A-D0A1C91B6C32}" type="slidenum">
              <a:rPr lang="en-US" smtClean="0"/>
              <a:pPr/>
              <a:t>4</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Introductions</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1268220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40</a:t>
            </a:fld>
            <a:endParaRPr lang="en-US"/>
          </a:p>
        </p:txBody>
      </p:sp>
      <p:sp>
        <p:nvSpPr>
          <p:cNvPr id="3" name="Title 2"/>
          <p:cNvSpPr>
            <a:spLocks noGrp="1"/>
          </p:cNvSpPr>
          <p:nvPr>
            <p:ph type="title"/>
          </p:nvPr>
        </p:nvSpPr>
        <p:spPr/>
        <p:txBody>
          <a:bodyPr>
            <a:normAutofit fontScale="90000"/>
          </a:bodyPr>
          <a:lstStyle/>
          <a:p>
            <a:r>
              <a:rPr lang="en-US" dirty="0"/>
              <a:t>Volunteer Standards of Conduct</a:t>
            </a:r>
          </a:p>
        </p:txBody>
      </p:sp>
      <p:sp>
        <p:nvSpPr>
          <p:cNvPr id="8" name="Content Placeholder 6"/>
          <p:cNvSpPr>
            <a:spLocks noGrp="1"/>
          </p:cNvSpPr>
          <p:nvPr>
            <p:ph idx="1"/>
          </p:nvPr>
        </p:nvSpPr>
        <p:spPr>
          <a:xfrm>
            <a:off x="349249" y="1226672"/>
            <a:ext cx="1200418" cy="392905"/>
          </a:xfrm>
        </p:spPr>
        <p:txBody>
          <a:bodyPr>
            <a:normAutofit/>
          </a:bodyPr>
          <a:lstStyle/>
          <a:p>
            <a:r>
              <a:rPr lang="en-US" sz="2000" dirty="0"/>
              <a:t>Retest</a:t>
            </a:r>
          </a:p>
        </p:txBody>
      </p:sp>
      <p:pic>
        <p:nvPicPr>
          <p:cNvPr id="4" name="Picture 3" descr="A close up of a document&#10;&#10;Description automatically generated">
            <a:extLst>
              <a:ext uri="{FF2B5EF4-FFF2-40B4-BE49-F238E27FC236}">
                <a16:creationId xmlns:a16="http://schemas.microsoft.com/office/drawing/2014/main" id="{BE54957A-D685-6497-5937-59D025A33E4D}"/>
              </a:ext>
            </a:extLst>
          </p:cNvPr>
          <p:cNvPicPr>
            <a:picLocks noChangeAspect="1"/>
          </p:cNvPicPr>
          <p:nvPr/>
        </p:nvPicPr>
        <p:blipFill>
          <a:blip r:embed="rId2"/>
          <a:stretch>
            <a:fillRect/>
          </a:stretch>
        </p:blipFill>
        <p:spPr>
          <a:xfrm>
            <a:off x="373917" y="1630632"/>
            <a:ext cx="8480426" cy="3086626"/>
          </a:xfrm>
          <a:prstGeom prst="rect">
            <a:avLst/>
          </a:prstGeom>
        </p:spPr>
      </p:pic>
    </p:spTree>
    <p:extLst>
      <p:ext uri="{BB962C8B-B14F-4D97-AF65-F5344CB8AC3E}">
        <p14:creationId xmlns:p14="http://schemas.microsoft.com/office/powerpoint/2010/main" val="358335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Intake/Interview and Quality Review </a:t>
            </a:r>
          </a:p>
        </p:txBody>
      </p:sp>
      <p:sp>
        <p:nvSpPr>
          <p:cNvPr id="3" name="Text Placeholder 2"/>
          <p:cNvSpPr>
            <a:spLocks noGrp="1"/>
          </p:cNvSpPr>
          <p:nvPr>
            <p:ph type="body" idx="1"/>
          </p:nvPr>
        </p:nvSpPr>
        <p:spPr/>
        <p:txBody>
          <a:bodyPr/>
          <a:lstStyle/>
          <a:p>
            <a:r>
              <a:rPr lang="en-US" dirty="0">
                <a:solidFill>
                  <a:schemeClr val="accent1"/>
                </a:solidFill>
              </a:rPr>
              <a:t>(We will go over our actual site processes in much more detail during the January training)</a:t>
            </a:r>
          </a:p>
        </p:txBody>
      </p:sp>
    </p:spTree>
    <p:extLst>
      <p:ext uri="{BB962C8B-B14F-4D97-AF65-F5344CB8AC3E}">
        <p14:creationId xmlns:p14="http://schemas.microsoft.com/office/powerpoint/2010/main" val="3252346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42</a:t>
            </a:fld>
            <a:endParaRPr lang="en-US"/>
          </a:p>
        </p:txBody>
      </p:sp>
      <p:sp>
        <p:nvSpPr>
          <p:cNvPr id="3" name="Title 2"/>
          <p:cNvSpPr>
            <a:spLocks noGrp="1"/>
          </p:cNvSpPr>
          <p:nvPr>
            <p:ph type="title"/>
          </p:nvPr>
        </p:nvSpPr>
        <p:spPr/>
        <p:txBody>
          <a:bodyPr>
            <a:normAutofit fontScale="90000"/>
          </a:bodyPr>
          <a:lstStyle/>
          <a:p>
            <a:r>
              <a:rPr lang="en-US" dirty="0"/>
              <a:t>Rationale</a:t>
            </a:r>
          </a:p>
        </p:txBody>
      </p:sp>
      <p:sp>
        <p:nvSpPr>
          <p:cNvPr id="8" name="Content Placeholder 6"/>
          <p:cNvSpPr>
            <a:spLocks noGrp="1"/>
          </p:cNvSpPr>
          <p:nvPr>
            <p:ph idx="1"/>
          </p:nvPr>
        </p:nvSpPr>
        <p:spPr/>
        <p:txBody>
          <a:bodyPr>
            <a:normAutofit lnSpcReduction="10000"/>
          </a:bodyPr>
          <a:lstStyle/>
          <a:p>
            <a:r>
              <a:rPr lang="en-US" dirty="0"/>
              <a:t>Preparing an accurate return begins with explaining the tax preparation process, completing all questions on form 13614-C, listening to the taxpayer, and asking the right questions </a:t>
            </a:r>
          </a:p>
          <a:p>
            <a:r>
              <a:rPr lang="en-US" dirty="0"/>
              <a:t>Form 13614-C, Intake/Interview &amp; Quality Review Sheet, is a tool designed to help ensure taxpayers are given the opportunity to provide all needed information before their tax return is prepared </a:t>
            </a:r>
          </a:p>
          <a:p>
            <a:r>
              <a:rPr lang="en-US" dirty="0"/>
              <a:t>When used properly, this form effectively contributes to accurate tax return preparation</a:t>
            </a:r>
          </a:p>
        </p:txBody>
      </p:sp>
    </p:spTree>
    <p:extLst>
      <p:ext uri="{BB962C8B-B14F-4D97-AF65-F5344CB8AC3E}">
        <p14:creationId xmlns:p14="http://schemas.microsoft.com/office/powerpoint/2010/main" val="3021570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43</a:t>
            </a:fld>
            <a:endParaRPr lang="en-US"/>
          </a:p>
        </p:txBody>
      </p:sp>
      <p:sp>
        <p:nvSpPr>
          <p:cNvPr id="3" name="Title 2"/>
          <p:cNvSpPr>
            <a:spLocks noGrp="1"/>
          </p:cNvSpPr>
          <p:nvPr>
            <p:ph type="title"/>
          </p:nvPr>
        </p:nvSpPr>
        <p:spPr/>
        <p:txBody>
          <a:bodyPr>
            <a:normAutofit fontScale="90000"/>
          </a:bodyPr>
          <a:lstStyle/>
          <a:p>
            <a:r>
              <a:rPr lang="en-US" dirty="0"/>
              <a:t>Purpose of Intake Training</a:t>
            </a:r>
          </a:p>
        </p:txBody>
      </p:sp>
      <p:sp>
        <p:nvSpPr>
          <p:cNvPr id="8" name="Content Placeholder 6"/>
          <p:cNvSpPr>
            <a:spLocks noGrp="1"/>
          </p:cNvSpPr>
          <p:nvPr>
            <p:ph idx="1"/>
          </p:nvPr>
        </p:nvSpPr>
        <p:spPr>
          <a:xfrm>
            <a:off x="349249" y="1388533"/>
            <a:ext cx="8480426" cy="5047778"/>
          </a:xfrm>
        </p:spPr>
        <p:txBody>
          <a:bodyPr>
            <a:normAutofit fontScale="92500" lnSpcReduction="10000"/>
          </a:bodyPr>
          <a:lstStyle/>
          <a:p>
            <a:r>
              <a:rPr lang="en-US" dirty="0"/>
              <a:t>The IRS believes there is a definite correlation between proper use of Intake/Interview and Quality Review Process and preparation of an accurate tax return </a:t>
            </a:r>
          </a:p>
          <a:p>
            <a:r>
              <a:rPr lang="en-US" dirty="0"/>
              <a:t>IRS oversight reviews indicate consistent use of complete intake, interview, and quality review processes results in more accurate returns</a:t>
            </a:r>
          </a:p>
          <a:p>
            <a:r>
              <a:rPr lang="en-US" dirty="0">
                <a:solidFill>
                  <a:srgbClr val="EA7200"/>
                </a:solidFill>
              </a:rPr>
              <a:t>Per Quality Site Requirements, it is mandatory that Form 13614-C completed for each tax return</a:t>
            </a:r>
          </a:p>
          <a:p>
            <a:r>
              <a:rPr lang="en-US" dirty="0"/>
              <a:t>Volunteers who refuse to prepare returns without following the Intake/Interview process are in violation of the Volunteer Standards of Conduct</a:t>
            </a:r>
          </a:p>
          <a:p>
            <a:r>
              <a:rPr lang="en-US" dirty="0"/>
              <a:t>The primary source for this is Pub 5101</a:t>
            </a:r>
          </a:p>
        </p:txBody>
      </p:sp>
    </p:spTree>
    <p:extLst>
      <p:ext uri="{BB962C8B-B14F-4D97-AF65-F5344CB8AC3E}">
        <p14:creationId xmlns:p14="http://schemas.microsoft.com/office/powerpoint/2010/main" val="2148500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44</a:t>
            </a:fld>
            <a:endParaRPr lang="en-US"/>
          </a:p>
        </p:txBody>
      </p:sp>
      <p:sp>
        <p:nvSpPr>
          <p:cNvPr id="3" name="Title 2"/>
          <p:cNvSpPr>
            <a:spLocks noGrp="1"/>
          </p:cNvSpPr>
          <p:nvPr>
            <p:ph type="title"/>
          </p:nvPr>
        </p:nvSpPr>
        <p:spPr/>
        <p:txBody>
          <a:bodyPr>
            <a:normAutofit fontScale="90000"/>
          </a:bodyPr>
          <a:lstStyle/>
          <a:p>
            <a:r>
              <a:rPr lang="en-US" dirty="0"/>
              <a:t>Completing Form 13614-C</a:t>
            </a:r>
          </a:p>
        </p:txBody>
      </p:sp>
      <p:sp>
        <p:nvSpPr>
          <p:cNvPr id="8" name="Content Placeholder 6"/>
          <p:cNvSpPr>
            <a:spLocks noGrp="1"/>
          </p:cNvSpPr>
          <p:nvPr>
            <p:ph idx="1"/>
          </p:nvPr>
        </p:nvSpPr>
        <p:spPr>
          <a:xfrm>
            <a:off x="393637" y="1303469"/>
            <a:ext cx="8480426" cy="5129225"/>
          </a:xfrm>
        </p:spPr>
        <p:txBody>
          <a:bodyPr>
            <a:normAutofit fontScale="85000" lnSpcReduction="20000"/>
          </a:bodyPr>
          <a:lstStyle/>
          <a:p>
            <a:r>
              <a:rPr lang="en-US" dirty="0"/>
              <a:t>Taxpayer completes pages 1 through 3 of the Form 13614-C before meeting with a tax preparer </a:t>
            </a:r>
          </a:p>
          <a:p>
            <a:pPr lvl="1"/>
            <a:r>
              <a:rPr lang="en-US" dirty="0"/>
              <a:t>Page 4 is also completed, but it is a separate form 15080</a:t>
            </a:r>
          </a:p>
          <a:p>
            <a:pPr lvl="1"/>
            <a:r>
              <a:rPr lang="en-US" dirty="0"/>
              <a:t>Form 15080 is the taxpayer consent (Global Carry Forward) to keep their core data available to other VITA sites and for next year</a:t>
            </a:r>
          </a:p>
          <a:p>
            <a:r>
              <a:rPr lang="en-US" dirty="0"/>
              <a:t>Volunteers may help complete the form with the taxpayer if assistance is required</a:t>
            </a:r>
          </a:p>
          <a:p>
            <a:r>
              <a:rPr lang="en-US" dirty="0"/>
              <a:t>Tax preparer also interviews the taxpayer using the information provided on Form 13614-C </a:t>
            </a:r>
          </a:p>
          <a:p>
            <a:r>
              <a:rPr lang="en-US" dirty="0"/>
              <a:t>All questions on Form 13614-C Parts I to V must be answered and unsure answers changed to yes or no</a:t>
            </a:r>
          </a:p>
          <a:p>
            <a:r>
              <a:rPr lang="en-US" dirty="0"/>
              <a:t>We will have Form 13614-C available in English and Spanish. It is also available to be downloaded from irs.gov in many other languages</a:t>
            </a:r>
          </a:p>
          <a:p>
            <a:r>
              <a:rPr lang="en-US" dirty="0"/>
              <a:t>There is also a 13614-NR form for interviewing non-resident aliens</a:t>
            </a:r>
          </a:p>
          <a:p>
            <a:pPr lvl="1"/>
            <a:r>
              <a:rPr lang="en-US" dirty="0"/>
              <a:t>We have never needed that form, but the test mentions it</a:t>
            </a:r>
          </a:p>
        </p:txBody>
      </p:sp>
    </p:spTree>
    <p:extLst>
      <p:ext uri="{BB962C8B-B14F-4D97-AF65-F5344CB8AC3E}">
        <p14:creationId xmlns:p14="http://schemas.microsoft.com/office/powerpoint/2010/main" val="4046612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45</a:t>
            </a:fld>
            <a:endParaRPr lang="en-US"/>
          </a:p>
        </p:txBody>
      </p:sp>
      <p:sp>
        <p:nvSpPr>
          <p:cNvPr id="3" name="Title 2"/>
          <p:cNvSpPr>
            <a:spLocks noGrp="1"/>
          </p:cNvSpPr>
          <p:nvPr>
            <p:ph type="title"/>
          </p:nvPr>
        </p:nvSpPr>
        <p:spPr/>
        <p:txBody>
          <a:bodyPr>
            <a:normAutofit fontScale="90000"/>
          </a:bodyPr>
          <a:lstStyle/>
          <a:p>
            <a:r>
              <a:rPr lang="en-US" dirty="0"/>
              <a:t>Intake Process: Verifying Identity</a:t>
            </a:r>
          </a:p>
        </p:txBody>
      </p:sp>
      <p:sp>
        <p:nvSpPr>
          <p:cNvPr id="8" name="Content Placeholder 6"/>
          <p:cNvSpPr>
            <a:spLocks noGrp="1"/>
          </p:cNvSpPr>
          <p:nvPr>
            <p:ph idx="1"/>
          </p:nvPr>
        </p:nvSpPr>
        <p:spPr/>
        <p:txBody>
          <a:bodyPr>
            <a:normAutofit/>
          </a:bodyPr>
          <a:lstStyle/>
          <a:p>
            <a:r>
              <a:rPr lang="en-US" dirty="0"/>
              <a:t>Interview should begin by requiring a photo ID to verify the identity of the taxpayer and any joint filer on the tax return </a:t>
            </a:r>
          </a:p>
          <a:p>
            <a:pPr lvl="1"/>
            <a:r>
              <a:rPr lang="en-US" dirty="0"/>
              <a:t>Identity theft continues to grow as a serious problem</a:t>
            </a:r>
          </a:p>
          <a:p>
            <a:r>
              <a:rPr lang="en-US" dirty="0"/>
              <a:t>Exceptions for requiring photo ID may only be made under special circumstances, primarily for taxpayers known to the site after being approved by the site coordinator</a:t>
            </a:r>
          </a:p>
          <a:p>
            <a:r>
              <a:rPr lang="en-US" dirty="0"/>
              <a:t>More details are in Publication 4299, Privacy, Confidentiality and Civil Rights - A Public Trust</a:t>
            </a:r>
          </a:p>
        </p:txBody>
      </p:sp>
    </p:spTree>
    <p:extLst>
      <p:ext uri="{BB962C8B-B14F-4D97-AF65-F5344CB8AC3E}">
        <p14:creationId xmlns:p14="http://schemas.microsoft.com/office/powerpoint/2010/main" val="1872271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46</a:t>
            </a:fld>
            <a:endParaRPr lang="en-US"/>
          </a:p>
        </p:txBody>
      </p:sp>
      <p:sp>
        <p:nvSpPr>
          <p:cNvPr id="3" name="Title 2"/>
          <p:cNvSpPr>
            <a:spLocks noGrp="1"/>
          </p:cNvSpPr>
          <p:nvPr>
            <p:ph type="title"/>
          </p:nvPr>
        </p:nvSpPr>
        <p:spPr>
          <a:xfrm>
            <a:off x="349249" y="310551"/>
            <a:ext cx="8480426" cy="849383"/>
          </a:xfrm>
        </p:spPr>
        <p:txBody>
          <a:bodyPr>
            <a:noAutofit/>
          </a:bodyPr>
          <a:lstStyle/>
          <a:p>
            <a:r>
              <a:rPr lang="en-US" sz="3000" dirty="0"/>
              <a:t>Intake Process: Return and Volunteer Certification Levels</a:t>
            </a:r>
          </a:p>
        </p:txBody>
      </p:sp>
      <p:sp>
        <p:nvSpPr>
          <p:cNvPr id="8" name="Content Placeholder 6"/>
          <p:cNvSpPr>
            <a:spLocks noGrp="1"/>
          </p:cNvSpPr>
          <p:nvPr>
            <p:ph idx="1"/>
          </p:nvPr>
        </p:nvSpPr>
        <p:spPr/>
        <p:txBody>
          <a:bodyPr>
            <a:normAutofit/>
          </a:bodyPr>
          <a:lstStyle/>
          <a:p>
            <a:r>
              <a:rPr lang="en-US" dirty="0"/>
              <a:t>Site must have a process to ensure the return is within scope of the VITA Program and to identify the certification level needed </a:t>
            </a:r>
          </a:p>
          <a:p>
            <a:r>
              <a:rPr lang="en-US" dirty="0"/>
              <a:t>Site must also have a process to ensure volunteers have the certification needed for the returns they prepare</a:t>
            </a:r>
          </a:p>
          <a:p>
            <a:pPr lvl="1"/>
            <a:r>
              <a:rPr lang="en-US" dirty="0"/>
              <a:t>All VITA volunteers for this program will have Advanced Certification</a:t>
            </a:r>
          </a:p>
          <a:p>
            <a:pPr lvl="1"/>
            <a:r>
              <a:rPr lang="en-US" dirty="0"/>
              <a:t>We will not do Military or International certification</a:t>
            </a:r>
          </a:p>
          <a:p>
            <a:pPr lvl="1"/>
            <a:r>
              <a:rPr lang="en-US" dirty="0"/>
              <a:t>We will cover this again when we go over out-of-scope areas in January</a:t>
            </a:r>
          </a:p>
        </p:txBody>
      </p:sp>
    </p:spTree>
    <p:extLst>
      <p:ext uri="{BB962C8B-B14F-4D97-AF65-F5344CB8AC3E}">
        <p14:creationId xmlns:p14="http://schemas.microsoft.com/office/powerpoint/2010/main" val="3953100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47</a:t>
            </a:fld>
            <a:endParaRPr lang="en-US"/>
          </a:p>
        </p:txBody>
      </p:sp>
      <p:sp>
        <p:nvSpPr>
          <p:cNvPr id="3" name="Title 2"/>
          <p:cNvSpPr>
            <a:spLocks noGrp="1"/>
          </p:cNvSpPr>
          <p:nvPr>
            <p:ph type="title"/>
          </p:nvPr>
        </p:nvSpPr>
        <p:spPr>
          <a:xfrm>
            <a:off x="349249" y="448574"/>
            <a:ext cx="8480426" cy="711360"/>
          </a:xfrm>
        </p:spPr>
        <p:txBody>
          <a:bodyPr>
            <a:noAutofit/>
          </a:bodyPr>
          <a:lstStyle/>
          <a:p>
            <a:r>
              <a:rPr lang="en-US" sz="4000" dirty="0"/>
              <a:t>The Interview Process</a:t>
            </a:r>
          </a:p>
        </p:txBody>
      </p:sp>
      <p:sp>
        <p:nvSpPr>
          <p:cNvPr id="8" name="Content Placeholder 6"/>
          <p:cNvSpPr>
            <a:spLocks noGrp="1"/>
          </p:cNvSpPr>
          <p:nvPr>
            <p:ph idx="1"/>
          </p:nvPr>
        </p:nvSpPr>
        <p:spPr/>
        <p:txBody>
          <a:bodyPr>
            <a:normAutofit fontScale="85000" lnSpcReduction="20000"/>
          </a:bodyPr>
          <a:lstStyle/>
          <a:p>
            <a:r>
              <a:rPr lang="en-US" dirty="0"/>
              <a:t>UWECI VITA employs two primary flows:</a:t>
            </a:r>
          </a:p>
          <a:p>
            <a:pPr lvl="1"/>
            <a:r>
              <a:rPr lang="en-US" dirty="0"/>
              <a:t>In person: the interview and actual tax preparation occur while the client is present</a:t>
            </a:r>
          </a:p>
          <a:p>
            <a:pPr lvl="1"/>
            <a:r>
              <a:rPr lang="en-US" dirty="0"/>
              <a:t>Not in Person (NIP):</a:t>
            </a:r>
          </a:p>
          <a:p>
            <a:pPr lvl="2"/>
            <a:r>
              <a:rPr lang="en-US" dirty="0"/>
              <a:t>The initial interview is done with the client present</a:t>
            </a:r>
          </a:p>
          <a:p>
            <a:pPr lvl="2"/>
            <a:r>
              <a:rPr lang="en-US" dirty="0"/>
              <a:t>All documents are passed to preparers who complete and QR the taxes</a:t>
            </a:r>
          </a:p>
          <a:p>
            <a:pPr lvl="2"/>
            <a:r>
              <a:rPr lang="en-US" dirty="0"/>
              <a:t>The client comes back to review and sign the return before we submit it</a:t>
            </a:r>
          </a:p>
          <a:p>
            <a:r>
              <a:rPr lang="en-US" dirty="0"/>
              <a:t>Do not proceed to enter data or allow the taxpayer to leave (NIP) until you have completed a thorough interview with the taxpayer because you may find that: </a:t>
            </a:r>
          </a:p>
          <a:p>
            <a:pPr lvl="1"/>
            <a:r>
              <a:rPr lang="en-US" dirty="0"/>
              <a:t>The tax return is outside our certification</a:t>
            </a:r>
          </a:p>
          <a:p>
            <a:pPr lvl="1"/>
            <a:r>
              <a:rPr lang="en-US" dirty="0"/>
              <a:t>The tax return is outside the scope of the VITA Program</a:t>
            </a:r>
          </a:p>
          <a:p>
            <a:pPr lvl="1"/>
            <a:r>
              <a:rPr lang="en-US" dirty="0"/>
              <a:t>The taxpayer does not have all needed information or documentation </a:t>
            </a:r>
          </a:p>
          <a:p>
            <a:r>
              <a:rPr lang="en-US" dirty="0"/>
              <a:t>Discovering these things before proceeding will save everyone’s time and avoid frustration</a:t>
            </a:r>
          </a:p>
        </p:txBody>
      </p:sp>
    </p:spTree>
    <p:extLst>
      <p:ext uri="{BB962C8B-B14F-4D97-AF65-F5344CB8AC3E}">
        <p14:creationId xmlns:p14="http://schemas.microsoft.com/office/powerpoint/2010/main" val="908953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48</a:t>
            </a:fld>
            <a:endParaRPr lang="en-US"/>
          </a:p>
        </p:txBody>
      </p:sp>
      <p:sp>
        <p:nvSpPr>
          <p:cNvPr id="3" name="Title 2"/>
          <p:cNvSpPr>
            <a:spLocks noGrp="1"/>
          </p:cNvSpPr>
          <p:nvPr>
            <p:ph type="title"/>
          </p:nvPr>
        </p:nvSpPr>
        <p:spPr>
          <a:xfrm>
            <a:off x="349249" y="448574"/>
            <a:ext cx="8480426" cy="711360"/>
          </a:xfrm>
        </p:spPr>
        <p:txBody>
          <a:bodyPr>
            <a:noAutofit/>
          </a:bodyPr>
          <a:lstStyle/>
          <a:p>
            <a:r>
              <a:rPr lang="en-US" sz="4000" dirty="0"/>
              <a:t>The Interview Process</a:t>
            </a:r>
          </a:p>
        </p:txBody>
      </p:sp>
      <p:sp>
        <p:nvSpPr>
          <p:cNvPr id="8" name="Content Placeholder 6"/>
          <p:cNvSpPr>
            <a:spLocks noGrp="1"/>
          </p:cNvSpPr>
          <p:nvPr>
            <p:ph idx="1"/>
          </p:nvPr>
        </p:nvSpPr>
        <p:spPr>
          <a:xfrm>
            <a:off x="349249" y="1388533"/>
            <a:ext cx="8480426" cy="4848981"/>
          </a:xfrm>
        </p:spPr>
        <p:txBody>
          <a:bodyPr>
            <a:normAutofit lnSpcReduction="10000"/>
          </a:bodyPr>
          <a:lstStyle/>
          <a:p>
            <a:r>
              <a:rPr lang="en-US" dirty="0"/>
              <a:t>Update or correct the intake form with any changes identified during the interview with the taxpayer</a:t>
            </a:r>
          </a:p>
          <a:p>
            <a:r>
              <a:rPr lang="en-US" dirty="0"/>
              <a:t>Clarify information while reviewing Form 13614-C during the Interview to gather all needed information</a:t>
            </a:r>
          </a:p>
          <a:p>
            <a:r>
              <a:rPr lang="en-US" dirty="0"/>
              <a:t>Be alert for conflicting information because sometimes an entry on one part will raise a question on another part of Form 13614-C</a:t>
            </a:r>
          </a:p>
          <a:p>
            <a:r>
              <a:rPr lang="en-US" dirty="0"/>
              <a:t> Notes for added information, reminders and clarifications are always beneficial</a:t>
            </a:r>
          </a:p>
          <a:p>
            <a:pPr lvl="1"/>
            <a:r>
              <a:rPr lang="en-US" dirty="0"/>
              <a:t>You will have an intake guide-sheet for notes</a:t>
            </a:r>
          </a:p>
        </p:txBody>
      </p:sp>
    </p:spTree>
    <p:extLst>
      <p:ext uri="{BB962C8B-B14F-4D97-AF65-F5344CB8AC3E}">
        <p14:creationId xmlns:p14="http://schemas.microsoft.com/office/powerpoint/2010/main" val="2996497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49</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 Personal Information</a:t>
            </a:r>
          </a:p>
        </p:txBody>
      </p:sp>
      <p:sp>
        <p:nvSpPr>
          <p:cNvPr id="8" name="Content Placeholder 6"/>
          <p:cNvSpPr>
            <a:spLocks noGrp="1"/>
          </p:cNvSpPr>
          <p:nvPr>
            <p:ph idx="1"/>
          </p:nvPr>
        </p:nvSpPr>
        <p:spPr/>
        <p:txBody>
          <a:bodyPr>
            <a:normAutofit/>
          </a:bodyPr>
          <a:lstStyle/>
          <a:p>
            <a:r>
              <a:rPr lang="en-US" dirty="0"/>
              <a:t>Verify that the information in Part I is correct and complete</a:t>
            </a:r>
          </a:p>
          <a:p>
            <a:r>
              <a:rPr lang="en-US" dirty="0"/>
              <a:t>Ensure that the names match the social security document</a:t>
            </a:r>
          </a:p>
          <a:p>
            <a:r>
              <a:rPr lang="en-US" dirty="0"/>
              <a:t>Information in Part I impacts tax law determinations</a:t>
            </a:r>
          </a:p>
          <a:p>
            <a:pPr lvl="1"/>
            <a:r>
              <a:rPr lang="en-US" dirty="0"/>
              <a:t>Are they a US Citizen?</a:t>
            </a:r>
          </a:p>
          <a:p>
            <a:pPr lvl="1"/>
            <a:r>
              <a:rPr lang="en-US" dirty="0"/>
              <a:t>Are they a student?</a:t>
            </a:r>
          </a:p>
          <a:p>
            <a:pPr lvl="1"/>
            <a:r>
              <a:rPr lang="en-US" dirty="0"/>
              <a:t>Can anyone else claim them?</a:t>
            </a:r>
          </a:p>
        </p:txBody>
      </p:sp>
    </p:spTree>
    <p:extLst>
      <p:ext uri="{BB962C8B-B14F-4D97-AF65-F5344CB8AC3E}">
        <p14:creationId xmlns:p14="http://schemas.microsoft.com/office/powerpoint/2010/main" val="271699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441316"/>
          </a:xfrm>
        </p:spPr>
        <p:txBody>
          <a:bodyPr>
            <a:normAutofit/>
          </a:bodyPr>
          <a:lstStyle/>
          <a:p>
            <a:r>
              <a:rPr lang="en-US" dirty="0"/>
              <a:t>Tax Training Overview</a:t>
            </a:r>
          </a:p>
          <a:p>
            <a:r>
              <a:rPr lang="en-US" dirty="0"/>
              <a:t>Volunteer Standards of Conduct</a:t>
            </a:r>
          </a:p>
          <a:p>
            <a:pPr lvl="1"/>
            <a:r>
              <a:rPr lang="en-US" dirty="0"/>
              <a:t>Review and certification questions</a:t>
            </a:r>
          </a:p>
          <a:p>
            <a:r>
              <a:rPr lang="en-US" dirty="0"/>
              <a:t>Intake/Interview and Quality Review</a:t>
            </a:r>
          </a:p>
          <a:p>
            <a:pPr lvl="1"/>
            <a:r>
              <a:rPr lang="en-US" dirty="0"/>
              <a:t>Review and certification questions</a:t>
            </a:r>
          </a:p>
          <a:p>
            <a:r>
              <a:rPr lang="en-US" dirty="0"/>
              <a:t>Client Process for TY 2023</a:t>
            </a:r>
          </a:p>
          <a:p>
            <a:r>
              <a:rPr lang="en-US" dirty="0"/>
              <a:t>Next Steps</a:t>
            </a:r>
          </a:p>
          <a:p>
            <a:r>
              <a:rPr lang="en-US" dirty="0"/>
              <a:t>Final Questions</a:t>
            </a:r>
          </a:p>
          <a:p>
            <a:r>
              <a:rPr lang="en-US" dirty="0"/>
              <a:t>(we’ll take a 15 minute break somewhere)</a:t>
            </a:r>
          </a:p>
        </p:txBody>
      </p:sp>
      <p:sp>
        <p:nvSpPr>
          <p:cNvPr id="6" name="Slide Number Placeholder 5"/>
          <p:cNvSpPr>
            <a:spLocks noGrp="1"/>
          </p:cNvSpPr>
          <p:nvPr>
            <p:ph type="sldNum" sz="quarter" idx="4"/>
          </p:nvPr>
        </p:nvSpPr>
        <p:spPr/>
        <p:txBody>
          <a:bodyPr/>
          <a:lstStyle/>
          <a:p>
            <a:fld id="{BBB69291-A384-1346-A27A-D0A1C91B6C32}" type="slidenum">
              <a:rPr lang="en-US" smtClean="0"/>
              <a:pPr/>
              <a:t>5</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Agenda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1438026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8429D7-5B00-2A40-6E9D-3CD6C77EF848}"/>
              </a:ext>
            </a:extLst>
          </p:cNvPr>
          <p:cNvPicPr>
            <a:picLocks noChangeAspect="1"/>
          </p:cNvPicPr>
          <p:nvPr/>
        </p:nvPicPr>
        <p:blipFill>
          <a:blip r:embed="rId2"/>
          <a:stretch>
            <a:fillRect/>
          </a:stretch>
        </p:blipFill>
        <p:spPr>
          <a:xfrm>
            <a:off x="240409" y="1209253"/>
            <a:ext cx="8655051" cy="3516327"/>
          </a:xfrm>
          <a:prstGeom prst="rect">
            <a:avLst/>
          </a:prstGeom>
        </p:spPr>
      </p:pic>
      <p:pic>
        <p:nvPicPr>
          <p:cNvPr id="7" name="Picture 6">
            <a:extLst>
              <a:ext uri="{FF2B5EF4-FFF2-40B4-BE49-F238E27FC236}">
                <a16:creationId xmlns:a16="http://schemas.microsoft.com/office/drawing/2014/main" id="{C76A35B2-BDC7-FC6C-6236-7A0E78CFB809}"/>
              </a:ext>
            </a:extLst>
          </p:cNvPr>
          <p:cNvPicPr>
            <a:picLocks noChangeAspect="1"/>
          </p:cNvPicPr>
          <p:nvPr/>
        </p:nvPicPr>
        <p:blipFill>
          <a:blip r:embed="rId3"/>
          <a:stretch>
            <a:fillRect/>
          </a:stretch>
        </p:blipFill>
        <p:spPr>
          <a:xfrm>
            <a:off x="349249" y="5013664"/>
            <a:ext cx="8655051" cy="50240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50</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 Personal Information</a:t>
            </a:r>
          </a:p>
        </p:txBody>
      </p:sp>
      <p:grpSp>
        <p:nvGrpSpPr>
          <p:cNvPr id="10" name="Group 9">
            <a:extLst>
              <a:ext uri="{FF2B5EF4-FFF2-40B4-BE49-F238E27FC236}">
                <a16:creationId xmlns:a16="http://schemas.microsoft.com/office/drawing/2014/main" id="{0682D1C4-31D3-F557-5084-FD19E0F178A4}"/>
              </a:ext>
            </a:extLst>
          </p:cNvPr>
          <p:cNvGrpSpPr/>
          <p:nvPr/>
        </p:nvGrpSpPr>
        <p:grpSpPr>
          <a:xfrm>
            <a:off x="248540" y="4204557"/>
            <a:ext cx="8581135" cy="809106"/>
            <a:chOff x="248540" y="4204557"/>
            <a:chExt cx="8581135" cy="809106"/>
          </a:xfrm>
        </p:grpSpPr>
        <p:sp>
          <p:nvSpPr>
            <p:cNvPr id="11" name="Rectangle 10">
              <a:extLst>
                <a:ext uri="{FF2B5EF4-FFF2-40B4-BE49-F238E27FC236}">
                  <a16:creationId xmlns:a16="http://schemas.microsoft.com/office/drawing/2014/main" id="{43135CBB-0CF7-48E1-B5AA-EF2D8ABBEEB3}"/>
                </a:ext>
              </a:extLst>
            </p:cNvPr>
            <p:cNvSpPr/>
            <p:nvPr/>
          </p:nvSpPr>
          <p:spPr>
            <a:xfrm>
              <a:off x="248540" y="4204557"/>
              <a:ext cx="8581135" cy="3889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BE433EF-A7E1-4CD4-BC22-8624468539F4}"/>
                </a:ext>
              </a:extLst>
            </p:cNvPr>
            <p:cNvSpPr/>
            <p:nvPr/>
          </p:nvSpPr>
          <p:spPr>
            <a:xfrm>
              <a:off x="6599269" y="4560464"/>
              <a:ext cx="156600" cy="45319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DCB8AF2F-AA61-4D02-BA38-FCDD1334167A}"/>
              </a:ext>
            </a:extLst>
          </p:cNvPr>
          <p:cNvSpPr txBox="1"/>
          <p:nvPr/>
        </p:nvSpPr>
        <p:spPr>
          <a:xfrm>
            <a:off x="349249" y="5745480"/>
            <a:ext cx="7529831" cy="461665"/>
          </a:xfrm>
          <a:prstGeom prst="rect">
            <a:avLst/>
          </a:prstGeom>
          <a:noFill/>
        </p:spPr>
        <p:txBody>
          <a:bodyPr wrap="square" rtlCol="0">
            <a:spAutoFit/>
          </a:bodyPr>
          <a:lstStyle/>
          <a:p>
            <a:r>
              <a:rPr lang="en-US" sz="2400" dirty="0">
                <a:solidFill>
                  <a:srgbClr val="002060"/>
                </a:solidFill>
              </a:rPr>
              <a:t>Major causes of IRS rejects if these are not correct</a:t>
            </a:r>
          </a:p>
        </p:txBody>
      </p:sp>
    </p:spTree>
    <p:extLst>
      <p:ext uri="{BB962C8B-B14F-4D97-AF65-F5344CB8AC3E}">
        <p14:creationId xmlns:p14="http://schemas.microsoft.com/office/powerpoint/2010/main" val="2580724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51</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II Marital Status and Household Information</a:t>
            </a:r>
          </a:p>
        </p:txBody>
      </p:sp>
      <p:sp>
        <p:nvSpPr>
          <p:cNvPr id="8" name="Content Placeholder 6"/>
          <p:cNvSpPr>
            <a:spLocks noGrp="1"/>
          </p:cNvSpPr>
          <p:nvPr>
            <p:ph idx="1"/>
          </p:nvPr>
        </p:nvSpPr>
        <p:spPr/>
        <p:txBody>
          <a:bodyPr>
            <a:normAutofit/>
          </a:bodyPr>
          <a:lstStyle/>
          <a:p>
            <a:r>
              <a:rPr lang="en-US" dirty="0"/>
              <a:t>Information in this section will help you make determinations about:</a:t>
            </a:r>
          </a:p>
          <a:p>
            <a:pPr lvl="1"/>
            <a:r>
              <a:rPr lang="en-US" dirty="0"/>
              <a:t>Filing Status </a:t>
            </a:r>
          </a:p>
          <a:p>
            <a:pPr lvl="1"/>
            <a:r>
              <a:rPr lang="en-US" dirty="0"/>
              <a:t>Dependency Qualification and Exemptions </a:t>
            </a:r>
          </a:p>
          <a:p>
            <a:pPr lvl="1"/>
            <a:r>
              <a:rPr lang="en-US" dirty="0"/>
              <a:t>Various credits and deductions</a:t>
            </a:r>
          </a:p>
          <a:p>
            <a:endParaRPr lang="en-US" dirty="0"/>
          </a:p>
        </p:txBody>
      </p:sp>
    </p:spTree>
    <p:extLst>
      <p:ext uri="{BB962C8B-B14F-4D97-AF65-F5344CB8AC3E}">
        <p14:creationId xmlns:p14="http://schemas.microsoft.com/office/powerpoint/2010/main" val="4168478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4A6177-236B-CEDA-DF00-9218D17019F7}"/>
              </a:ext>
            </a:extLst>
          </p:cNvPr>
          <p:cNvPicPr>
            <a:picLocks noChangeAspect="1"/>
          </p:cNvPicPr>
          <p:nvPr/>
        </p:nvPicPr>
        <p:blipFill>
          <a:blip r:embed="rId2"/>
          <a:stretch>
            <a:fillRect/>
          </a:stretch>
        </p:blipFill>
        <p:spPr>
          <a:xfrm>
            <a:off x="349249" y="1242492"/>
            <a:ext cx="8652725" cy="321503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52</a:t>
            </a:fld>
            <a:endParaRPr lang="en-US"/>
          </a:p>
        </p:txBody>
      </p:sp>
      <p:sp>
        <p:nvSpPr>
          <p:cNvPr id="3" name="Title 2"/>
          <p:cNvSpPr>
            <a:spLocks noGrp="1"/>
          </p:cNvSpPr>
          <p:nvPr>
            <p:ph type="title"/>
          </p:nvPr>
        </p:nvSpPr>
        <p:spPr>
          <a:xfrm>
            <a:off x="349249" y="276045"/>
            <a:ext cx="8480426" cy="883889"/>
          </a:xfrm>
        </p:spPr>
        <p:txBody>
          <a:bodyPr>
            <a:noAutofit/>
          </a:bodyPr>
          <a:lstStyle/>
          <a:p>
            <a:r>
              <a:rPr lang="en-US" sz="3000" dirty="0"/>
              <a:t>The Interview Process: Part II Marital Status and Household Information</a:t>
            </a:r>
          </a:p>
        </p:txBody>
      </p:sp>
      <p:sp>
        <p:nvSpPr>
          <p:cNvPr id="11" name="Rectangle 10">
            <a:extLst>
              <a:ext uri="{FF2B5EF4-FFF2-40B4-BE49-F238E27FC236}">
                <a16:creationId xmlns:a16="http://schemas.microsoft.com/office/drawing/2014/main" id="{43135CBB-0CF7-48E1-B5AA-EF2D8ABBEEB3}"/>
              </a:ext>
            </a:extLst>
          </p:cNvPr>
          <p:cNvSpPr/>
          <p:nvPr/>
        </p:nvSpPr>
        <p:spPr>
          <a:xfrm>
            <a:off x="5982159" y="2677100"/>
            <a:ext cx="2996204" cy="1608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CBE433EF-A7E1-4CD4-BC22-8624468539F4}"/>
              </a:ext>
            </a:extLst>
          </p:cNvPr>
          <p:cNvSpPr/>
          <p:nvPr/>
        </p:nvSpPr>
        <p:spPr>
          <a:xfrm rot="1975902">
            <a:off x="7113587" y="4296687"/>
            <a:ext cx="152398" cy="40364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28A6952F-26A2-A7FE-940E-67842F641675}"/>
              </a:ext>
            </a:extLst>
          </p:cNvPr>
          <p:cNvPicPr>
            <a:picLocks noChangeAspect="1"/>
          </p:cNvPicPr>
          <p:nvPr/>
        </p:nvPicPr>
        <p:blipFill>
          <a:blip r:embed="rId3"/>
          <a:stretch>
            <a:fillRect/>
          </a:stretch>
        </p:blipFill>
        <p:spPr>
          <a:xfrm>
            <a:off x="2988721" y="4693643"/>
            <a:ext cx="4950754" cy="1843729"/>
          </a:xfrm>
          <a:prstGeom prst="rect">
            <a:avLst/>
          </a:prstGeom>
        </p:spPr>
      </p:pic>
      <p:sp>
        <p:nvSpPr>
          <p:cNvPr id="2" name="TextBox 1">
            <a:extLst>
              <a:ext uri="{FF2B5EF4-FFF2-40B4-BE49-F238E27FC236}">
                <a16:creationId xmlns:a16="http://schemas.microsoft.com/office/drawing/2014/main" id="{E9B35996-0A65-640E-9F7A-4941226FAF48}"/>
              </a:ext>
            </a:extLst>
          </p:cNvPr>
          <p:cNvSpPr txBox="1"/>
          <p:nvPr/>
        </p:nvSpPr>
        <p:spPr>
          <a:xfrm>
            <a:off x="226643" y="4556800"/>
            <a:ext cx="2472010" cy="1938992"/>
          </a:xfrm>
          <a:prstGeom prst="rect">
            <a:avLst/>
          </a:prstGeom>
          <a:noFill/>
        </p:spPr>
        <p:txBody>
          <a:bodyPr wrap="square" rtlCol="0">
            <a:spAutoFit/>
          </a:bodyPr>
          <a:lstStyle/>
          <a:p>
            <a:r>
              <a:rPr lang="en-US" sz="2400" dirty="0">
                <a:solidFill>
                  <a:srgbClr val="002060"/>
                </a:solidFill>
              </a:rPr>
              <a:t>Note the relevant date fields (“Long time ago” is OK) and living-with-spouse question.</a:t>
            </a:r>
          </a:p>
        </p:txBody>
      </p:sp>
      <p:sp>
        <p:nvSpPr>
          <p:cNvPr id="7" name="Rectangle 6">
            <a:extLst>
              <a:ext uri="{FF2B5EF4-FFF2-40B4-BE49-F238E27FC236}">
                <a16:creationId xmlns:a16="http://schemas.microsoft.com/office/drawing/2014/main" id="{367D760E-C746-3A8E-C371-77C157274E89}"/>
              </a:ext>
            </a:extLst>
          </p:cNvPr>
          <p:cNvSpPr/>
          <p:nvPr/>
        </p:nvSpPr>
        <p:spPr>
          <a:xfrm>
            <a:off x="5610451" y="1710267"/>
            <a:ext cx="3296482" cy="730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Bent-Up 8">
            <a:extLst>
              <a:ext uri="{FF2B5EF4-FFF2-40B4-BE49-F238E27FC236}">
                <a16:creationId xmlns:a16="http://schemas.microsoft.com/office/drawing/2014/main" id="{7077AF98-0627-EC63-F2BF-343C61EB1DE8}"/>
              </a:ext>
            </a:extLst>
          </p:cNvPr>
          <p:cNvSpPr/>
          <p:nvPr/>
        </p:nvSpPr>
        <p:spPr>
          <a:xfrm rot="10800000">
            <a:off x="97422" y="2340903"/>
            <a:ext cx="5392618" cy="2280855"/>
          </a:xfrm>
          <a:prstGeom prst="bentUpArrow">
            <a:avLst>
              <a:gd name="adj1" fmla="val 3956"/>
              <a:gd name="adj2" fmla="val 9904"/>
              <a:gd name="adj3" fmla="val 19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771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53</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III - Income</a:t>
            </a:r>
          </a:p>
        </p:txBody>
      </p:sp>
      <p:sp>
        <p:nvSpPr>
          <p:cNvPr id="8" name="Content Placeholder 6"/>
          <p:cNvSpPr>
            <a:spLocks noGrp="1"/>
          </p:cNvSpPr>
          <p:nvPr>
            <p:ph idx="1"/>
          </p:nvPr>
        </p:nvSpPr>
        <p:spPr/>
        <p:txBody>
          <a:bodyPr>
            <a:normAutofit/>
          </a:bodyPr>
          <a:lstStyle/>
          <a:p>
            <a:r>
              <a:rPr lang="en-US" dirty="0"/>
              <a:t>Make sure all the questions on Part III of Form 13614-C are complete.</a:t>
            </a:r>
          </a:p>
          <a:p>
            <a:pPr lvl="1"/>
            <a:r>
              <a:rPr lang="en-US" dirty="0"/>
              <a:t>Change any “unsure" answers to “yes” or “no”</a:t>
            </a:r>
          </a:p>
          <a:p>
            <a:r>
              <a:rPr lang="en-US" dirty="0"/>
              <a:t>Step through all the “yes” income answers and verify any needed documentation is present</a:t>
            </a:r>
          </a:p>
          <a:p>
            <a:r>
              <a:rPr lang="en-US" dirty="0"/>
              <a:t>Always check if there is other income not covered on the 13614-C</a:t>
            </a:r>
          </a:p>
          <a:p>
            <a:pPr lvl="1"/>
            <a:r>
              <a:rPr lang="en-US" dirty="0"/>
              <a:t>This especially true for taxpayers who are self employed</a:t>
            </a:r>
          </a:p>
          <a:p>
            <a:pPr lvl="1"/>
            <a:r>
              <a:rPr lang="en-US" dirty="0"/>
              <a:t>Have we captured all income including cash payments received for work performed?</a:t>
            </a:r>
          </a:p>
        </p:txBody>
      </p:sp>
    </p:spTree>
    <p:extLst>
      <p:ext uri="{BB962C8B-B14F-4D97-AF65-F5344CB8AC3E}">
        <p14:creationId xmlns:p14="http://schemas.microsoft.com/office/powerpoint/2010/main" val="156231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D4172D-04E8-917E-242F-D726A9FE7F79}"/>
              </a:ext>
            </a:extLst>
          </p:cNvPr>
          <p:cNvPicPr>
            <a:picLocks noChangeAspect="1"/>
          </p:cNvPicPr>
          <p:nvPr/>
        </p:nvPicPr>
        <p:blipFill>
          <a:blip r:embed="rId2"/>
          <a:stretch>
            <a:fillRect/>
          </a:stretch>
        </p:blipFill>
        <p:spPr>
          <a:xfrm>
            <a:off x="157162" y="1244160"/>
            <a:ext cx="8702707" cy="281326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54</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III - Income</a:t>
            </a:r>
            <a:endParaRPr lang="en-US" sz="3000" dirty="0"/>
          </a:p>
        </p:txBody>
      </p:sp>
      <p:grpSp>
        <p:nvGrpSpPr>
          <p:cNvPr id="13" name="Group 12">
            <a:extLst>
              <a:ext uri="{FF2B5EF4-FFF2-40B4-BE49-F238E27FC236}">
                <a16:creationId xmlns:a16="http://schemas.microsoft.com/office/drawing/2014/main" id="{056D7437-C458-47D2-9057-6EEFD8546BC5}"/>
              </a:ext>
            </a:extLst>
          </p:cNvPr>
          <p:cNvGrpSpPr/>
          <p:nvPr/>
        </p:nvGrpSpPr>
        <p:grpSpPr>
          <a:xfrm>
            <a:off x="218617" y="3659222"/>
            <a:ext cx="7929340" cy="2739492"/>
            <a:chOff x="218617" y="3659223"/>
            <a:chExt cx="7929340" cy="1870021"/>
          </a:xfrm>
        </p:grpSpPr>
        <p:grpSp>
          <p:nvGrpSpPr>
            <p:cNvPr id="10" name="Group 9">
              <a:extLst>
                <a:ext uri="{FF2B5EF4-FFF2-40B4-BE49-F238E27FC236}">
                  <a16:creationId xmlns:a16="http://schemas.microsoft.com/office/drawing/2014/main" id="{E405D10D-DF09-4A08-880C-14783FBDFFD5}"/>
                </a:ext>
              </a:extLst>
            </p:cNvPr>
            <p:cNvGrpSpPr/>
            <p:nvPr/>
          </p:nvGrpSpPr>
          <p:grpSpPr>
            <a:xfrm>
              <a:off x="218617" y="3659223"/>
              <a:ext cx="6402181" cy="798546"/>
              <a:chOff x="218617" y="3659223"/>
              <a:chExt cx="6402181" cy="798546"/>
            </a:xfrm>
          </p:grpSpPr>
          <p:sp>
            <p:nvSpPr>
              <p:cNvPr id="11" name="Rectangle 10">
                <a:extLst>
                  <a:ext uri="{FF2B5EF4-FFF2-40B4-BE49-F238E27FC236}">
                    <a16:creationId xmlns:a16="http://schemas.microsoft.com/office/drawing/2014/main" id="{43135CBB-0CF7-48E1-B5AA-EF2D8ABBEEB3}"/>
                  </a:ext>
                </a:extLst>
              </p:cNvPr>
              <p:cNvSpPr/>
              <p:nvPr/>
            </p:nvSpPr>
            <p:spPr>
              <a:xfrm>
                <a:off x="218617" y="3659223"/>
                <a:ext cx="3613151" cy="1691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2D7149-33F0-40BB-8A76-BFE66BEC47DB}"/>
                  </a:ext>
                </a:extLst>
              </p:cNvPr>
              <p:cNvPicPr>
                <a:picLocks noChangeAspect="1"/>
              </p:cNvPicPr>
              <p:nvPr/>
            </p:nvPicPr>
            <p:blipFill>
              <a:blip r:embed="rId3"/>
              <a:stretch>
                <a:fillRect/>
              </a:stretch>
            </p:blipFill>
            <p:spPr>
              <a:xfrm>
                <a:off x="373104" y="4092644"/>
                <a:ext cx="6247694" cy="365125"/>
              </a:xfrm>
              <a:prstGeom prst="rect">
                <a:avLst/>
              </a:prstGeom>
            </p:spPr>
          </p:pic>
          <p:sp>
            <p:nvSpPr>
              <p:cNvPr id="16" name="Arrow: Down 15">
                <a:extLst>
                  <a:ext uri="{FF2B5EF4-FFF2-40B4-BE49-F238E27FC236}">
                    <a16:creationId xmlns:a16="http://schemas.microsoft.com/office/drawing/2014/main" id="{CBE433EF-A7E1-4CD4-BC22-8624468539F4}"/>
                  </a:ext>
                </a:extLst>
              </p:cNvPr>
              <p:cNvSpPr/>
              <p:nvPr/>
            </p:nvSpPr>
            <p:spPr>
              <a:xfrm>
                <a:off x="3496951" y="3810506"/>
                <a:ext cx="152398" cy="3134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B7EFE76-AA9A-487C-95DD-F0769C6FED1C}"/>
                </a:ext>
              </a:extLst>
            </p:cNvPr>
            <p:cNvSpPr txBox="1"/>
            <p:nvPr/>
          </p:nvSpPr>
          <p:spPr>
            <a:xfrm>
              <a:off x="349249" y="4457769"/>
              <a:ext cx="7798708" cy="107147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Rental income is the only “M” designation for Military on form, and all rental income is out-of-scope in any case</a:t>
              </a:r>
            </a:p>
            <a:p>
              <a:pPr marL="342900" indent="-342900">
                <a:buFont typeface="Arial" panose="020B0604020202020204" pitchFamily="34" charset="0"/>
                <a:buChar char="•"/>
              </a:pPr>
              <a:r>
                <a:rPr lang="en-US" sz="2400" dirty="0">
                  <a:solidFill>
                    <a:srgbClr val="002060"/>
                  </a:solidFill>
                </a:rPr>
                <a:t>Note the certification designation for Tip Income in #2 (for later reference)</a:t>
              </a:r>
            </a:p>
          </p:txBody>
        </p:sp>
      </p:grpSp>
      <p:sp>
        <p:nvSpPr>
          <p:cNvPr id="2" name="Rectangle 1">
            <a:extLst>
              <a:ext uri="{FF2B5EF4-FFF2-40B4-BE49-F238E27FC236}">
                <a16:creationId xmlns:a16="http://schemas.microsoft.com/office/drawing/2014/main" id="{01AD5F73-3E3E-866D-71A4-4CE30CC3E72A}"/>
              </a:ext>
            </a:extLst>
          </p:cNvPr>
          <p:cNvSpPr/>
          <p:nvPr/>
        </p:nvSpPr>
        <p:spPr>
          <a:xfrm>
            <a:off x="1304694" y="1681293"/>
            <a:ext cx="1106578" cy="14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283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55</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IV- Expenses</a:t>
            </a:r>
          </a:p>
        </p:txBody>
      </p:sp>
      <p:sp>
        <p:nvSpPr>
          <p:cNvPr id="8" name="Content Placeholder 6"/>
          <p:cNvSpPr>
            <a:spLocks noGrp="1"/>
          </p:cNvSpPr>
          <p:nvPr>
            <p:ph idx="1"/>
          </p:nvPr>
        </p:nvSpPr>
        <p:spPr/>
        <p:txBody>
          <a:bodyPr>
            <a:normAutofit/>
          </a:bodyPr>
          <a:lstStyle/>
          <a:p>
            <a:r>
              <a:rPr lang="en-US" dirty="0"/>
              <a:t>Questions in this section help alert you to expenses paid by the taxpayer that may affect their return</a:t>
            </a:r>
          </a:p>
          <a:p>
            <a:r>
              <a:rPr lang="en-US" dirty="0"/>
              <a:t>The fact that a taxpayer had an expense is not the only consideration for a tax deduction or credit</a:t>
            </a:r>
          </a:p>
          <a:p>
            <a:r>
              <a:rPr lang="en-US" dirty="0"/>
              <a:t>Your reference materials will help you determine eligibility for deductions and credits and take into consideration the most advantageous position for the taxpayer</a:t>
            </a:r>
          </a:p>
          <a:p>
            <a:pPr lvl="1"/>
            <a:r>
              <a:rPr lang="en-US" dirty="0" err="1"/>
              <a:t>Taxslayer</a:t>
            </a:r>
            <a:r>
              <a:rPr lang="en-US" dirty="0"/>
              <a:t> also automates some of this </a:t>
            </a:r>
          </a:p>
        </p:txBody>
      </p:sp>
    </p:spTree>
    <p:extLst>
      <p:ext uri="{BB962C8B-B14F-4D97-AF65-F5344CB8AC3E}">
        <p14:creationId xmlns:p14="http://schemas.microsoft.com/office/powerpoint/2010/main" val="3784163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56</a:t>
            </a:fld>
            <a:endParaRPr lang="en-US" dirty="0"/>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IV - Expenses</a:t>
            </a:r>
            <a:endParaRPr lang="en-US" sz="3000" dirty="0"/>
          </a:p>
        </p:txBody>
      </p:sp>
      <p:pic>
        <p:nvPicPr>
          <p:cNvPr id="5" name="Picture 4">
            <a:extLst>
              <a:ext uri="{FF2B5EF4-FFF2-40B4-BE49-F238E27FC236}">
                <a16:creationId xmlns:a16="http://schemas.microsoft.com/office/drawing/2014/main" id="{C8CF9E18-C068-1DD6-F5F3-84812C1D1D15}"/>
              </a:ext>
            </a:extLst>
          </p:cNvPr>
          <p:cNvPicPr>
            <a:picLocks noChangeAspect="1"/>
          </p:cNvPicPr>
          <p:nvPr/>
        </p:nvPicPr>
        <p:blipFill>
          <a:blip r:embed="rId2"/>
          <a:stretch>
            <a:fillRect/>
          </a:stretch>
        </p:blipFill>
        <p:spPr>
          <a:xfrm>
            <a:off x="275421" y="1249378"/>
            <a:ext cx="8593157" cy="1896176"/>
          </a:xfrm>
          <a:prstGeom prst="rect">
            <a:avLst/>
          </a:prstGeom>
        </p:spPr>
      </p:pic>
      <p:sp>
        <p:nvSpPr>
          <p:cNvPr id="7" name="Content Placeholder 6">
            <a:extLst>
              <a:ext uri="{FF2B5EF4-FFF2-40B4-BE49-F238E27FC236}">
                <a16:creationId xmlns:a16="http://schemas.microsoft.com/office/drawing/2014/main" id="{BCD38DF2-EBE9-2905-4755-156900DC3BA0}"/>
              </a:ext>
            </a:extLst>
          </p:cNvPr>
          <p:cNvSpPr>
            <a:spLocks noGrp="1"/>
          </p:cNvSpPr>
          <p:nvPr>
            <p:ph idx="1"/>
          </p:nvPr>
        </p:nvSpPr>
        <p:spPr>
          <a:xfrm>
            <a:off x="349249" y="3234998"/>
            <a:ext cx="8155773" cy="2809650"/>
          </a:xfrm>
        </p:spPr>
        <p:txBody>
          <a:bodyPr>
            <a:normAutofit/>
          </a:bodyPr>
          <a:lstStyle/>
          <a:p>
            <a:r>
              <a:rPr lang="en-US" sz="2400" dirty="0"/>
              <a:t>Be aware that these items under #4 may be much less important this year with the changes to Iowa tax law.</a:t>
            </a:r>
          </a:p>
          <a:p>
            <a:r>
              <a:rPr lang="en-US" sz="2400" dirty="0"/>
              <a:t>We’ll cover this in more detail in January</a:t>
            </a:r>
          </a:p>
        </p:txBody>
      </p:sp>
      <p:sp>
        <p:nvSpPr>
          <p:cNvPr id="8" name="Rectangle 7">
            <a:extLst>
              <a:ext uri="{FF2B5EF4-FFF2-40B4-BE49-F238E27FC236}">
                <a16:creationId xmlns:a16="http://schemas.microsoft.com/office/drawing/2014/main" id="{CC080EBE-D2DD-5B99-2268-D602DC0C6935}"/>
              </a:ext>
            </a:extLst>
          </p:cNvPr>
          <p:cNvSpPr/>
          <p:nvPr/>
        </p:nvSpPr>
        <p:spPr>
          <a:xfrm>
            <a:off x="1504607" y="2064633"/>
            <a:ext cx="7325067" cy="3480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Bent-Up 9">
            <a:extLst>
              <a:ext uri="{FF2B5EF4-FFF2-40B4-BE49-F238E27FC236}">
                <a16:creationId xmlns:a16="http://schemas.microsoft.com/office/drawing/2014/main" id="{F7DD9188-2FF1-423A-AF6E-D43ED09E72FA}"/>
              </a:ext>
            </a:extLst>
          </p:cNvPr>
          <p:cNvSpPr/>
          <p:nvPr/>
        </p:nvSpPr>
        <p:spPr>
          <a:xfrm rot="16200000" flipH="1">
            <a:off x="7932026" y="2863674"/>
            <a:ext cx="1145991" cy="265591"/>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728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57</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Part V-Life Events</a:t>
            </a:r>
          </a:p>
        </p:txBody>
      </p:sp>
      <p:sp>
        <p:nvSpPr>
          <p:cNvPr id="8" name="Content Placeholder 6"/>
          <p:cNvSpPr>
            <a:spLocks noGrp="1"/>
          </p:cNvSpPr>
          <p:nvPr>
            <p:ph idx="1"/>
          </p:nvPr>
        </p:nvSpPr>
        <p:spPr/>
        <p:txBody>
          <a:bodyPr>
            <a:normAutofit/>
          </a:bodyPr>
          <a:lstStyle/>
          <a:p>
            <a:r>
              <a:rPr lang="en-US" dirty="0"/>
              <a:t>The Life Events section asks various questions that relate to the calculation of tax and the processing of the return</a:t>
            </a:r>
          </a:p>
        </p:txBody>
      </p:sp>
    </p:spTree>
    <p:extLst>
      <p:ext uri="{BB962C8B-B14F-4D97-AF65-F5344CB8AC3E}">
        <p14:creationId xmlns:p14="http://schemas.microsoft.com/office/powerpoint/2010/main" val="3323273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58</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Part V– Life Events</a:t>
            </a:r>
            <a:endParaRPr lang="en-US" sz="3000" dirty="0"/>
          </a:p>
        </p:txBody>
      </p:sp>
      <p:pic>
        <p:nvPicPr>
          <p:cNvPr id="4" name="Picture 3">
            <a:extLst>
              <a:ext uri="{FF2B5EF4-FFF2-40B4-BE49-F238E27FC236}">
                <a16:creationId xmlns:a16="http://schemas.microsoft.com/office/drawing/2014/main" id="{3F4A95FD-947D-700E-3109-B7EE54139DE6}"/>
              </a:ext>
            </a:extLst>
          </p:cNvPr>
          <p:cNvPicPr>
            <a:picLocks noChangeAspect="1"/>
          </p:cNvPicPr>
          <p:nvPr/>
        </p:nvPicPr>
        <p:blipFill>
          <a:blip r:embed="rId2"/>
          <a:stretch>
            <a:fillRect/>
          </a:stretch>
        </p:blipFill>
        <p:spPr>
          <a:xfrm>
            <a:off x="233361" y="1210177"/>
            <a:ext cx="8677277" cy="1757531"/>
          </a:xfrm>
          <a:prstGeom prst="rect">
            <a:avLst/>
          </a:prstGeom>
        </p:spPr>
      </p:pic>
      <p:sp>
        <p:nvSpPr>
          <p:cNvPr id="11" name="Rectangle 10">
            <a:extLst>
              <a:ext uri="{FF2B5EF4-FFF2-40B4-BE49-F238E27FC236}">
                <a16:creationId xmlns:a16="http://schemas.microsoft.com/office/drawing/2014/main" id="{43135CBB-0CF7-48E1-B5AA-EF2D8ABBEEB3}"/>
              </a:ext>
            </a:extLst>
          </p:cNvPr>
          <p:cNvSpPr/>
          <p:nvPr/>
        </p:nvSpPr>
        <p:spPr>
          <a:xfrm>
            <a:off x="233361" y="2774320"/>
            <a:ext cx="6134782" cy="221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A0DBF5-1B92-EA6D-88BA-616EE1A5C907}"/>
              </a:ext>
            </a:extLst>
          </p:cNvPr>
          <p:cNvPicPr>
            <a:picLocks noChangeAspect="1"/>
          </p:cNvPicPr>
          <p:nvPr/>
        </p:nvPicPr>
        <p:blipFill>
          <a:blip r:embed="rId3"/>
          <a:stretch>
            <a:fillRect/>
          </a:stretch>
        </p:blipFill>
        <p:spPr>
          <a:xfrm>
            <a:off x="251275" y="3824978"/>
            <a:ext cx="8304896" cy="343548"/>
          </a:xfrm>
          <a:prstGeom prst="rect">
            <a:avLst/>
          </a:prstGeom>
        </p:spPr>
      </p:pic>
      <p:sp>
        <p:nvSpPr>
          <p:cNvPr id="16" name="Arrow: Down 15">
            <a:extLst>
              <a:ext uri="{FF2B5EF4-FFF2-40B4-BE49-F238E27FC236}">
                <a16:creationId xmlns:a16="http://schemas.microsoft.com/office/drawing/2014/main" id="{CBE433EF-A7E1-4CD4-BC22-8624468539F4}"/>
              </a:ext>
            </a:extLst>
          </p:cNvPr>
          <p:cNvSpPr/>
          <p:nvPr/>
        </p:nvSpPr>
        <p:spPr>
          <a:xfrm>
            <a:off x="5043722" y="3017951"/>
            <a:ext cx="152398" cy="8037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706485-17D0-C91F-F73C-9182322507F2}"/>
              </a:ext>
            </a:extLst>
          </p:cNvPr>
          <p:cNvSpPr txBox="1"/>
          <p:nvPr/>
        </p:nvSpPr>
        <p:spPr>
          <a:xfrm>
            <a:off x="300262" y="4252556"/>
            <a:ext cx="830489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rPr>
              <a:t>This is a critical item to verify and see the 1095-A.</a:t>
            </a:r>
          </a:p>
          <a:p>
            <a:pPr marL="285750" indent="-285750">
              <a:buFont typeface="Arial" panose="020B0604020202020204" pitchFamily="34" charset="0"/>
              <a:buChar char="•"/>
            </a:pPr>
            <a:r>
              <a:rPr lang="en-US" sz="2400" dirty="0">
                <a:solidFill>
                  <a:srgbClr val="002060"/>
                </a:solidFill>
              </a:rPr>
              <a:t>This is sometimes answered incorrectly by the client, and always needs to be specifically verified.</a:t>
            </a:r>
          </a:p>
          <a:p>
            <a:pPr marL="742950" lvl="1" indent="-285750">
              <a:buFont typeface="Arial" panose="020B0604020202020204" pitchFamily="34" charset="0"/>
              <a:buChar char="•"/>
            </a:pPr>
            <a:r>
              <a:rPr lang="en-US" sz="2400" dirty="0">
                <a:solidFill>
                  <a:srgbClr val="002060"/>
                </a:solidFill>
              </a:rPr>
              <a:t>It can go by several terms, including ACA and Obamacare.</a:t>
            </a:r>
          </a:p>
          <a:p>
            <a:pPr marL="742950" lvl="1" indent="-285750">
              <a:buFont typeface="Arial" panose="020B0604020202020204" pitchFamily="34" charset="0"/>
              <a:buChar char="•"/>
            </a:pPr>
            <a:r>
              <a:rPr lang="en-US" sz="2400" dirty="0">
                <a:solidFill>
                  <a:srgbClr val="002060"/>
                </a:solidFill>
              </a:rPr>
              <a:t>The previous year’s return can also help resolve this.</a:t>
            </a:r>
          </a:p>
        </p:txBody>
      </p:sp>
    </p:spTree>
    <p:extLst>
      <p:ext uri="{BB962C8B-B14F-4D97-AF65-F5344CB8AC3E}">
        <p14:creationId xmlns:p14="http://schemas.microsoft.com/office/powerpoint/2010/main" val="3078190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59</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Additional Info</a:t>
            </a:r>
          </a:p>
        </p:txBody>
      </p:sp>
      <p:sp>
        <p:nvSpPr>
          <p:cNvPr id="8" name="Content Placeholder 6"/>
          <p:cNvSpPr>
            <a:spLocks noGrp="1"/>
          </p:cNvSpPr>
          <p:nvPr>
            <p:ph idx="1"/>
          </p:nvPr>
        </p:nvSpPr>
        <p:spPr/>
        <p:txBody>
          <a:bodyPr>
            <a:normAutofit/>
          </a:bodyPr>
          <a:lstStyle/>
          <a:p>
            <a:r>
              <a:rPr lang="en-US" dirty="0"/>
              <a:t>The taxpayer indicates how to receive their refund as well as other information which may be needed to complete the return</a:t>
            </a:r>
          </a:p>
          <a:p>
            <a:r>
              <a:rPr lang="en-US" dirty="0"/>
              <a:t>Highly desirable, but optional: Demographic information in this section may be collected and entered in the tax software</a:t>
            </a:r>
          </a:p>
        </p:txBody>
      </p:sp>
    </p:spTree>
    <p:extLst>
      <p:ext uri="{BB962C8B-B14F-4D97-AF65-F5344CB8AC3E}">
        <p14:creationId xmlns:p14="http://schemas.microsoft.com/office/powerpoint/2010/main" val="152988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Training Overview</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ADC05F-7B49-10B1-CBAB-64EFEA368DE1}"/>
              </a:ext>
            </a:extLst>
          </p:cNvPr>
          <p:cNvPicPr>
            <a:picLocks noChangeAspect="1"/>
          </p:cNvPicPr>
          <p:nvPr/>
        </p:nvPicPr>
        <p:blipFill>
          <a:blip r:embed="rId2"/>
          <a:stretch>
            <a:fillRect/>
          </a:stretch>
        </p:blipFill>
        <p:spPr>
          <a:xfrm>
            <a:off x="540359" y="5228145"/>
            <a:ext cx="7982097" cy="451162"/>
          </a:xfrm>
          <a:prstGeom prst="rect">
            <a:avLst/>
          </a:prstGeom>
        </p:spPr>
      </p:pic>
      <p:pic>
        <p:nvPicPr>
          <p:cNvPr id="4" name="Picture 3">
            <a:extLst>
              <a:ext uri="{FF2B5EF4-FFF2-40B4-BE49-F238E27FC236}">
                <a16:creationId xmlns:a16="http://schemas.microsoft.com/office/drawing/2014/main" id="{C2BF8F5F-9C8F-0F85-C568-35E95661544C}"/>
              </a:ext>
            </a:extLst>
          </p:cNvPr>
          <p:cNvPicPr>
            <a:picLocks noChangeAspect="1"/>
          </p:cNvPicPr>
          <p:nvPr/>
        </p:nvPicPr>
        <p:blipFill>
          <a:blip r:embed="rId3"/>
          <a:stretch>
            <a:fillRect/>
          </a:stretch>
        </p:blipFill>
        <p:spPr>
          <a:xfrm>
            <a:off x="442385" y="1159934"/>
            <a:ext cx="8311243" cy="376603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60</a:t>
            </a:fld>
            <a:endParaRPr lang="en-US"/>
          </a:p>
        </p:txBody>
      </p:sp>
      <p:sp>
        <p:nvSpPr>
          <p:cNvPr id="3" name="Title 2"/>
          <p:cNvSpPr>
            <a:spLocks noGrp="1"/>
          </p:cNvSpPr>
          <p:nvPr>
            <p:ph type="title"/>
          </p:nvPr>
        </p:nvSpPr>
        <p:spPr>
          <a:xfrm>
            <a:off x="349249" y="441960"/>
            <a:ext cx="8480426" cy="717974"/>
          </a:xfrm>
        </p:spPr>
        <p:txBody>
          <a:bodyPr>
            <a:noAutofit/>
          </a:bodyPr>
          <a:lstStyle/>
          <a:p>
            <a:r>
              <a:rPr lang="en-US" sz="3200" dirty="0"/>
              <a:t>The Interview Process: Additional Info</a:t>
            </a:r>
            <a:endParaRPr lang="en-US" sz="3000" dirty="0"/>
          </a:p>
        </p:txBody>
      </p:sp>
      <p:grpSp>
        <p:nvGrpSpPr>
          <p:cNvPr id="19" name="Group 18">
            <a:extLst>
              <a:ext uri="{FF2B5EF4-FFF2-40B4-BE49-F238E27FC236}">
                <a16:creationId xmlns:a16="http://schemas.microsoft.com/office/drawing/2014/main" id="{FF2A46FD-1304-B126-B7A1-F6C9BD1C01B3}"/>
              </a:ext>
            </a:extLst>
          </p:cNvPr>
          <p:cNvGrpSpPr/>
          <p:nvPr/>
        </p:nvGrpSpPr>
        <p:grpSpPr>
          <a:xfrm>
            <a:off x="186201" y="1837779"/>
            <a:ext cx="8759607" cy="4897082"/>
            <a:chOff x="186201" y="1837779"/>
            <a:chExt cx="8759607" cy="4897082"/>
          </a:xfrm>
        </p:grpSpPr>
        <p:sp>
          <p:nvSpPr>
            <p:cNvPr id="18" name="TextBox 17">
              <a:extLst>
                <a:ext uri="{FF2B5EF4-FFF2-40B4-BE49-F238E27FC236}">
                  <a16:creationId xmlns:a16="http://schemas.microsoft.com/office/drawing/2014/main" id="{E2D0A5F9-1C3D-4D97-9DFC-76CDB38EB05B}"/>
                </a:ext>
              </a:extLst>
            </p:cNvPr>
            <p:cNvSpPr txBox="1"/>
            <p:nvPr/>
          </p:nvSpPr>
          <p:spPr>
            <a:xfrm>
              <a:off x="439367" y="5903864"/>
              <a:ext cx="717591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3"/>
                  </a:solidFill>
                </a:rPr>
                <a:t>Make sure to verify 3 and 4 with the taxpayer, since it determines how their return or payment is processed</a:t>
              </a:r>
            </a:p>
          </p:txBody>
        </p:sp>
        <p:sp>
          <p:nvSpPr>
            <p:cNvPr id="29" name="Arrow: Bent-Up 28">
              <a:extLst>
                <a:ext uri="{FF2B5EF4-FFF2-40B4-BE49-F238E27FC236}">
                  <a16:creationId xmlns:a16="http://schemas.microsoft.com/office/drawing/2014/main" id="{CEA9AFE7-5EA8-4A2E-A315-2AB83B5442FC}"/>
                </a:ext>
              </a:extLst>
            </p:cNvPr>
            <p:cNvSpPr/>
            <p:nvPr/>
          </p:nvSpPr>
          <p:spPr>
            <a:xfrm rot="16200000" flipH="1">
              <a:off x="7135087" y="3951945"/>
              <a:ext cx="2940163" cy="265591"/>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135CBB-0CF7-48E1-B5AA-EF2D8ABBEEB3}"/>
                </a:ext>
              </a:extLst>
            </p:cNvPr>
            <p:cNvSpPr/>
            <p:nvPr/>
          </p:nvSpPr>
          <p:spPr>
            <a:xfrm>
              <a:off x="186201" y="1837779"/>
              <a:ext cx="8759607" cy="458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B8C0CED-610B-483F-27A8-458F992B3915}"/>
              </a:ext>
            </a:extLst>
          </p:cNvPr>
          <p:cNvGrpSpPr/>
          <p:nvPr/>
        </p:nvGrpSpPr>
        <p:grpSpPr>
          <a:xfrm>
            <a:off x="0" y="2796543"/>
            <a:ext cx="8914546" cy="2603903"/>
            <a:chOff x="0" y="2796543"/>
            <a:chExt cx="8914546" cy="2603903"/>
          </a:xfrm>
        </p:grpSpPr>
        <p:cxnSp>
          <p:nvCxnSpPr>
            <p:cNvPr id="14" name="Straight Connector 13">
              <a:extLst>
                <a:ext uri="{FF2B5EF4-FFF2-40B4-BE49-F238E27FC236}">
                  <a16:creationId xmlns:a16="http://schemas.microsoft.com/office/drawing/2014/main" id="{51DF29E1-77A7-458B-B3CA-88518CEF34BB}"/>
                </a:ext>
              </a:extLst>
            </p:cNvPr>
            <p:cNvCxnSpPr/>
            <p:nvPr/>
          </p:nvCxnSpPr>
          <p:spPr>
            <a:xfrm>
              <a:off x="0" y="2796543"/>
              <a:ext cx="89145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row: Bent-Up 26">
              <a:extLst>
                <a:ext uri="{FF2B5EF4-FFF2-40B4-BE49-F238E27FC236}">
                  <a16:creationId xmlns:a16="http://schemas.microsoft.com/office/drawing/2014/main" id="{FCD5A778-63A9-4372-83B2-3C37F87AEC21}"/>
                </a:ext>
              </a:extLst>
            </p:cNvPr>
            <p:cNvSpPr/>
            <p:nvPr/>
          </p:nvSpPr>
          <p:spPr>
            <a:xfrm rot="5400000">
              <a:off x="-693269" y="3844454"/>
              <a:ext cx="2526572" cy="430752"/>
            </a:xfrm>
            <a:prstGeom prst="bentUpArrow">
              <a:avLst>
                <a:gd name="adj1" fmla="val 17419"/>
                <a:gd name="adj2" fmla="val 30606"/>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E954441-FBD3-4481-A0BC-C90ED261888B}"/>
                </a:ext>
              </a:extLst>
            </p:cNvPr>
            <p:cNvSpPr txBox="1"/>
            <p:nvPr/>
          </p:nvSpPr>
          <p:spPr>
            <a:xfrm>
              <a:off x="741850" y="4938781"/>
              <a:ext cx="78332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Questions below the red line are helpful, but optional</a:t>
              </a:r>
            </a:p>
          </p:txBody>
        </p:sp>
      </p:grpSp>
      <p:sp>
        <p:nvSpPr>
          <p:cNvPr id="5" name="Rectangle 4">
            <a:extLst>
              <a:ext uri="{FF2B5EF4-FFF2-40B4-BE49-F238E27FC236}">
                <a16:creationId xmlns:a16="http://schemas.microsoft.com/office/drawing/2014/main" id="{2A96D0A3-CE42-6A63-CB42-77E76EADA2C6}"/>
              </a:ext>
            </a:extLst>
          </p:cNvPr>
          <p:cNvSpPr/>
          <p:nvPr/>
        </p:nvSpPr>
        <p:spPr>
          <a:xfrm flipV="1">
            <a:off x="387588" y="2603620"/>
            <a:ext cx="8350376" cy="1395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Bent-Up 6">
            <a:extLst>
              <a:ext uri="{FF2B5EF4-FFF2-40B4-BE49-F238E27FC236}">
                <a16:creationId xmlns:a16="http://schemas.microsoft.com/office/drawing/2014/main" id="{72F714F1-0A09-7A26-3D12-F712F6AE6A36}"/>
              </a:ext>
            </a:extLst>
          </p:cNvPr>
          <p:cNvSpPr/>
          <p:nvPr/>
        </p:nvSpPr>
        <p:spPr>
          <a:xfrm rot="5400000">
            <a:off x="-1683209" y="4182402"/>
            <a:ext cx="4049410" cy="298460"/>
          </a:xfrm>
          <a:prstGeom prst="bentUpArrow">
            <a:avLst>
              <a:gd name="adj1" fmla="val 25000"/>
              <a:gd name="adj2" fmla="val 40715"/>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AF5100-3696-E6B4-06EF-98F56D66A833}"/>
              </a:ext>
            </a:extLst>
          </p:cNvPr>
          <p:cNvSpPr txBox="1"/>
          <p:nvPr/>
        </p:nvSpPr>
        <p:spPr>
          <a:xfrm>
            <a:off x="927177" y="5567604"/>
            <a:ext cx="777745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70C0"/>
                </a:solidFill>
              </a:rPr>
              <a:t>We will refer the client to a source for this information.  </a:t>
            </a:r>
          </a:p>
        </p:txBody>
      </p:sp>
    </p:spTree>
    <p:extLst>
      <p:ext uri="{BB962C8B-B14F-4D97-AF65-F5344CB8AC3E}">
        <p14:creationId xmlns:p14="http://schemas.microsoft.com/office/powerpoint/2010/main" val="3464169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61</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300" dirty="0"/>
              <a:t>The Interview Process: Due Diligence</a:t>
            </a:r>
          </a:p>
        </p:txBody>
      </p:sp>
      <p:sp>
        <p:nvSpPr>
          <p:cNvPr id="8" name="Content Placeholder 6"/>
          <p:cNvSpPr>
            <a:spLocks noGrp="1"/>
          </p:cNvSpPr>
          <p:nvPr>
            <p:ph idx="1"/>
          </p:nvPr>
        </p:nvSpPr>
        <p:spPr>
          <a:xfrm>
            <a:off x="349249" y="1388533"/>
            <a:ext cx="8480426" cy="4946953"/>
          </a:xfrm>
        </p:spPr>
        <p:txBody>
          <a:bodyPr>
            <a:normAutofit fontScale="85000" lnSpcReduction="20000"/>
          </a:bodyPr>
          <a:lstStyle/>
          <a:p>
            <a:r>
              <a:rPr lang="en-US" dirty="0"/>
              <a:t>As a volunteer, you must do your part when preparing or quality reviewing a tax return to ensure the information on the return is correct and complete </a:t>
            </a:r>
          </a:p>
          <a:p>
            <a:r>
              <a:rPr lang="en-US" dirty="0"/>
              <a:t>Generally, as an IRS certified volunteer, you can rely in good faith on some types of information from a taxpayer without requiring documentation</a:t>
            </a:r>
          </a:p>
          <a:p>
            <a:pPr lvl="1"/>
            <a:r>
              <a:rPr lang="en-US" dirty="0"/>
              <a:t>For example: You do not need to see proof of a taxpayer's cash contribution to a charity if you feel comfortable that this information is not unusual or questionable</a:t>
            </a:r>
          </a:p>
          <a:p>
            <a:pPr lvl="1"/>
            <a:r>
              <a:rPr lang="en-US" dirty="0">
                <a:solidFill>
                  <a:srgbClr val="EA7200"/>
                </a:solidFill>
              </a:rPr>
              <a:t>If the IRS receives a form, we usually need to verify information</a:t>
            </a:r>
          </a:p>
          <a:p>
            <a:r>
              <a:rPr lang="en-US" dirty="0"/>
              <a:t>Part of due diligence requires asking a taxpayer to clarify information that may appear to be inconsistent or incomplete</a:t>
            </a:r>
          </a:p>
          <a:p>
            <a:r>
              <a:rPr lang="en-US" dirty="0"/>
              <a:t>If you are not comfortable with the information provided by a taxpayer, you are not obligated to prepare the tax return</a:t>
            </a:r>
          </a:p>
          <a:p>
            <a:pPr lvl="1"/>
            <a:r>
              <a:rPr lang="en-US" dirty="0"/>
              <a:t>Contact the site coordinator</a:t>
            </a:r>
          </a:p>
        </p:txBody>
      </p:sp>
    </p:spTree>
    <p:extLst>
      <p:ext uri="{BB962C8B-B14F-4D97-AF65-F5344CB8AC3E}">
        <p14:creationId xmlns:p14="http://schemas.microsoft.com/office/powerpoint/2010/main" val="322117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62</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4000" dirty="0"/>
              <a:t>Preparing the Tax Return</a:t>
            </a:r>
          </a:p>
        </p:txBody>
      </p:sp>
      <p:sp>
        <p:nvSpPr>
          <p:cNvPr id="8" name="Content Placeholder 6"/>
          <p:cNvSpPr>
            <a:spLocks noGrp="1"/>
          </p:cNvSpPr>
          <p:nvPr>
            <p:ph idx="1"/>
          </p:nvPr>
        </p:nvSpPr>
        <p:spPr/>
        <p:txBody>
          <a:bodyPr>
            <a:normAutofit fontScale="85000" lnSpcReduction="20000"/>
          </a:bodyPr>
          <a:lstStyle/>
          <a:p>
            <a:r>
              <a:rPr lang="en-US" dirty="0"/>
              <a:t>After completing the intake and interview process, either</a:t>
            </a:r>
          </a:p>
          <a:p>
            <a:pPr lvl="1"/>
            <a:r>
              <a:rPr lang="en-US" dirty="0"/>
              <a:t>For In-Person, start preparing the return in </a:t>
            </a:r>
            <a:r>
              <a:rPr lang="en-US" dirty="0" err="1"/>
              <a:t>Taxslayer</a:t>
            </a:r>
            <a:endParaRPr lang="en-US" dirty="0"/>
          </a:p>
          <a:p>
            <a:pPr lvl="1"/>
            <a:r>
              <a:rPr lang="en-US" dirty="0"/>
              <a:t>For NIP, complete a VITA folder with all the needed information inside</a:t>
            </a:r>
          </a:p>
          <a:p>
            <a:r>
              <a:rPr lang="en-US" dirty="0"/>
              <a:t>Consult references and tools to determine filing status, exemptions, income, adjustments, deductions, credits, or payments </a:t>
            </a:r>
          </a:p>
          <a:p>
            <a:pPr lvl="1"/>
            <a:r>
              <a:rPr lang="en-US" dirty="0"/>
              <a:t>Publication 4012 contains tax law information, and guidance on using tools embedded in </a:t>
            </a:r>
            <a:r>
              <a:rPr lang="en-US" dirty="0" err="1"/>
              <a:t>Taxslayer</a:t>
            </a:r>
            <a:endParaRPr lang="en-US" dirty="0"/>
          </a:p>
          <a:p>
            <a:pPr lvl="1"/>
            <a:r>
              <a:rPr lang="en-US" dirty="0"/>
              <a:t>Publication 17 and Publication 4491  </a:t>
            </a:r>
          </a:p>
          <a:p>
            <a:pPr lvl="1"/>
            <a:r>
              <a:rPr lang="en-US" dirty="0"/>
              <a:t>Volunteer Tax Alerts</a:t>
            </a:r>
          </a:p>
          <a:p>
            <a:r>
              <a:rPr lang="en-US" dirty="0"/>
              <a:t>Once the return is prepared, a Quality Reviewer other than the preparer will go through the taxpayer material and the return</a:t>
            </a:r>
          </a:p>
        </p:txBody>
      </p:sp>
    </p:spTree>
    <p:extLst>
      <p:ext uri="{BB962C8B-B14F-4D97-AF65-F5344CB8AC3E}">
        <p14:creationId xmlns:p14="http://schemas.microsoft.com/office/powerpoint/2010/main" val="1790602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63</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Introduction</a:t>
            </a:r>
          </a:p>
        </p:txBody>
      </p:sp>
      <p:sp>
        <p:nvSpPr>
          <p:cNvPr id="8" name="Content Placeholder 6"/>
          <p:cNvSpPr>
            <a:spLocks noGrp="1"/>
          </p:cNvSpPr>
          <p:nvPr>
            <p:ph idx="1"/>
          </p:nvPr>
        </p:nvSpPr>
        <p:spPr>
          <a:xfrm>
            <a:off x="349249" y="1388533"/>
            <a:ext cx="8480426" cy="5146082"/>
          </a:xfrm>
        </p:spPr>
        <p:txBody>
          <a:bodyPr>
            <a:normAutofit fontScale="92500" lnSpcReduction="10000"/>
          </a:bodyPr>
          <a:lstStyle/>
          <a:p>
            <a:r>
              <a:rPr lang="en-US" dirty="0"/>
              <a:t>Purpose of a Quality Review to ensure that the taxpayer's tax return is accurate based on the Intake/Interview Sheet, and supporting documents provided by the taxpayer and the interview with the taxpayer </a:t>
            </a:r>
          </a:p>
          <a:p>
            <a:r>
              <a:rPr lang="en-US" u="sng" dirty="0">
                <a:solidFill>
                  <a:srgbClr val="FF0000"/>
                </a:solidFill>
              </a:rPr>
              <a:t>Someone besides the preparer must conduct a Quality Review of every return prepared</a:t>
            </a:r>
          </a:p>
          <a:p>
            <a:r>
              <a:rPr lang="en-US" dirty="0"/>
              <a:t>Quality Review offers the best opportunity to correct small errors before they can cause big problems</a:t>
            </a:r>
          </a:p>
          <a:p>
            <a:r>
              <a:rPr lang="en-US" dirty="0"/>
              <a:t>Quality Review takes place after the return is prepared, but </a:t>
            </a:r>
            <a:r>
              <a:rPr lang="en-US" dirty="0">
                <a:solidFill>
                  <a:srgbClr val="EA7200"/>
                </a:solidFill>
              </a:rPr>
              <a:t>before the taxpayer signs the return</a:t>
            </a:r>
            <a:r>
              <a:rPr lang="en-US" dirty="0"/>
              <a:t> </a:t>
            </a:r>
          </a:p>
          <a:p>
            <a:r>
              <a:rPr lang="en-US" dirty="0"/>
              <a:t>We submit taxes </a:t>
            </a:r>
            <a:r>
              <a:rPr lang="en-US" dirty="0">
                <a:solidFill>
                  <a:srgbClr val="EA7200"/>
                </a:solidFill>
              </a:rPr>
              <a:t>after</a:t>
            </a:r>
            <a:r>
              <a:rPr lang="en-US" dirty="0"/>
              <a:t> the taxpayer has reviewed and signed them </a:t>
            </a:r>
            <a:endParaRPr lang="en-US" dirty="0">
              <a:solidFill>
                <a:srgbClr val="EA7200"/>
              </a:solidFill>
            </a:endParaRPr>
          </a:p>
        </p:txBody>
      </p:sp>
    </p:spTree>
    <p:extLst>
      <p:ext uri="{BB962C8B-B14F-4D97-AF65-F5344CB8AC3E}">
        <p14:creationId xmlns:p14="http://schemas.microsoft.com/office/powerpoint/2010/main" val="732449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64</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Introduction</a:t>
            </a:r>
          </a:p>
        </p:txBody>
      </p:sp>
      <p:sp>
        <p:nvSpPr>
          <p:cNvPr id="8" name="Content Placeholder 6"/>
          <p:cNvSpPr>
            <a:spLocks noGrp="1"/>
          </p:cNvSpPr>
          <p:nvPr>
            <p:ph idx="1"/>
          </p:nvPr>
        </p:nvSpPr>
        <p:spPr>
          <a:xfrm>
            <a:off x="349249" y="1193393"/>
            <a:ext cx="8480426" cy="4946953"/>
          </a:xfrm>
        </p:spPr>
        <p:txBody>
          <a:bodyPr>
            <a:normAutofit fontScale="92500" lnSpcReduction="10000"/>
          </a:bodyPr>
          <a:lstStyle/>
          <a:p>
            <a:r>
              <a:rPr lang="en-US" dirty="0"/>
              <a:t>There are two acceptable QR methods: </a:t>
            </a:r>
          </a:p>
          <a:p>
            <a:pPr lvl="1"/>
            <a:r>
              <a:rPr lang="en-US" dirty="0"/>
              <a:t>Designated Review - Preferred quality review method employs a designated Quality Reviewer, a volunteer who is solely dedicated (at that shift and site) to reviewing returns prepared by the other volunteers at the site</a:t>
            </a:r>
          </a:p>
          <a:p>
            <a:pPr lvl="1"/>
            <a:r>
              <a:rPr lang="en-US" dirty="0"/>
              <a:t>Peer Review - Designated Quality Reviewer not available, so volunteers review each other’s prepared returns </a:t>
            </a:r>
          </a:p>
          <a:p>
            <a:r>
              <a:rPr lang="en-US" dirty="0">
                <a:solidFill>
                  <a:srgbClr val="FF0000"/>
                </a:solidFill>
              </a:rPr>
              <a:t>Note: Self-Review, quality reviewing a return you prepared yourself, is never an acceptable quality review method</a:t>
            </a:r>
          </a:p>
          <a:p>
            <a:r>
              <a:rPr lang="en-US" dirty="0"/>
              <a:t>Other related publications:</a:t>
            </a:r>
          </a:p>
          <a:p>
            <a:pPr lvl="1"/>
            <a:r>
              <a:rPr lang="en-US" dirty="0"/>
              <a:t>Pub 5299 Quality Review Refresher</a:t>
            </a:r>
          </a:p>
          <a:p>
            <a:pPr lvl="1"/>
            <a:r>
              <a:rPr lang="en-US" dirty="0"/>
              <a:t>Pub 5310 Tax Return Quality Review Job Aid available for QR volunteers</a:t>
            </a:r>
          </a:p>
          <a:p>
            <a:pPr lvl="1"/>
            <a:r>
              <a:rPr lang="en-US" dirty="0"/>
              <a:t>Pub 5838 VITA/TCE Intake/Interview and QR Handbook</a:t>
            </a:r>
          </a:p>
        </p:txBody>
      </p:sp>
    </p:spTree>
    <p:extLst>
      <p:ext uri="{BB962C8B-B14F-4D97-AF65-F5344CB8AC3E}">
        <p14:creationId xmlns:p14="http://schemas.microsoft.com/office/powerpoint/2010/main" val="2846279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65</a:t>
            </a:fld>
            <a:endParaRPr lang="en-US"/>
          </a:p>
        </p:txBody>
      </p:sp>
      <p:sp>
        <p:nvSpPr>
          <p:cNvPr id="3" name="Title 2"/>
          <p:cNvSpPr>
            <a:spLocks noGrp="1"/>
          </p:cNvSpPr>
          <p:nvPr>
            <p:ph type="title"/>
          </p:nvPr>
        </p:nvSpPr>
        <p:spPr>
          <a:xfrm>
            <a:off x="349249" y="522514"/>
            <a:ext cx="8480426" cy="637420"/>
          </a:xfrm>
        </p:spPr>
        <p:txBody>
          <a:bodyPr>
            <a:noAutofit/>
          </a:bodyPr>
          <a:lstStyle/>
          <a:p>
            <a:r>
              <a:rPr lang="en-US" sz="3700" dirty="0"/>
              <a:t>Quality Review Process Introduction</a:t>
            </a:r>
          </a:p>
        </p:txBody>
      </p:sp>
      <p:sp>
        <p:nvSpPr>
          <p:cNvPr id="8" name="Content Placeholder 6"/>
          <p:cNvSpPr>
            <a:spLocks noGrp="1"/>
          </p:cNvSpPr>
          <p:nvPr>
            <p:ph idx="1"/>
          </p:nvPr>
        </p:nvSpPr>
        <p:spPr>
          <a:xfrm>
            <a:off x="349249" y="1333448"/>
            <a:ext cx="8480426" cy="5089385"/>
          </a:xfrm>
        </p:spPr>
        <p:txBody>
          <a:bodyPr>
            <a:normAutofit/>
          </a:bodyPr>
          <a:lstStyle/>
          <a:p>
            <a:r>
              <a:rPr lang="en-US" dirty="0"/>
              <a:t>The Quality Review Process must include key critical actions: </a:t>
            </a:r>
          </a:p>
          <a:p>
            <a:pPr lvl="1"/>
            <a:r>
              <a:rPr lang="en-US" dirty="0"/>
              <a:t>Engaging the taxpayer in the review process </a:t>
            </a:r>
          </a:p>
          <a:p>
            <a:pPr lvl="2"/>
            <a:r>
              <a:rPr lang="en-US" dirty="0"/>
              <a:t>For the NIP process, this activity is the responsibility of the volunteer giving the tax return back to the client.</a:t>
            </a:r>
          </a:p>
          <a:p>
            <a:pPr lvl="1"/>
            <a:r>
              <a:rPr lang="en-US" dirty="0"/>
              <a:t>Comparing all information provided by the taxpayer on Form 13614-C and supporting documents against the completed tax return entries </a:t>
            </a:r>
          </a:p>
          <a:p>
            <a:pPr lvl="1"/>
            <a:r>
              <a:rPr lang="en-US" dirty="0"/>
              <a:t>As appropriate, using official reference materials to verify that tax law determinations are correct</a:t>
            </a:r>
          </a:p>
          <a:p>
            <a:pPr lvl="1"/>
            <a:r>
              <a:rPr lang="en-US" dirty="0"/>
              <a:t>Reminding the client that they are responsible for the return</a:t>
            </a:r>
          </a:p>
          <a:p>
            <a:pPr lvl="2"/>
            <a:r>
              <a:rPr lang="en-US" dirty="0"/>
              <a:t>We assist with creating it, but they will be held accountable by the IRS</a:t>
            </a:r>
          </a:p>
        </p:txBody>
      </p:sp>
    </p:spTree>
    <p:extLst>
      <p:ext uri="{BB962C8B-B14F-4D97-AF65-F5344CB8AC3E}">
        <p14:creationId xmlns:p14="http://schemas.microsoft.com/office/powerpoint/2010/main" val="27417646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Intake and Quality Review Questions</a:t>
            </a:r>
          </a:p>
        </p:txBody>
      </p:sp>
      <p:sp>
        <p:nvSpPr>
          <p:cNvPr id="3" name="Text Placeholder 2">
            <a:extLst>
              <a:ext uri="{FF2B5EF4-FFF2-40B4-BE49-F238E27FC236}">
                <a16:creationId xmlns:a16="http://schemas.microsoft.com/office/drawing/2014/main" id="{BDA7094B-D736-4177-A4C8-C56DBE220E69}"/>
              </a:ext>
            </a:extLst>
          </p:cNvPr>
          <p:cNvSpPr>
            <a:spLocks noGrp="1"/>
          </p:cNvSpPr>
          <p:nvPr>
            <p:ph type="body" idx="1"/>
          </p:nvPr>
        </p:nvSpPr>
        <p:spPr>
          <a:xfrm>
            <a:off x="525916" y="4494984"/>
            <a:ext cx="8389484" cy="1500187"/>
          </a:xfrm>
        </p:spPr>
        <p:txBody>
          <a:bodyPr/>
          <a:lstStyle/>
          <a:p>
            <a:r>
              <a:rPr lang="en-US" dirty="0"/>
              <a:t>Ethics Training for Volunteers</a:t>
            </a:r>
          </a:p>
          <a:p>
            <a:endParaRPr lang="en-US" dirty="0"/>
          </a:p>
        </p:txBody>
      </p:sp>
    </p:spTree>
    <p:extLst>
      <p:ext uri="{BB962C8B-B14F-4D97-AF65-F5344CB8AC3E}">
        <p14:creationId xmlns:p14="http://schemas.microsoft.com/office/powerpoint/2010/main" val="3562950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67</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
        <p:nvSpPr>
          <p:cNvPr id="4" name="TextBox 3">
            <a:extLst>
              <a:ext uri="{FF2B5EF4-FFF2-40B4-BE49-F238E27FC236}">
                <a16:creationId xmlns:a16="http://schemas.microsoft.com/office/drawing/2014/main" id="{17407CB7-ED59-4FAB-8935-85B09291DA02}"/>
              </a:ext>
            </a:extLst>
          </p:cNvPr>
          <p:cNvSpPr txBox="1"/>
          <p:nvPr/>
        </p:nvSpPr>
        <p:spPr>
          <a:xfrm>
            <a:off x="430924" y="1261241"/>
            <a:ext cx="7914290" cy="400110"/>
          </a:xfrm>
          <a:prstGeom prst="rect">
            <a:avLst/>
          </a:prstGeom>
          <a:noFill/>
        </p:spPr>
        <p:txBody>
          <a:bodyPr wrap="square" rtlCol="0">
            <a:spAutoFit/>
          </a:bodyPr>
          <a:lstStyle/>
          <a:p>
            <a:r>
              <a:rPr lang="en-US" sz="2000" dirty="0">
                <a:solidFill>
                  <a:srgbClr val="539ED0"/>
                </a:solidFill>
              </a:rPr>
              <a:t>The test begins on page 21 of Pub 6744, retest on </a:t>
            </a:r>
            <a:r>
              <a:rPr lang="en-US" sz="2000">
                <a:solidFill>
                  <a:srgbClr val="539ED0"/>
                </a:solidFill>
              </a:rPr>
              <a:t>page 23</a:t>
            </a:r>
            <a:endParaRPr lang="en-US" sz="2000" dirty="0">
              <a:solidFill>
                <a:srgbClr val="0070C0"/>
              </a:solidFill>
            </a:endParaRPr>
          </a:p>
        </p:txBody>
      </p:sp>
      <p:pic>
        <p:nvPicPr>
          <p:cNvPr id="10" name="Picture 9">
            <a:extLst>
              <a:ext uri="{FF2B5EF4-FFF2-40B4-BE49-F238E27FC236}">
                <a16:creationId xmlns:a16="http://schemas.microsoft.com/office/drawing/2014/main" id="{9E583067-2A2B-ED79-F191-056A61DDEAD0}"/>
              </a:ext>
            </a:extLst>
          </p:cNvPr>
          <p:cNvPicPr>
            <a:picLocks noChangeAspect="1"/>
          </p:cNvPicPr>
          <p:nvPr/>
        </p:nvPicPr>
        <p:blipFill>
          <a:blip r:embed="rId2"/>
          <a:stretch>
            <a:fillRect/>
          </a:stretch>
        </p:blipFill>
        <p:spPr>
          <a:xfrm>
            <a:off x="349249" y="1730971"/>
            <a:ext cx="8243772" cy="3530894"/>
          </a:xfrm>
          <a:prstGeom prst="rect">
            <a:avLst/>
          </a:prstGeom>
        </p:spPr>
      </p:pic>
      <p:sp>
        <p:nvSpPr>
          <p:cNvPr id="2" name="TextBox 1">
            <a:extLst>
              <a:ext uri="{FF2B5EF4-FFF2-40B4-BE49-F238E27FC236}">
                <a16:creationId xmlns:a16="http://schemas.microsoft.com/office/drawing/2014/main" id="{35650FA8-3E18-57ED-06A6-97743DF03227}"/>
              </a:ext>
            </a:extLst>
          </p:cNvPr>
          <p:cNvSpPr txBox="1"/>
          <p:nvPr/>
        </p:nvSpPr>
        <p:spPr>
          <a:xfrm>
            <a:off x="5374888" y="4337825"/>
            <a:ext cx="2497874" cy="369332"/>
          </a:xfrm>
          <a:prstGeom prst="rect">
            <a:avLst/>
          </a:prstGeom>
          <a:solidFill>
            <a:schemeClr val="bg1"/>
          </a:solidFill>
        </p:spPr>
        <p:txBody>
          <a:bodyPr wrap="square" rtlCol="0">
            <a:spAutoFit/>
          </a:bodyPr>
          <a:lstStyle/>
          <a:p>
            <a:r>
              <a:rPr lang="en-US" dirty="0">
                <a:solidFill>
                  <a:srgbClr val="0070C0"/>
                </a:solidFill>
              </a:rPr>
              <a:t>unreported tip income.</a:t>
            </a:r>
          </a:p>
        </p:txBody>
      </p:sp>
    </p:spTree>
    <p:extLst>
      <p:ext uri="{BB962C8B-B14F-4D97-AF65-F5344CB8AC3E}">
        <p14:creationId xmlns:p14="http://schemas.microsoft.com/office/powerpoint/2010/main" val="2098632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68</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pic>
        <p:nvPicPr>
          <p:cNvPr id="10" name="Picture 9">
            <a:extLst>
              <a:ext uri="{FF2B5EF4-FFF2-40B4-BE49-F238E27FC236}">
                <a16:creationId xmlns:a16="http://schemas.microsoft.com/office/drawing/2014/main" id="{02437A97-D2ED-9E70-F0FB-A68A4B456599}"/>
              </a:ext>
            </a:extLst>
          </p:cNvPr>
          <p:cNvPicPr>
            <a:picLocks noChangeAspect="1"/>
          </p:cNvPicPr>
          <p:nvPr/>
        </p:nvPicPr>
        <p:blipFill>
          <a:blip r:embed="rId2"/>
          <a:stretch>
            <a:fillRect/>
          </a:stretch>
        </p:blipFill>
        <p:spPr>
          <a:xfrm>
            <a:off x="209320" y="1304933"/>
            <a:ext cx="8480426" cy="4450720"/>
          </a:xfrm>
          <a:prstGeom prst="rect">
            <a:avLst/>
          </a:prstGeom>
        </p:spPr>
      </p:pic>
    </p:spTree>
    <p:extLst>
      <p:ext uri="{BB962C8B-B14F-4D97-AF65-F5344CB8AC3E}">
        <p14:creationId xmlns:p14="http://schemas.microsoft.com/office/powerpoint/2010/main" val="4157679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69</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pic>
        <p:nvPicPr>
          <p:cNvPr id="7" name="Picture 6">
            <a:extLst>
              <a:ext uri="{FF2B5EF4-FFF2-40B4-BE49-F238E27FC236}">
                <a16:creationId xmlns:a16="http://schemas.microsoft.com/office/drawing/2014/main" id="{4D2A92BC-9EC7-22C0-1EBA-42A2D6511660}"/>
              </a:ext>
            </a:extLst>
          </p:cNvPr>
          <p:cNvPicPr>
            <a:picLocks noChangeAspect="1"/>
          </p:cNvPicPr>
          <p:nvPr/>
        </p:nvPicPr>
        <p:blipFill>
          <a:blip r:embed="rId2"/>
          <a:stretch>
            <a:fillRect/>
          </a:stretch>
        </p:blipFill>
        <p:spPr>
          <a:xfrm>
            <a:off x="349249" y="1283450"/>
            <a:ext cx="8672513" cy="3568297"/>
          </a:xfrm>
          <a:prstGeom prst="rect">
            <a:avLst/>
          </a:prstGeom>
        </p:spPr>
      </p:pic>
    </p:spTree>
    <p:extLst>
      <p:ext uri="{BB962C8B-B14F-4D97-AF65-F5344CB8AC3E}">
        <p14:creationId xmlns:p14="http://schemas.microsoft.com/office/powerpoint/2010/main" val="79885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349249" y="1283736"/>
            <a:ext cx="8480426" cy="5072615"/>
          </a:xfrm>
        </p:spPr>
        <p:txBody>
          <a:bodyPr>
            <a:normAutofit fontScale="77500" lnSpcReduction="20000"/>
          </a:bodyPr>
          <a:lstStyle/>
          <a:p>
            <a:r>
              <a:rPr lang="en-US" dirty="0"/>
              <a:t>ZOOM Session 2 of Certification Training (Scenarios 1-6)</a:t>
            </a:r>
          </a:p>
          <a:p>
            <a:pPr lvl="1"/>
            <a:r>
              <a:rPr lang="en-US" dirty="0"/>
              <a:t>December 6</a:t>
            </a:r>
            <a:r>
              <a:rPr lang="en-US" baseline="30000" dirty="0"/>
              <a:t>th</a:t>
            </a:r>
            <a:r>
              <a:rPr lang="en-US" dirty="0"/>
              <a:t> (Wed)</a:t>
            </a:r>
          </a:p>
          <a:p>
            <a:r>
              <a:rPr lang="en-US" dirty="0"/>
              <a:t>Sessions 1 and 2 of Certification Training (in person)</a:t>
            </a:r>
          </a:p>
          <a:p>
            <a:pPr lvl="1"/>
            <a:r>
              <a:rPr lang="en-US" dirty="0"/>
              <a:t>December 9th at United Way (Sat)</a:t>
            </a:r>
            <a:endParaRPr lang="en-US" baseline="30000" dirty="0"/>
          </a:p>
          <a:p>
            <a:r>
              <a:rPr lang="en-US" dirty="0"/>
              <a:t>ZOOM Session 3 of Certification Training (Scenarios 7-9)</a:t>
            </a:r>
          </a:p>
          <a:p>
            <a:pPr lvl="1"/>
            <a:r>
              <a:rPr lang="en-US" dirty="0"/>
              <a:t>December 11</a:t>
            </a:r>
            <a:r>
              <a:rPr lang="en-US" baseline="30000" dirty="0"/>
              <a:t>th</a:t>
            </a:r>
            <a:r>
              <a:rPr lang="en-US" dirty="0"/>
              <a:t> (Mon)</a:t>
            </a:r>
          </a:p>
          <a:p>
            <a:r>
              <a:rPr lang="en-US" dirty="0"/>
              <a:t>Session 3 of Certification Training (in person)</a:t>
            </a:r>
          </a:p>
          <a:p>
            <a:pPr lvl="1"/>
            <a:r>
              <a:rPr lang="en-US" dirty="0"/>
              <a:t>December 16</a:t>
            </a:r>
            <a:r>
              <a:rPr lang="en-US" baseline="30000" dirty="0"/>
              <a:t>th</a:t>
            </a:r>
            <a:r>
              <a:rPr lang="en-US" dirty="0"/>
              <a:t> at United Way (Sat)</a:t>
            </a:r>
          </a:p>
          <a:p>
            <a:r>
              <a:rPr lang="en-US" dirty="0"/>
              <a:t>If you miss one of the sessions, returning Volunteer training is on Thurs evenings Dec 7 and 14</a:t>
            </a:r>
            <a:endParaRPr lang="en-US" baseline="30000" dirty="0"/>
          </a:p>
          <a:p>
            <a:r>
              <a:rPr lang="en-US" dirty="0"/>
              <a:t>Additional scenarios and detail process discussions (ZOOM – Saturdays – for all volunteers)</a:t>
            </a:r>
          </a:p>
          <a:p>
            <a:pPr lvl="1"/>
            <a:r>
              <a:rPr lang="en-US" dirty="0"/>
              <a:t>January 13, 2024</a:t>
            </a:r>
          </a:p>
          <a:p>
            <a:pPr lvl="1"/>
            <a:r>
              <a:rPr lang="en-US" dirty="0"/>
              <a:t>January 20, 2024</a:t>
            </a:r>
          </a:p>
          <a:p>
            <a:pPr lvl="1"/>
            <a:r>
              <a:rPr lang="en-US" dirty="0"/>
              <a:t>January 27, 2024</a:t>
            </a:r>
            <a:endParaRPr lang="en-US" baseline="30000" dirty="0"/>
          </a:p>
          <a:p>
            <a:r>
              <a:rPr lang="en-US" dirty="0"/>
              <a:t>We will tentatively start the filing season on Jan 29</a:t>
            </a:r>
            <a:r>
              <a:rPr lang="en-US"/>
              <a:t>, 2024</a:t>
            </a:r>
            <a:endParaRPr lang="en-US" dirty="0"/>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7</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Autofit/>
          </a:bodyPr>
          <a:lstStyle/>
          <a:p>
            <a:r>
              <a:rPr lang="en-US" sz="3600" dirty="0"/>
              <a:t>Training Timetable for New Volunteers</a:t>
            </a:r>
          </a:p>
        </p:txBody>
      </p:sp>
    </p:spTree>
    <p:extLst>
      <p:ext uri="{BB962C8B-B14F-4D97-AF65-F5344CB8AC3E}">
        <p14:creationId xmlns:p14="http://schemas.microsoft.com/office/powerpoint/2010/main" val="32761200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70</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pic>
        <p:nvPicPr>
          <p:cNvPr id="4" name="Picture 3">
            <a:extLst>
              <a:ext uri="{FF2B5EF4-FFF2-40B4-BE49-F238E27FC236}">
                <a16:creationId xmlns:a16="http://schemas.microsoft.com/office/drawing/2014/main" id="{B31E9DD3-DA99-6903-8AFE-C58936FBF43D}"/>
              </a:ext>
            </a:extLst>
          </p:cNvPr>
          <p:cNvPicPr>
            <a:picLocks noChangeAspect="1"/>
          </p:cNvPicPr>
          <p:nvPr/>
        </p:nvPicPr>
        <p:blipFill>
          <a:blip r:embed="rId3"/>
          <a:stretch>
            <a:fillRect/>
          </a:stretch>
        </p:blipFill>
        <p:spPr>
          <a:xfrm>
            <a:off x="349249" y="1330234"/>
            <a:ext cx="8480426" cy="3892919"/>
          </a:xfrm>
          <a:prstGeom prst="rect">
            <a:avLst/>
          </a:prstGeom>
        </p:spPr>
      </p:pic>
    </p:spTree>
    <p:extLst>
      <p:ext uri="{BB962C8B-B14F-4D97-AF65-F5344CB8AC3E}">
        <p14:creationId xmlns:p14="http://schemas.microsoft.com/office/powerpoint/2010/main" val="36987910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71</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
        <p:nvSpPr>
          <p:cNvPr id="4" name="TextBox 3">
            <a:extLst>
              <a:ext uri="{FF2B5EF4-FFF2-40B4-BE49-F238E27FC236}">
                <a16:creationId xmlns:a16="http://schemas.microsoft.com/office/drawing/2014/main" id="{17407CB7-ED59-4FAB-8935-85B09291DA02}"/>
              </a:ext>
            </a:extLst>
          </p:cNvPr>
          <p:cNvSpPr txBox="1"/>
          <p:nvPr/>
        </p:nvSpPr>
        <p:spPr>
          <a:xfrm>
            <a:off x="437273" y="1159934"/>
            <a:ext cx="7914290" cy="400110"/>
          </a:xfrm>
          <a:prstGeom prst="rect">
            <a:avLst/>
          </a:prstGeom>
          <a:noFill/>
        </p:spPr>
        <p:txBody>
          <a:bodyPr wrap="square" rtlCol="0">
            <a:spAutoFit/>
          </a:bodyPr>
          <a:lstStyle/>
          <a:p>
            <a:r>
              <a:rPr lang="en-US" sz="2000" dirty="0">
                <a:solidFill>
                  <a:srgbClr val="539ED0"/>
                </a:solidFill>
              </a:rPr>
              <a:t>Retest on page 23</a:t>
            </a:r>
            <a:endParaRPr lang="en-US" sz="2000" dirty="0">
              <a:solidFill>
                <a:srgbClr val="0070C0"/>
              </a:solidFill>
            </a:endParaRPr>
          </a:p>
        </p:txBody>
      </p:sp>
      <p:pic>
        <p:nvPicPr>
          <p:cNvPr id="5" name="Picture 4">
            <a:extLst>
              <a:ext uri="{FF2B5EF4-FFF2-40B4-BE49-F238E27FC236}">
                <a16:creationId xmlns:a16="http://schemas.microsoft.com/office/drawing/2014/main" id="{7488B463-C3F1-E163-E651-97F080618569}"/>
              </a:ext>
            </a:extLst>
          </p:cNvPr>
          <p:cNvPicPr>
            <a:picLocks noChangeAspect="1"/>
          </p:cNvPicPr>
          <p:nvPr/>
        </p:nvPicPr>
        <p:blipFill>
          <a:blip r:embed="rId2"/>
          <a:stretch>
            <a:fillRect/>
          </a:stretch>
        </p:blipFill>
        <p:spPr>
          <a:xfrm>
            <a:off x="340023" y="1595895"/>
            <a:ext cx="8591550" cy="4371975"/>
          </a:xfrm>
          <a:prstGeom prst="rect">
            <a:avLst/>
          </a:prstGeom>
        </p:spPr>
      </p:pic>
      <p:sp>
        <p:nvSpPr>
          <p:cNvPr id="2" name="TextBox 1">
            <a:extLst>
              <a:ext uri="{FF2B5EF4-FFF2-40B4-BE49-F238E27FC236}">
                <a16:creationId xmlns:a16="http://schemas.microsoft.com/office/drawing/2014/main" id="{51E0DF27-B6B5-B097-556D-A41E4BA322DA}"/>
              </a:ext>
            </a:extLst>
          </p:cNvPr>
          <p:cNvSpPr txBox="1"/>
          <p:nvPr/>
        </p:nvSpPr>
        <p:spPr>
          <a:xfrm>
            <a:off x="2035936" y="4518929"/>
            <a:ext cx="3874211" cy="323165"/>
          </a:xfrm>
          <a:prstGeom prst="rect">
            <a:avLst/>
          </a:prstGeom>
          <a:solidFill>
            <a:schemeClr val="bg1"/>
          </a:solidFill>
        </p:spPr>
        <p:txBody>
          <a:bodyPr wrap="square" tIns="0" rtlCol="0">
            <a:spAutoFit/>
          </a:bodyPr>
          <a:lstStyle/>
          <a:p>
            <a:r>
              <a:rPr lang="en-US" dirty="0">
                <a:solidFill>
                  <a:srgbClr val="0070C0"/>
                </a:solidFill>
              </a:rPr>
              <a:t>a return with unreported tip income?</a:t>
            </a:r>
          </a:p>
        </p:txBody>
      </p:sp>
    </p:spTree>
    <p:extLst>
      <p:ext uri="{BB962C8B-B14F-4D97-AF65-F5344CB8AC3E}">
        <p14:creationId xmlns:p14="http://schemas.microsoft.com/office/powerpoint/2010/main" val="1406986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72</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
        <p:nvSpPr>
          <p:cNvPr id="11" name="TextBox 10">
            <a:extLst>
              <a:ext uri="{FF2B5EF4-FFF2-40B4-BE49-F238E27FC236}">
                <a16:creationId xmlns:a16="http://schemas.microsoft.com/office/drawing/2014/main" id="{42E3089C-F052-4245-A0FF-BAC2A47CC584}"/>
              </a:ext>
            </a:extLst>
          </p:cNvPr>
          <p:cNvSpPr txBox="1"/>
          <p:nvPr/>
        </p:nvSpPr>
        <p:spPr>
          <a:xfrm>
            <a:off x="430924" y="1213116"/>
            <a:ext cx="7914290" cy="400110"/>
          </a:xfrm>
          <a:prstGeom prst="rect">
            <a:avLst/>
          </a:prstGeom>
          <a:noFill/>
        </p:spPr>
        <p:txBody>
          <a:bodyPr wrap="square" rtlCol="0">
            <a:spAutoFit/>
          </a:bodyPr>
          <a:lstStyle/>
          <a:p>
            <a:r>
              <a:rPr lang="en-US" sz="2000" dirty="0">
                <a:solidFill>
                  <a:srgbClr val="539ED0"/>
                </a:solidFill>
              </a:rPr>
              <a:t>Retest</a:t>
            </a:r>
            <a:endParaRPr lang="en-US" sz="2000" dirty="0">
              <a:solidFill>
                <a:srgbClr val="0070C0"/>
              </a:solidFill>
            </a:endParaRPr>
          </a:p>
        </p:txBody>
      </p:sp>
      <p:pic>
        <p:nvPicPr>
          <p:cNvPr id="8" name="Picture 7">
            <a:extLst>
              <a:ext uri="{FF2B5EF4-FFF2-40B4-BE49-F238E27FC236}">
                <a16:creationId xmlns:a16="http://schemas.microsoft.com/office/drawing/2014/main" id="{F8868EC6-E1E1-7687-B290-1A0E4D3D215D}"/>
              </a:ext>
            </a:extLst>
          </p:cNvPr>
          <p:cNvPicPr>
            <a:picLocks noChangeAspect="1"/>
          </p:cNvPicPr>
          <p:nvPr/>
        </p:nvPicPr>
        <p:blipFill>
          <a:blip r:embed="rId2"/>
          <a:stretch>
            <a:fillRect/>
          </a:stretch>
        </p:blipFill>
        <p:spPr>
          <a:xfrm>
            <a:off x="495300" y="1633537"/>
            <a:ext cx="8153400" cy="3590925"/>
          </a:xfrm>
          <a:prstGeom prst="rect">
            <a:avLst/>
          </a:prstGeom>
        </p:spPr>
      </p:pic>
    </p:spTree>
    <p:extLst>
      <p:ext uri="{BB962C8B-B14F-4D97-AF65-F5344CB8AC3E}">
        <p14:creationId xmlns:p14="http://schemas.microsoft.com/office/powerpoint/2010/main" val="23353276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73</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
        <p:nvSpPr>
          <p:cNvPr id="4" name="TextBox 3">
            <a:extLst>
              <a:ext uri="{FF2B5EF4-FFF2-40B4-BE49-F238E27FC236}">
                <a16:creationId xmlns:a16="http://schemas.microsoft.com/office/drawing/2014/main" id="{17407CB7-ED59-4FAB-8935-85B09291DA02}"/>
              </a:ext>
            </a:extLst>
          </p:cNvPr>
          <p:cNvSpPr txBox="1"/>
          <p:nvPr/>
        </p:nvSpPr>
        <p:spPr>
          <a:xfrm>
            <a:off x="430924" y="1213116"/>
            <a:ext cx="7914290" cy="400110"/>
          </a:xfrm>
          <a:prstGeom prst="rect">
            <a:avLst/>
          </a:prstGeom>
          <a:noFill/>
        </p:spPr>
        <p:txBody>
          <a:bodyPr wrap="square" rtlCol="0">
            <a:spAutoFit/>
          </a:bodyPr>
          <a:lstStyle/>
          <a:p>
            <a:r>
              <a:rPr lang="en-US" sz="2000" dirty="0">
                <a:solidFill>
                  <a:srgbClr val="539ED0"/>
                </a:solidFill>
              </a:rPr>
              <a:t>Retest</a:t>
            </a:r>
            <a:endParaRPr lang="en-US" sz="2000" dirty="0">
              <a:solidFill>
                <a:srgbClr val="0070C0"/>
              </a:solidFill>
            </a:endParaRPr>
          </a:p>
        </p:txBody>
      </p:sp>
      <p:pic>
        <p:nvPicPr>
          <p:cNvPr id="7" name="Picture 6">
            <a:extLst>
              <a:ext uri="{FF2B5EF4-FFF2-40B4-BE49-F238E27FC236}">
                <a16:creationId xmlns:a16="http://schemas.microsoft.com/office/drawing/2014/main" id="{CD560A76-271F-BCD8-C1B8-D9C0EA07FF13}"/>
              </a:ext>
            </a:extLst>
          </p:cNvPr>
          <p:cNvPicPr>
            <a:picLocks noChangeAspect="1"/>
          </p:cNvPicPr>
          <p:nvPr/>
        </p:nvPicPr>
        <p:blipFill>
          <a:blip r:embed="rId2"/>
          <a:stretch>
            <a:fillRect/>
          </a:stretch>
        </p:blipFill>
        <p:spPr>
          <a:xfrm>
            <a:off x="430924" y="1666408"/>
            <a:ext cx="6848475" cy="1466850"/>
          </a:xfrm>
          <a:prstGeom prst="rect">
            <a:avLst/>
          </a:prstGeom>
        </p:spPr>
      </p:pic>
      <p:pic>
        <p:nvPicPr>
          <p:cNvPr id="9" name="Picture 8">
            <a:extLst>
              <a:ext uri="{FF2B5EF4-FFF2-40B4-BE49-F238E27FC236}">
                <a16:creationId xmlns:a16="http://schemas.microsoft.com/office/drawing/2014/main" id="{EECF13EE-5C78-41A2-3DB9-E29B952D61B5}"/>
              </a:ext>
            </a:extLst>
          </p:cNvPr>
          <p:cNvPicPr>
            <a:picLocks noChangeAspect="1"/>
          </p:cNvPicPr>
          <p:nvPr/>
        </p:nvPicPr>
        <p:blipFill>
          <a:blip r:embed="rId3"/>
          <a:stretch>
            <a:fillRect/>
          </a:stretch>
        </p:blipFill>
        <p:spPr>
          <a:xfrm>
            <a:off x="436418" y="3220977"/>
            <a:ext cx="8201025" cy="2324100"/>
          </a:xfrm>
          <a:prstGeom prst="rect">
            <a:avLst/>
          </a:prstGeom>
        </p:spPr>
      </p:pic>
    </p:spTree>
    <p:extLst>
      <p:ext uri="{BB962C8B-B14F-4D97-AF65-F5344CB8AC3E}">
        <p14:creationId xmlns:p14="http://schemas.microsoft.com/office/powerpoint/2010/main" val="273943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74</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3000" dirty="0"/>
              <a:t>Intake/Interview and Quality Review Questions</a:t>
            </a:r>
            <a:br>
              <a:rPr lang="en-US" sz="3000" dirty="0"/>
            </a:br>
            <a:endParaRPr lang="en-US" sz="3000" dirty="0"/>
          </a:p>
        </p:txBody>
      </p:sp>
      <p:sp>
        <p:nvSpPr>
          <p:cNvPr id="11" name="TextBox 10">
            <a:extLst>
              <a:ext uri="{FF2B5EF4-FFF2-40B4-BE49-F238E27FC236}">
                <a16:creationId xmlns:a16="http://schemas.microsoft.com/office/drawing/2014/main" id="{42E3089C-F052-4245-A0FF-BAC2A47CC584}"/>
              </a:ext>
            </a:extLst>
          </p:cNvPr>
          <p:cNvSpPr txBox="1"/>
          <p:nvPr/>
        </p:nvSpPr>
        <p:spPr>
          <a:xfrm>
            <a:off x="430924" y="1213116"/>
            <a:ext cx="7914290" cy="400110"/>
          </a:xfrm>
          <a:prstGeom prst="rect">
            <a:avLst/>
          </a:prstGeom>
          <a:noFill/>
        </p:spPr>
        <p:txBody>
          <a:bodyPr wrap="square" rtlCol="0">
            <a:spAutoFit/>
          </a:bodyPr>
          <a:lstStyle/>
          <a:p>
            <a:r>
              <a:rPr lang="en-US" sz="2000" dirty="0">
                <a:solidFill>
                  <a:srgbClr val="539ED0"/>
                </a:solidFill>
              </a:rPr>
              <a:t>Retest</a:t>
            </a:r>
            <a:endParaRPr lang="en-US" sz="2000" dirty="0">
              <a:solidFill>
                <a:srgbClr val="0070C0"/>
              </a:solidFill>
            </a:endParaRPr>
          </a:p>
        </p:txBody>
      </p:sp>
      <p:pic>
        <p:nvPicPr>
          <p:cNvPr id="5" name="Picture 4">
            <a:extLst>
              <a:ext uri="{FF2B5EF4-FFF2-40B4-BE49-F238E27FC236}">
                <a16:creationId xmlns:a16="http://schemas.microsoft.com/office/drawing/2014/main" id="{4B5F2344-F067-85E7-F5DB-FDEF3FA89ECC}"/>
              </a:ext>
            </a:extLst>
          </p:cNvPr>
          <p:cNvPicPr>
            <a:picLocks noChangeAspect="1"/>
          </p:cNvPicPr>
          <p:nvPr/>
        </p:nvPicPr>
        <p:blipFill>
          <a:blip r:embed="rId2"/>
          <a:stretch>
            <a:fillRect/>
          </a:stretch>
        </p:blipFill>
        <p:spPr>
          <a:xfrm>
            <a:off x="430924" y="1778896"/>
            <a:ext cx="8524875" cy="1752600"/>
          </a:xfrm>
          <a:prstGeom prst="rect">
            <a:avLst/>
          </a:prstGeom>
        </p:spPr>
      </p:pic>
    </p:spTree>
    <p:extLst>
      <p:ext uri="{BB962C8B-B14F-4D97-AF65-F5344CB8AC3E}">
        <p14:creationId xmlns:p14="http://schemas.microsoft.com/office/powerpoint/2010/main" val="29106220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Client Process for TY 2023</a:t>
            </a:r>
          </a:p>
        </p:txBody>
      </p:sp>
    </p:spTree>
    <p:extLst>
      <p:ext uri="{BB962C8B-B14F-4D97-AF65-F5344CB8AC3E}">
        <p14:creationId xmlns:p14="http://schemas.microsoft.com/office/powerpoint/2010/main" val="42829952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76</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Client Process For TY 2023 </a:t>
            </a:r>
          </a:p>
        </p:txBody>
      </p:sp>
      <p:sp>
        <p:nvSpPr>
          <p:cNvPr id="8" name="Content Placeholder 6"/>
          <p:cNvSpPr>
            <a:spLocks noGrp="1"/>
          </p:cNvSpPr>
          <p:nvPr>
            <p:ph idx="1"/>
          </p:nvPr>
        </p:nvSpPr>
        <p:spPr>
          <a:xfrm>
            <a:off x="314325" y="1242278"/>
            <a:ext cx="8480426" cy="5326993"/>
          </a:xfrm>
        </p:spPr>
        <p:txBody>
          <a:bodyPr>
            <a:normAutofit fontScale="92500" lnSpcReduction="10000"/>
          </a:bodyPr>
          <a:lstStyle/>
          <a:p>
            <a:r>
              <a:rPr lang="en-US" dirty="0"/>
              <a:t>We will be doing both intake/</a:t>
            </a:r>
            <a:r>
              <a:rPr lang="en-US" dirty="0" err="1"/>
              <a:t>dropoff</a:t>
            </a:r>
            <a:r>
              <a:rPr lang="en-US" dirty="0"/>
              <a:t> (NIP) and in-person preparation</a:t>
            </a:r>
          </a:p>
          <a:p>
            <a:pPr lvl="1"/>
            <a:r>
              <a:rPr lang="en-US" dirty="0"/>
              <a:t>Appointments will be set up in ALL cases.  No open walk-ins.</a:t>
            </a:r>
          </a:p>
          <a:p>
            <a:r>
              <a:rPr lang="en-US" dirty="0"/>
              <a:t>We will try to have greeters available when possible to help with logistics as clients arrive</a:t>
            </a:r>
          </a:p>
          <a:p>
            <a:r>
              <a:rPr lang="en-US" dirty="0"/>
              <a:t>We want to avoid processing returns outside of VITA facilities</a:t>
            </a:r>
          </a:p>
          <a:p>
            <a:r>
              <a:rPr lang="en-US" dirty="0"/>
              <a:t>Meredith will review the client sign-up process</a:t>
            </a:r>
          </a:p>
          <a:p>
            <a:r>
              <a:rPr lang="en-US" dirty="0"/>
              <a:t>You will be provided the UW VITA URL links where slide decks and recordings will be published</a:t>
            </a:r>
          </a:p>
          <a:p>
            <a:r>
              <a:rPr lang="en-US" dirty="0"/>
              <a:t>Site locations and days are still being finalized</a:t>
            </a:r>
          </a:p>
          <a:p>
            <a:pPr lvl="1"/>
            <a:r>
              <a:rPr lang="en-US" dirty="0"/>
              <a:t>Sites will vary in which intake/process mode they operate under</a:t>
            </a:r>
          </a:p>
          <a:p>
            <a:pPr lvl="1"/>
            <a:r>
              <a:rPr lang="en-US" dirty="0"/>
              <a:t>Meredith will provide updates on the status for sites</a:t>
            </a:r>
          </a:p>
        </p:txBody>
      </p:sp>
    </p:spTree>
    <p:extLst>
      <p:ext uri="{BB962C8B-B14F-4D97-AF65-F5344CB8AC3E}">
        <p14:creationId xmlns:p14="http://schemas.microsoft.com/office/powerpoint/2010/main" val="4847636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a:t>Practice Lab is a great place to try out the system regardless of how much training you attend</a:t>
            </a:r>
          </a:p>
          <a:p>
            <a:r>
              <a:rPr lang="en-US" dirty="0"/>
              <a:t>Practice is important!!</a:t>
            </a:r>
          </a:p>
          <a:p>
            <a:r>
              <a:rPr lang="en-US" dirty="0"/>
              <a:t>Highly recommend using the system on your own before trying to complete with a real person starting in February</a:t>
            </a:r>
          </a:p>
          <a:p>
            <a:r>
              <a:rPr lang="en-US" dirty="0"/>
              <a:t>Details to come later on site status and shift sign-ups</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78</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Practice Lab</a:t>
            </a:r>
          </a:p>
        </p:txBody>
      </p:sp>
    </p:spTree>
    <p:extLst>
      <p:ext uri="{BB962C8B-B14F-4D97-AF65-F5344CB8AC3E}">
        <p14:creationId xmlns:p14="http://schemas.microsoft.com/office/powerpoint/2010/main" val="5405644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err="1"/>
              <a:t>Taxslayer</a:t>
            </a:r>
            <a:r>
              <a:rPr lang="en-US" dirty="0"/>
              <a:t> “Springboard” – access to Practice Lab and live </a:t>
            </a:r>
            <a:r>
              <a:rPr lang="en-US" dirty="0" err="1"/>
              <a:t>Taxslayer</a:t>
            </a:r>
            <a:endParaRPr lang="en-US" dirty="0"/>
          </a:p>
          <a:p>
            <a:pPr lvl="1"/>
            <a:r>
              <a:rPr lang="en-US" dirty="0"/>
              <a:t>Not needed for this week, but will be needed for training on Monday 12/11 </a:t>
            </a:r>
            <a:r>
              <a:rPr lang="en-US"/>
              <a:t>and Saturday 12/16</a:t>
            </a:r>
            <a:endParaRPr lang="en-US" dirty="0"/>
          </a:p>
          <a:p>
            <a:pPr lvl="1"/>
            <a:r>
              <a:rPr lang="en-US" dirty="0"/>
              <a:t>Search on: </a:t>
            </a:r>
            <a:r>
              <a:rPr lang="en-US" dirty="0" err="1"/>
              <a:t>Taxslayer</a:t>
            </a:r>
            <a:r>
              <a:rPr lang="en-US" dirty="0"/>
              <a:t> Springboard</a:t>
            </a:r>
            <a:endParaRPr lang="en-US" dirty="0">
              <a:hlinkClick r:id="rId2"/>
            </a:endParaRPr>
          </a:p>
          <a:p>
            <a:r>
              <a:rPr lang="en-US" dirty="0">
                <a:hlinkClick r:id="rId2"/>
              </a:rPr>
              <a:t>https://vita.taxslayerpro.com/</a:t>
            </a:r>
            <a:endParaRPr lang="en-US" dirty="0"/>
          </a:p>
          <a:p>
            <a:r>
              <a:rPr lang="en-US" dirty="0"/>
              <a:t>IRS Link-and-Learn for certification</a:t>
            </a:r>
          </a:p>
          <a:p>
            <a:pPr lvl="1"/>
            <a:r>
              <a:rPr lang="en-US" dirty="0"/>
              <a:t>Search on: Link and Learn Home</a:t>
            </a:r>
          </a:p>
          <a:p>
            <a:r>
              <a:rPr lang="en-US" dirty="0">
                <a:hlinkClick r:id="rId3"/>
              </a:rPr>
              <a:t>https://www.linklearncertification.com/d/</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79</a:t>
            </a:fld>
            <a:endParaRPr lang="en-US" dirty="0"/>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Login links</a:t>
            </a:r>
          </a:p>
        </p:txBody>
      </p:sp>
    </p:spTree>
    <p:extLst>
      <p:ext uri="{BB962C8B-B14F-4D97-AF65-F5344CB8AC3E}">
        <p14:creationId xmlns:p14="http://schemas.microsoft.com/office/powerpoint/2010/main" val="232301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81C5B-27FA-4938-9BAE-64B369402368}"/>
              </a:ext>
            </a:extLst>
          </p:cNvPr>
          <p:cNvSpPr>
            <a:spLocks noGrp="1"/>
          </p:cNvSpPr>
          <p:nvPr>
            <p:ph idx="1"/>
          </p:nvPr>
        </p:nvSpPr>
        <p:spPr>
          <a:xfrm>
            <a:off x="314325" y="1235675"/>
            <a:ext cx="8515350" cy="5120675"/>
          </a:xfrm>
        </p:spPr>
        <p:txBody>
          <a:bodyPr>
            <a:normAutofit fontScale="85000" lnSpcReduction="20000"/>
          </a:bodyPr>
          <a:lstStyle/>
          <a:p>
            <a:r>
              <a:rPr lang="en-US" dirty="0">
                <a:solidFill>
                  <a:schemeClr val="accent3"/>
                </a:solidFill>
              </a:rPr>
              <a:t>Form 6744 – VITA/TCE Volunteer Assistor’s Test/Retest</a:t>
            </a:r>
          </a:p>
          <a:p>
            <a:pPr lvl="1"/>
            <a:r>
              <a:rPr lang="en-US" dirty="0">
                <a:solidFill>
                  <a:srgbClr val="00B050"/>
                </a:solidFill>
                <a:hlinkClick r:id="rId2">
                  <a:extLst>
                    <a:ext uri="{A12FA001-AC4F-418D-AE19-62706E023703}">
                      <ahyp:hlinkClr xmlns:ahyp="http://schemas.microsoft.com/office/drawing/2018/hyperlinkcolor" val="tx"/>
                    </a:ext>
                  </a:extLst>
                </a:hlinkClick>
              </a:rPr>
              <a:t>https://www.irs.gov/pub/irs-pdf/</a:t>
            </a:r>
            <a:r>
              <a:rPr lang="en-US" b="1" dirty="0">
                <a:solidFill>
                  <a:schemeClr val="accent6"/>
                </a:solidFill>
                <a:hlinkClick r:id="rId2">
                  <a:extLst>
                    <a:ext uri="{A12FA001-AC4F-418D-AE19-62706E023703}">
                      <ahyp:hlinkClr xmlns:ahyp="http://schemas.microsoft.com/office/drawing/2018/hyperlinkcolor" val="tx"/>
                    </a:ext>
                  </a:extLst>
                </a:hlinkClick>
              </a:rPr>
              <a:t>f</a:t>
            </a:r>
            <a:r>
              <a:rPr lang="en-US" dirty="0">
                <a:solidFill>
                  <a:srgbClr val="00B050"/>
                </a:solidFill>
                <a:hlinkClick r:id="rId2">
                  <a:extLst>
                    <a:ext uri="{A12FA001-AC4F-418D-AE19-62706E023703}">
                      <ahyp:hlinkClr xmlns:ahyp="http://schemas.microsoft.com/office/drawing/2018/hyperlinkcolor" val="tx"/>
                    </a:ext>
                  </a:extLst>
                </a:hlinkClick>
              </a:rPr>
              <a:t>6744.pdf</a:t>
            </a:r>
            <a:r>
              <a:rPr lang="en-US" dirty="0">
                <a:solidFill>
                  <a:srgbClr val="00B050"/>
                </a:solidFill>
              </a:rPr>
              <a:t> </a:t>
            </a:r>
          </a:p>
          <a:p>
            <a:r>
              <a:rPr lang="en-US" dirty="0">
                <a:solidFill>
                  <a:schemeClr val="accent3"/>
                </a:solidFill>
              </a:rPr>
              <a:t>Pub 4012 – VITA/TCE Volunteer Resource Guide</a:t>
            </a:r>
          </a:p>
          <a:p>
            <a:pPr lvl="1"/>
            <a:r>
              <a:rPr lang="en-US" dirty="0">
                <a:solidFill>
                  <a:srgbClr val="00B050"/>
                </a:solidFill>
              </a:rPr>
              <a:t> </a:t>
            </a:r>
            <a:r>
              <a:rPr lang="en-US" dirty="0">
                <a:solidFill>
                  <a:srgbClr val="00B050"/>
                </a:solidFill>
                <a:hlinkClick r:id="rId3">
                  <a:extLst>
                    <a:ext uri="{A12FA001-AC4F-418D-AE19-62706E023703}">
                      <ahyp:hlinkClr xmlns:ahyp="http://schemas.microsoft.com/office/drawing/2018/hyperlinkcolor" val="tx"/>
                    </a:ext>
                  </a:extLst>
                </a:hlinkClick>
              </a:rPr>
              <a:t>https://www.irs.gov/pub/irs-pdf/p4012.pdf</a:t>
            </a:r>
            <a:r>
              <a:rPr lang="en-US" dirty="0">
                <a:solidFill>
                  <a:srgbClr val="00B050"/>
                </a:solidFill>
              </a:rPr>
              <a:t> </a:t>
            </a:r>
          </a:p>
          <a:p>
            <a:r>
              <a:rPr lang="en-US" dirty="0"/>
              <a:t>Pub 4961 – Volunteer Standards of Conduct</a:t>
            </a:r>
          </a:p>
          <a:p>
            <a:pPr lvl="1"/>
            <a:r>
              <a:rPr lang="en-US" dirty="0">
                <a:solidFill>
                  <a:srgbClr val="00B050"/>
                </a:solidFill>
                <a:hlinkClick r:id="rId4">
                  <a:extLst>
                    <a:ext uri="{A12FA001-AC4F-418D-AE19-62706E023703}">
                      <ahyp:hlinkClr xmlns:ahyp="http://schemas.microsoft.com/office/drawing/2018/hyperlinkcolor" val="tx"/>
                    </a:ext>
                  </a:extLst>
                </a:hlinkClick>
              </a:rPr>
              <a:t>https://www.irs.gov/pub/irs-pdf/p4961.pdf</a:t>
            </a:r>
            <a:endParaRPr lang="en-US" dirty="0">
              <a:solidFill>
                <a:srgbClr val="00B050"/>
              </a:solidFill>
            </a:endParaRPr>
          </a:p>
          <a:p>
            <a:r>
              <a:rPr lang="en-US" dirty="0"/>
              <a:t>Pub 5101 – Intake Interview Quality Review</a:t>
            </a:r>
          </a:p>
          <a:p>
            <a:pPr lvl="1"/>
            <a:r>
              <a:rPr lang="en-US" dirty="0">
                <a:solidFill>
                  <a:srgbClr val="00B050"/>
                </a:solidFill>
                <a:hlinkClick r:id="rId5">
                  <a:extLst>
                    <a:ext uri="{A12FA001-AC4F-418D-AE19-62706E023703}">
                      <ahyp:hlinkClr xmlns:ahyp="http://schemas.microsoft.com/office/drawing/2018/hyperlinkcolor" val="tx"/>
                    </a:ext>
                  </a:extLst>
                </a:hlinkClick>
              </a:rPr>
              <a:t>https://www.irs.gov/pub/irs-pdf/p5101.pdf</a:t>
            </a:r>
            <a:endParaRPr lang="en-US" dirty="0">
              <a:solidFill>
                <a:srgbClr val="00B050"/>
              </a:solidFill>
            </a:endParaRPr>
          </a:p>
          <a:p>
            <a:r>
              <a:rPr lang="en-US" dirty="0"/>
              <a:t>Pub 5166 – VITA/TCE Volunteer Qual Site Requirements</a:t>
            </a:r>
          </a:p>
          <a:p>
            <a:pPr lvl="1"/>
            <a:r>
              <a:rPr lang="en-US" dirty="0">
                <a:solidFill>
                  <a:srgbClr val="00B050"/>
                </a:solidFill>
                <a:hlinkClick r:id="rId6">
                  <a:extLst>
                    <a:ext uri="{A12FA001-AC4F-418D-AE19-62706E023703}">
                      <ahyp:hlinkClr xmlns:ahyp="http://schemas.microsoft.com/office/drawing/2018/hyperlinkcolor" val="tx"/>
                    </a:ext>
                  </a:extLst>
                </a:hlinkClick>
              </a:rPr>
              <a:t>https://www.irs.gov/pub/irs-pdf/p5166.pdf</a:t>
            </a:r>
            <a:endParaRPr lang="en-US" dirty="0">
              <a:solidFill>
                <a:schemeClr val="bg2"/>
              </a:solidFill>
            </a:endParaRPr>
          </a:p>
          <a:p>
            <a:r>
              <a:rPr lang="en-US" dirty="0">
                <a:solidFill>
                  <a:srgbClr val="0070C0"/>
                </a:solidFill>
              </a:rPr>
              <a:t>Pub 4491 – VITA/TCE Training Guide</a:t>
            </a:r>
          </a:p>
          <a:p>
            <a:pPr lvl="1"/>
            <a:r>
              <a:rPr lang="en-US" dirty="0">
                <a:solidFill>
                  <a:srgbClr val="00B050"/>
                </a:solidFill>
                <a:hlinkClick r:id="rId7">
                  <a:extLst>
                    <a:ext uri="{A12FA001-AC4F-418D-AE19-62706E023703}">
                      <ahyp:hlinkClr xmlns:ahyp="http://schemas.microsoft.com/office/drawing/2018/hyperlinkcolor" val="tx"/>
                    </a:ext>
                  </a:extLst>
                </a:hlinkClick>
              </a:rPr>
              <a:t>https://www.irs.gov/pub/irs-pdf/p4491.pdf</a:t>
            </a:r>
            <a:r>
              <a:rPr lang="en-US" dirty="0">
                <a:solidFill>
                  <a:srgbClr val="00B050"/>
                </a:solidFill>
              </a:rPr>
              <a:t> </a:t>
            </a:r>
          </a:p>
          <a:p>
            <a:r>
              <a:rPr lang="en-US" dirty="0">
                <a:solidFill>
                  <a:srgbClr val="0070C0"/>
                </a:solidFill>
              </a:rPr>
              <a:t>Pub 17 – Your Federal Income Tax – Tax Guide</a:t>
            </a:r>
          </a:p>
          <a:p>
            <a:pPr lvl="1"/>
            <a:r>
              <a:rPr lang="en-US" dirty="0"/>
              <a:t>Additional coverage of tax law and how to prepare taxes</a:t>
            </a:r>
          </a:p>
          <a:p>
            <a:pPr lvl="1"/>
            <a:r>
              <a:rPr lang="en-US" dirty="0">
                <a:solidFill>
                  <a:srgbClr val="00B050"/>
                </a:solidFill>
                <a:hlinkClick r:id="rId8">
                  <a:extLst>
                    <a:ext uri="{A12FA001-AC4F-418D-AE19-62706E023703}">
                      <ahyp:hlinkClr xmlns:ahyp="http://schemas.microsoft.com/office/drawing/2018/hyperlinkcolor" val="tx"/>
                    </a:ext>
                  </a:extLst>
                </a:hlinkClick>
              </a:rPr>
              <a:t>https://www.irs.gov/pub/irs-pdf/p17.pdf</a:t>
            </a:r>
            <a:endParaRPr lang="en-US" dirty="0">
              <a:solidFill>
                <a:srgbClr val="00B050"/>
              </a:solidFill>
            </a:endParaRPr>
          </a:p>
        </p:txBody>
      </p:sp>
      <p:sp>
        <p:nvSpPr>
          <p:cNvPr id="3" name="Slide Number Placeholder 2">
            <a:extLst>
              <a:ext uri="{FF2B5EF4-FFF2-40B4-BE49-F238E27FC236}">
                <a16:creationId xmlns:a16="http://schemas.microsoft.com/office/drawing/2014/main" id="{78F12360-5CB6-4196-9BF4-F1416AF99D12}"/>
              </a:ext>
            </a:extLst>
          </p:cNvPr>
          <p:cNvSpPr>
            <a:spLocks noGrp="1"/>
          </p:cNvSpPr>
          <p:nvPr>
            <p:ph type="sldNum" sz="quarter" idx="4"/>
          </p:nvPr>
        </p:nvSpPr>
        <p:spPr/>
        <p:txBody>
          <a:bodyPr/>
          <a:lstStyle/>
          <a:p>
            <a:fld id="{BBB69291-A384-1346-A27A-D0A1C91B6C32}" type="slidenum">
              <a:rPr lang="en-US" smtClean="0"/>
              <a:pPr/>
              <a:t>8</a:t>
            </a:fld>
            <a:endParaRPr lang="en-US"/>
          </a:p>
        </p:txBody>
      </p:sp>
      <p:sp>
        <p:nvSpPr>
          <p:cNvPr id="4" name="Title 3">
            <a:extLst>
              <a:ext uri="{FF2B5EF4-FFF2-40B4-BE49-F238E27FC236}">
                <a16:creationId xmlns:a16="http://schemas.microsoft.com/office/drawing/2014/main" id="{9E6DB52B-AD16-42DB-9403-846860C49059}"/>
              </a:ext>
            </a:extLst>
          </p:cNvPr>
          <p:cNvSpPr>
            <a:spLocks noGrp="1"/>
          </p:cNvSpPr>
          <p:nvPr>
            <p:ph type="title"/>
          </p:nvPr>
        </p:nvSpPr>
        <p:spPr>
          <a:xfrm>
            <a:off x="384173" y="383659"/>
            <a:ext cx="8480426" cy="666798"/>
          </a:xfrm>
        </p:spPr>
        <p:txBody>
          <a:bodyPr>
            <a:normAutofit fontScale="90000"/>
          </a:bodyPr>
          <a:lstStyle/>
          <a:p>
            <a:r>
              <a:rPr lang="en-US" dirty="0"/>
              <a:t>Training Publications</a:t>
            </a:r>
          </a:p>
        </p:txBody>
      </p:sp>
    </p:spTree>
    <p:extLst>
      <p:ext uri="{BB962C8B-B14F-4D97-AF65-F5344CB8AC3E}">
        <p14:creationId xmlns:p14="http://schemas.microsoft.com/office/powerpoint/2010/main" val="22015974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80</a:t>
            </a:fld>
            <a:endParaRPr lang="en-US" dirty="0"/>
          </a:p>
        </p:txBody>
      </p:sp>
      <p:sp>
        <p:nvSpPr>
          <p:cNvPr id="3" name="Title 2"/>
          <p:cNvSpPr>
            <a:spLocks noGrp="1"/>
          </p:cNvSpPr>
          <p:nvPr>
            <p:ph type="title"/>
          </p:nvPr>
        </p:nvSpPr>
        <p:spPr/>
        <p:txBody>
          <a:bodyPr>
            <a:normAutofit fontScale="90000"/>
          </a:bodyPr>
          <a:lstStyle/>
          <a:p>
            <a:r>
              <a:rPr lang="en-US" dirty="0"/>
              <a:t>Taking the Test When We’re Done</a:t>
            </a:r>
          </a:p>
        </p:txBody>
      </p:sp>
      <p:sp>
        <p:nvSpPr>
          <p:cNvPr id="8" name="Content Placeholder 6"/>
          <p:cNvSpPr>
            <a:spLocks noGrp="1"/>
          </p:cNvSpPr>
          <p:nvPr>
            <p:ph idx="1"/>
          </p:nvPr>
        </p:nvSpPr>
        <p:spPr>
          <a:xfrm>
            <a:off x="331787" y="1218431"/>
            <a:ext cx="8480426" cy="4818687"/>
          </a:xfrm>
        </p:spPr>
        <p:txBody>
          <a:bodyPr>
            <a:normAutofit fontScale="92500" lnSpcReduction="10000"/>
          </a:bodyPr>
          <a:lstStyle/>
          <a:p>
            <a:r>
              <a:rPr lang="en-US" dirty="0"/>
              <a:t>If you run into problems accessing the Practice Lab or Certification Site, let us know</a:t>
            </a:r>
          </a:p>
          <a:p>
            <a:r>
              <a:rPr lang="en-US" dirty="0"/>
              <a:t>Make sure to complete (after </a:t>
            </a:r>
            <a:r>
              <a:rPr lang="en-US"/>
              <a:t>relevant training):</a:t>
            </a:r>
            <a:endParaRPr lang="en-US" dirty="0"/>
          </a:p>
          <a:p>
            <a:pPr lvl="1"/>
            <a:r>
              <a:rPr lang="en-US" dirty="0"/>
              <a:t>Volunteer Standards of Conduct</a:t>
            </a:r>
          </a:p>
          <a:p>
            <a:pPr lvl="1"/>
            <a:r>
              <a:rPr lang="en-US" dirty="0"/>
              <a:t>Intake/Interview and Quality Review</a:t>
            </a:r>
          </a:p>
          <a:p>
            <a:pPr lvl="1"/>
            <a:r>
              <a:rPr lang="en-US" dirty="0"/>
              <a:t>Advanced Certification</a:t>
            </a:r>
          </a:p>
          <a:p>
            <a:r>
              <a:rPr lang="en-US" dirty="0"/>
              <a:t>Once all three tests are completed and passed, print off and sign Form 13615</a:t>
            </a:r>
          </a:p>
          <a:p>
            <a:pPr lvl="1"/>
            <a:r>
              <a:rPr lang="en-US" dirty="0"/>
              <a:t>This form </a:t>
            </a:r>
            <a:r>
              <a:rPr lang="en-US" dirty="0">
                <a:solidFill>
                  <a:srgbClr val="FF0000"/>
                </a:solidFill>
              </a:rPr>
              <a:t>MUST</a:t>
            </a:r>
            <a:r>
              <a:rPr lang="en-US" dirty="0"/>
              <a:t> come from the Certification program</a:t>
            </a:r>
          </a:p>
          <a:p>
            <a:r>
              <a:rPr lang="en-US" dirty="0"/>
              <a:t>Return Form 13615 to Meredith either in person or via email </a:t>
            </a:r>
            <a:r>
              <a:rPr lang="en-US" dirty="0">
                <a:hlinkClick r:id="rId2"/>
              </a:rPr>
              <a:t>meredith.hershner@uweci.org</a:t>
            </a:r>
            <a:endParaRPr lang="en-US" dirty="0"/>
          </a:p>
          <a:p>
            <a:r>
              <a:rPr lang="en-US" dirty="0"/>
              <a:t>Certification target date is January 10</a:t>
            </a:r>
            <a:r>
              <a:rPr lang="en-US" baseline="30000" dirty="0"/>
              <a:t>th</a:t>
            </a:r>
            <a:r>
              <a:rPr lang="en-US" dirty="0"/>
              <a:t>, 2024</a:t>
            </a:r>
          </a:p>
        </p:txBody>
      </p:sp>
    </p:spTree>
    <p:extLst>
      <p:ext uri="{BB962C8B-B14F-4D97-AF65-F5344CB8AC3E}">
        <p14:creationId xmlns:p14="http://schemas.microsoft.com/office/powerpoint/2010/main" val="37540508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a:t>You should be receiving a link to reserve long-sleeve VITA T-shirts</a:t>
            </a:r>
          </a:p>
          <a:p>
            <a:r>
              <a:rPr lang="en-US" dirty="0"/>
              <a:t>These are provided by the program</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81</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VITA Shirts</a:t>
            </a:r>
          </a:p>
        </p:txBody>
      </p:sp>
    </p:spTree>
    <p:extLst>
      <p:ext uri="{BB962C8B-B14F-4D97-AF65-F5344CB8AC3E}">
        <p14:creationId xmlns:p14="http://schemas.microsoft.com/office/powerpoint/2010/main" val="2685382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070464"/>
            <a:ext cx="8389484" cy="2337434"/>
          </a:xfrm>
        </p:spPr>
        <p:txBody>
          <a:bodyPr/>
          <a:lstStyle/>
          <a:p>
            <a:r>
              <a:rPr lang="en-US" dirty="0"/>
              <a:t>Questions?  </a:t>
            </a:r>
          </a:p>
        </p:txBody>
      </p:sp>
      <p:sp>
        <p:nvSpPr>
          <p:cNvPr id="3" name="Text Placeholder 2"/>
          <p:cNvSpPr>
            <a:spLocks noGrp="1"/>
          </p:cNvSpPr>
          <p:nvPr>
            <p:ph type="body" idx="1"/>
          </p:nvPr>
        </p:nvSpPr>
        <p:spPr/>
        <p:txBody>
          <a:bodyPr/>
          <a:lstStyle/>
          <a:p>
            <a:r>
              <a:rPr lang="en-US" dirty="0"/>
              <a:t>Thank you! See you Wednesday evening</a:t>
            </a:r>
          </a:p>
          <a:p>
            <a:r>
              <a:rPr lang="en-US" dirty="0"/>
              <a:t>If you think of something: mark.bornemann@uweci.org</a:t>
            </a:r>
          </a:p>
        </p:txBody>
      </p:sp>
    </p:spTree>
    <p:extLst>
      <p:ext uri="{BB962C8B-B14F-4D97-AF65-F5344CB8AC3E}">
        <p14:creationId xmlns:p14="http://schemas.microsoft.com/office/powerpoint/2010/main" val="255218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About those Resources</a:t>
            </a:r>
          </a:p>
        </p:txBody>
      </p:sp>
      <p:sp>
        <p:nvSpPr>
          <p:cNvPr id="8" name="Content Placeholder 6"/>
          <p:cNvSpPr>
            <a:spLocks noGrp="1"/>
          </p:cNvSpPr>
          <p:nvPr>
            <p:ph idx="1"/>
          </p:nvPr>
        </p:nvSpPr>
        <p:spPr>
          <a:xfrm>
            <a:off x="314325" y="1224523"/>
            <a:ext cx="8480426" cy="5176218"/>
          </a:xfrm>
        </p:spPr>
        <p:txBody>
          <a:bodyPr>
            <a:normAutofit fontScale="92500" lnSpcReduction="10000"/>
          </a:bodyPr>
          <a:lstStyle/>
          <a:p>
            <a:r>
              <a:rPr lang="en-US" dirty="0"/>
              <a:t>Pub 4012 will be your primary resource</a:t>
            </a:r>
          </a:p>
          <a:p>
            <a:pPr lvl="1"/>
            <a:r>
              <a:rPr lang="en-US" dirty="0"/>
              <a:t>It is grouped by sections, and the index does a reasonable job of providing a more detailed search</a:t>
            </a:r>
          </a:p>
          <a:p>
            <a:pPr lvl="1"/>
            <a:r>
              <a:rPr lang="en-US" dirty="0"/>
              <a:t>It illustrates the most common entries for </a:t>
            </a:r>
            <a:r>
              <a:rPr lang="en-US" dirty="0" err="1"/>
              <a:t>Taxslayer</a:t>
            </a:r>
            <a:endParaRPr lang="en-US" dirty="0"/>
          </a:p>
          <a:p>
            <a:pPr lvl="1"/>
            <a:r>
              <a:rPr lang="en-US" dirty="0">
                <a:solidFill>
                  <a:srgbClr val="005191"/>
                </a:solidFill>
              </a:rPr>
              <a:t>It has the definitive list of what is in or out of scope</a:t>
            </a:r>
          </a:p>
          <a:p>
            <a:r>
              <a:rPr lang="en-US" dirty="0"/>
              <a:t>Pub 4491 is big, and is only on-line</a:t>
            </a:r>
          </a:p>
          <a:p>
            <a:pPr lvl="1"/>
            <a:r>
              <a:rPr lang="en-US" dirty="0"/>
              <a:t>Provides examples and more in-depth discussion of topics.</a:t>
            </a:r>
          </a:p>
          <a:p>
            <a:pPr lvl="1"/>
            <a:r>
              <a:rPr lang="en-US" dirty="0"/>
              <a:t>Lists the relevant changes for forms and tax laws for TY 2023</a:t>
            </a:r>
          </a:p>
          <a:p>
            <a:r>
              <a:rPr lang="en-US" dirty="0"/>
              <a:t>Pub 17 is NOT tied to VITA or </a:t>
            </a:r>
            <a:r>
              <a:rPr lang="en-US" dirty="0" err="1"/>
              <a:t>Taxslayer</a:t>
            </a:r>
            <a:endParaRPr lang="en-US" dirty="0"/>
          </a:p>
          <a:p>
            <a:pPr lvl="1"/>
            <a:r>
              <a:rPr lang="en-US" dirty="0"/>
              <a:t>It’s the IRS general taxpayer guide for most topics related to Form 1040 and the associated schedules</a:t>
            </a:r>
          </a:p>
          <a:p>
            <a:pPr lvl="1"/>
            <a:r>
              <a:rPr lang="en-US" dirty="0"/>
              <a:t>The language is more bureaucratic, but can provide specifics if you are still unsure after looking at Pub 4012 and 4491</a:t>
            </a:r>
          </a:p>
          <a:p>
            <a:r>
              <a:rPr lang="en-US" dirty="0" err="1"/>
              <a:t>Taxslayer</a:t>
            </a:r>
            <a:r>
              <a:rPr lang="en-US" dirty="0"/>
              <a:t> is the software VITA uses for filing taxes</a:t>
            </a:r>
          </a:p>
        </p:txBody>
      </p:sp>
    </p:spTree>
    <p:extLst>
      <p:ext uri="{BB962C8B-B14F-4D97-AF65-F5344CB8AC3E}">
        <p14:creationId xmlns:p14="http://schemas.microsoft.com/office/powerpoint/2010/main" val="2444979864"/>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UWECI-Generic-PowerPoint-Template</Template>
  <TotalTime>0</TotalTime>
  <Words>4487</Words>
  <Application>Microsoft Office PowerPoint</Application>
  <PresentationFormat>On-screen Show (4:3)</PresentationFormat>
  <Paragraphs>483</Paragraphs>
  <Slides>82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82</vt:i4>
      </vt:variant>
    </vt:vector>
  </HeadingPairs>
  <TitlesOfParts>
    <vt:vector size="85" baseType="lpstr">
      <vt:lpstr>Arial</vt:lpstr>
      <vt:lpstr>Calibri</vt:lpstr>
      <vt:lpstr>Office Theme</vt:lpstr>
      <vt:lpstr>PowerPoint Presentation</vt:lpstr>
      <vt:lpstr>Welcome and Introductions</vt:lpstr>
      <vt:lpstr>Welcome to VITA</vt:lpstr>
      <vt:lpstr>Introductions</vt:lpstr>
      <vt:lpstr>Agenda</vt:lpstr>
      <vt:lpstr>Tax Training Overview</vt:lpstr>
      <vt:lpstr>Training Timetable for New Volunteers</vt:lpstr>
      <vt:lpstr>Training Publications</vt:lpstr>
      <vt:lpstr>About those Resources</vt:lpstr>
      <vt:lpstr>Standards of Conduct and Intake Certification Training</vt:lpstr>
      <vt:lpstr>Requirements</vt:lpstr>
      <vt:lpstr>Tax Certification Training</vt:lpstr>
      <vt:lpstr>Volunteer Testing For TY 2023</vt:lpstr>
      <vt:lpstr>Certification Tests</vt:lpstr>
      <vt:lpstr>Volunteer Standards of Conduct</vt:lpstr>
      <vt:lpstr>Volunteer Standards of Conduct</vt:lpstr>
      <vt:lpstr>Volunteer Standards of Conduct (VSC)</vt:lpstr>
      <vt:lpstr>Failure to Follow the VSC may mean (in increasing severity):</vt:lpstr>
      <vt:lpstr>VSC #1: Quality Site Requirements</vt:lpstr>
      <vt:lpstr>VSC #1: Quality Site Requirements</vt:lpstr>
      <vt:lpstr>Example for VSC #2: No Payment</vt:lpstr>
      <vt:lpstr>Examples for VSC #3: No Soliciting</vt:lpstr>
      <vt:lpstr>Example for VSC #4: False Return</vt:lpstr>
      <vt:lpstr>Discussion for VSC #5</vt:lpstr>
      <vt:lpstr>Discussion for #6</vt:lpstr>
      <vt:lpstr>Resolving Problems</vt:lpstr>
      <vt:lpstr>Volunteer Standards of Conduct Questions</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Volunteer Standards of Conduct</vt:lpstr>
      <vt:lpstr>Intake/Interview and Quality Review </vt:lpstr>
      <vt:lpstr>Rationale</vt:lpstr>
      <vt:lpstr>Purpose of Intake Training</vt:lpstr>
      <vt:lpstr>Completing Form 13614-C</vt:lpstr>
      <vt:lpstr>Intake Process: Verifying Identity</vt:lpstr>
      <vt:lpstr>Intake Process: Return and Volunteer Certification Levels</vt:lpstr>
      <vt:lpstr>The Interview Process</vt:lpstr>
      <vt:lpstr>The Interview Process</vt:lpstr>
      <vt:lpstr>The Interview Process: Part I Personal Information</vt:lpstr>
      <vt:lpstr>The Interview Process: Part I Personal Information</vt:lpstr>
      <vt:lpstr>The Interview Process: Part II Marital Status and Household Information</vt:lpstr>
      <vt:lpstr>The Interview Process: Part II Marital Status and Household Information</vt:lpstr>
      <vt:lpstr>The Interview Process: Part III - Income</vt:lpstr>
      <vt:lpstr>The Interview Process: Part III - Income</vt:lpstr>
      <vt:lpstr>The Interview Process: Part IV- Expenses</vt:lpstr>
      <vt:lpstr>The Interview Process: Part IV - Expenses</vt:lpstr>
      <vt:lpstr>The Interview Process: Part V-Life Events</vt:lpstr>
      <vt:lpstr>The Interview Process: Part V– Life Events</vt:lpstr>
      <vt:lpstr>The Interview Process: Additional Info</vt:lpstr>
      <vt:lpstr>The Interview Process: Additional Info</vt:lpstr>
      <vt:lpstr>The Interview Process: Due Diligence</vt:lpstr>
      <vt:lpstr>Preparing the Tax Return</vt:lpstr>
      <vt:lpstr>Quality Review Process Introduction</vt:lpstr>
      <vt:lpstr>Quality Review Process Introduction</vt:lpstr>
      <vt:lpstr>Quality Review Process Introduction</vt:lpstr>
      <vt:lpstr>Intake and Quality Review Questions</vt:lpstr>
      <vt:lpstr>Intake/Interview and Quality Review Questions </vt:lpstr>
      <vt:lpstr>Intake/Interview and Quality Review Questions </vt:lpstr>
      <vt:lpstr>Intake/Interview and Quality Review Questions </vt:lpstr>
      <vt:lpstr>Intake/Interview and Quality Review Questions </vt:lpstr>
      <vt:lpstr>Intake/Interview and Quality Review Questions </vt:lpstr>
      <vt:lpstr>Intake/Interview and Quality Review Questions </vt:lpstr>
      <vt:lpstr>Intake/Interview and Quality Review Questions </vt:lpstr>
      <vt:lpstr>Intake/Interview and Quality Review Questions </vt:lpstr>
      <vt:lpstr>Client Process for TY 2023</vt:lpstr>
      <vt:lpstr>Client Process For TY 2023 </vt:lpstr>
      <vt:lpstr>Next Steps</vt:lpstr>
      <vt:lpstr>Practice Lab</vt:lpstr>
      <vt:lpstr>Login links</vt:lpstr>
      <vt:lpstr>Taking the Test When We’re Done</vt:lpstr>
      <vt:lpstr>VITA Shirts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2019-11-25T02:10:59Z</dcterms:created>
  <dcterms:modified xsi:type="dcterms:W3CDTF">2023-12-07T23:54:05Z</dcterms:modified>
</cp:coreProperties>
</file>