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3.xml" ContentType="application/inkml+xml"/>
  <Override PartName="/ppt/ink/ink4.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6.xml" ContentType="application/vnd.openxmlformats-officedocument.presentationml.notesSlide+xml"/>
  <Override PartName="/ppt/ink/ink15.xml" ContentType="application/inkml+xml"/>
  <Override PartName="/ppt/ink/ink16.xml" ContentType="application/inkml+xml"/>
  <Override PartName="/ppt/notesSlides/notesSlide17.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18.xml" ContentType="application/vnd.openxmlformats-officedocument.presentationml.notesSlide+xml"/>
  <Override PartName="/ppt/ink/ink25.xml" ContentType="application/inkml+xml"/>
  <Override PartName="/ppt/notesSlides/notesSlide19.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58"/>
  </p:notesMasterIdLst>
  <p:handoutMasterIdLst>
    <p:handoutMasterId r:id="rId59"/>
  </p:handoutMasterIdLst>
  <p:sldIdLst>
    <p:sldId id="619" r:id="rId2"/>
    <p:sldId id="556" r:id="rId3"/>
    <p:sldId id="257" r:id="rId4"/>
    <p:sldId id="264" r:id="rId5"/>
    <p:sldId id="397" r:id="rId6"/>
    <p:sldId id="522" r:id="rId7"/>
    <p:sldId id="472" r:id="rId8"/>
    <p:sldId id="265" r:id="rId9"/>
    <p:sldId id="307" r:id="rId10"/>
    <p:sldId id="616" r:id="rId11"/>
    <p:sldId id="497" r:id="rId12"/>
    <p:sldId id="617" r:id="rId13"/>
    <p:sldId id="618" r:id="rId14"/>
    <p:sldId id="626" r:id="rId15"/>
    <p:sldId id="590" r:id="rId16"/>
    <p:sldId id="591" r:id="rId17"/>
    <p:sldId id="621" r:id="rId18"/>
    <p:sldId id="622" r:id="rId19"/>
    <p:sldId id="620" r:id="rId20"/>
    <p:sldId id="627" r:id="rId21"/>
    <p:sldId id="628" r:id="rId22"/>
    <p:sldId id="629" r:id="rId23"/>
    <p:sldId id="560" r:id="rId24"/>
    <p:sldId id="500" r:id="rId25"/>
    <p:sldId id="594" r:id="rId26"/>
    <p:sldId id="502" r:id="rId27"/>
    <p:sldId id="631" r:id="rId28"/>
    <p:sldId id="633" r:id="rId29"/>
    <p:sldId id="634" r:id="rId30"/>
    <p:sldId id="595" r:id="rId31"/>
    <p:sldId id="596" r:id="rId32"/>
    <p:sldId id="635" r:id="rId33"/>
    <p:sldId id="636" r:id="rId34"/>
    <p:sldId id="561" r:id="rId35"/>
    <p:sldId id="638" r:id="rId36"/>
    <p:sldId id="640" r:id="rId37"/>
    <p:sldId id="637" r:id="rId38"/>
    <p:sldId id="504" r:id="rId39"/>
    <p:sldId id="639" r:id="rId40"/>
    <p:sldId id="641" r:id="rId41"/>
    <p:sldId id="563" r:id="rId42"/>
    <p:sldId id="642" r:id="rId43"/>
    <p:sldId id="603" r:id="rId44"/>
    <p:sldId id="300" r:id="rId45"/>
    <p:sldId id="554" r:id="rId46"/>
    <p:sldId id="545" r:id="rId47"/>
    <p:sldId id="318" r:id="rId48"/>
    <p:sldId id="289" r:id="rId49"/>
    <p:sldId id="465" r:id="rId50"/>
    <p:sldId id="600" r:id="rId51"/>
    <p:sldId id="604" r:id="rId52"/>
    <p:sldId id="601" r:id="rId53"/>
    <p:sldId id="630" r:id="rId54"/>
    <p:sldId id="599" r:id="rId55"/>
    <p:sldId id="598" r:id="rId56"/>
    <p:sldId id="573" r:id="rId57"/>
  </p:sldIdLst>
  <p:sldSz cx="9144000" cy="6858000" type="screen4x3"/>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BB43E"/>
    <a:srgbClr val="539ED0"/>
    <a:srgbClr val="EA7200"/>
    <a:srgbClr val="005191"/>
    <a:srgbClr val="F57814"/>
    <a:srgbClr val="FFB351"/>
    <a:srgbClr val="649B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681"/>
  </p:normalViewPr>
  <p:slideViewPr>
    <p:cSldViewPr snapToGrid="0" snapToObjects="1">
      <p:cViewPr varScale="1">
        <p:scale>
          <a:sx n="62" d="100"/>
          <a:sy n="62" d="100"/>
        </p:scale>
        <p:origin x="1428" y="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6768"/>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5318506" y="0"/>
            <a:ext cx="4068339" cy="356768"/>
          </a:xfrm>
          <a:prstGeom prst="rect">
            <a:avLst/>
          </a:prstGeom>
        </p:spPr>
        <p:txBody>
          <a:bodyPr vert="horz" lIns="94229" tIns="47114" rIns="94229" bIns="47114" rtlCol="0"/>
          <a:lstStyle>
            <a:lvl1pPr algn="r">
              <a:defRPr sz="1200"/>
            </a:lvl1pPr>
          </a:lstStyle>
          <a:p>
            <a:fld id="{28E10100-14E3-D647-84FF-F8CB4A92EEE3}" type="datetimeFigureOut">
              <a:rPr lang="en-US" smtClean="0"/>
              <a:pPr/>
              <a:t>12/14/2023</a:t>
            </a:fld>
            <a:endParaRPr lang="en-US"/>
          </a:p>
        </p:txBody>
      </p:sp>
      <p:sp>
        <p:nvSpPr>
          <p:cNvPr id="4" name="Footer Placeholder 3"/>
          <p:cNvSpPr>
            <a:spLocks noGrp="1"/>
          </p:cNvSpPr>
          <p:nvPr>
            <p:ph type="ftr" sz="quarter" idx="2"/>
          </p:nvPr>
        </p:nvSpPr>
        <p:spPr>
          <a:xfrm>
            <a:off x="0" y="6745708"/>
            <a:ext cx="4068339" cy="356767"/>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8506" y="6745708"/>
            <a:ext cx="4068339" cy="356767"/>
          </a:xfrm>
          <a:prstGeom prst="rect">
            <a:avLst/>
          </a:prstGeom>
        </p:spPr>
        <p:txBody>
          <a:bodyPr vert="horz" lIns="94229" tIns="47114" rIns="94229" bIns="47114" rtlCol="0" anchor="b"/>
          <a:lstStyle>
            <a:lvl1pPr algn="r">
              <a:defRPr sz="1200"/>
            </a:lvl1pPr>
          </a:lstStyle>
          <a:p>
            <a:fld id="{27404484-2D14-8147-A2DC-EBF549FB1979}" type="slidenum">
              <a:rPr lang="en-US" smtClean="0"/>
              <a:pPr/>
              <a:t>‹#›</a:t>
            </a:fld>
            <a:endParaRPr lang="en-US"/>
          </a:p>
        </p:txBody>
      </p:sp>
    </p:spTree>
    <p:extLst>
      <p:ext uri="{BB962C8B-B14F-4D97-AF65-F5344CB8AC3E}">
        <p14:creationId xmlns:p14="http://schemas.microsoft.com/office/powerpoint/2010/main" val="68880429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9T23:21:16.2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1,'2168'0,"-1754"18,14-1,-300-18,140 2,-124 17,-96-10,60 1,28-3,200 34,-32 9,277 56,-501-89,2-3,119 3,168-17,-160-3,93 6,256-5,-330-13,62-2,-184 19,70-3,-2-25,-149 24,41-4,0-2,-2-4,105-33,30-19,-159 51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50:38.670"/>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1,'553'0,"-519"2,0 1,40 9,-37-5,55 4,-62-11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51:00.924"/>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36,'50'-2,"74"-14,-73 8,69-2,-67 13,1 2,-1 2,76 20,-110-23,57 8,0-3,0-3,110-6,-86-1,575-28,-491 15,354-15,280 31,-787-2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51:45.7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37,'593'0,"-545"-2,74-14,-73 8,69-1,-87 8,-5 0,1 1,-1 1,34 7,-31-1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20:06:35.0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1,'47'0,"0"2,0 3,0 1,-1 3,63 19,-28-4,1-3,0-4,169 12,-79-15,120 4,1085-20,-1322 5,60 10,24 2,702-9,-464-9,-165 3,-158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20:06:36.4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36,'0'-5,"6"-3,8 1,7 1,6 2,4 1,3 2,1 0,1 1,0 0,-6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20:06:35.0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1,'47'0,"0"2,0 3,0 1,-1 3,63 19,-28-4,1-3,0-4,169 12,-79-15,120 4,1085-20,-1322 5,60 10,24 2,702-9,-464-9,-165 3,-158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20:06:36.4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36,'0'-5,"6"-3,8 1,7 1,6 2,4 1,3 2,1 0,1 1,0 0,-6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49:32.8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1 346,'12'0,"-1"-1,1-1,-1 0,1 0,-1-1,0-1,18-7,71-45,-79 42,-1 2,2 0,0 1,0 2,35-11,414-121,-433 128,57-12,-83 22,0 1,0 1,0 0,0 1,0 0,-1 1,1 0,0 1,12 3,-24-5,1 0,-1 0,0 0,1 0,-1 0,0 0,1 1,-1-1,0 0,1 0,-1 0,0 1,1-1,-1 0,0 0,0 0,1 1,-1-1,0 0,0 1,0-1,1 0,-1 1,0-1,0 0,0 1,0-1,0 0,0 1,0-1,1 0,-1 1,0-1,0 0,0 1,-1-1,1 0,0 1,0-1,0 0,0 1,0-1,0 0,0 1,-1 0,-14 19,13-19,0 0,1 1,-1-1,1 0,0 1,-1 0,1-1,0 1,0-1,0 1,0 0,0 0,0 0,1-1,-1 1,1 0,-1 0,1 0,0 0,-1 0,1 0,0 3,4 0,0 0,0-1,1 1,-1-1,1 0,0-1,0 1,0-1,1 0,-1 0,1 0,10 2,5 3,0-2,35 6,394 23,-192-21,-252-14,82 6,0 4,110 27,-132-24,1-2,119 3,-132-11,-41-2,54 2,117 21,30 17,-182-37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49:37.8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0,'1582'0,"-1554"0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50:16.644"/>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0 124,'100'-1,"111"3,-181 3,0 1,-1 1,0 2,42 18,-31-12,54 14,-10-13,1-3,1-4,-1-4,95-7,345-48,-100 4,589 33,-596 17,-271-11,224-39,-318 38,38-10,-53 9,68-6,84 11,82-6,-169-1,57-6,246 3,117 71,-329-31,-122-20,31 5,-76-4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7:44:23.076"/>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40,'247'-16,"-50"1,-1 10,329 33,-4 19,-16-15,-53-2,324-25,-413-8,699 3,-1001-3,121-21,2-3,502 12,-661 14,0-1,-1-1,1-2,-1 0,43-16,-57 18,26-7,1 2,1 2,69-4,124 12,-112 1,3-4,-54-2,-1 4,121 16,-153-10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50:33.903"/>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1,'929'0,"-900"0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50:37.043"/>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49,'0'-6,"6"-1,7-1,8 2,12 2,0-4,-5-1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50:38.670"/>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1,'553'0,"-519"2,0 1,40 9,-37-5,55 4,-62-11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51:00.924"/>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36,'50'-2,"74"-14,-73 8,69-2,-67 13,1 2,-1 2,76 20,-110-23,57 8,0-3,0-3,110-6,-86-1,575-28,-491 15,354-15,280 31,-787-2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51:45.7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37,'593'0,"-545"-2,74-14,-73 8,69-1,-87 8,-5 0,1 1,-1 1,34 7,-31-1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21:58:10.1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0,'6'0,"2"6,11 7,8 2,6 5,2-2,8-4,2-3,5-5,-1-3,4 4,-1 1,-5-1,-3-2,-4-2,-9 5,-3 1,-7-2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22:22:28.1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0,'7'1,"-1"1,1-1,-1 1,1 0,-1 1,0-1,7 5,4 1,49 22,-22-9,0-3,73 22,-116-40,722 156,-623-144,0-5,156-7,-116-3,297 5,307-6,-715 4,-1-1,1-2,-1-1,0-1,-1-1,1-2,-1 0,46-23,-59 24,1 1,-1 1,1 0,0 1,0 0,0 2,20-2,109 3,-82 3,-26-1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22:22:28.1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0,'7'1,"-1"1,1-1,-1 1,1 0,-1 1,0-1,7 5,4 1,49 22,-22-9,0-3,73 22,-116-40,722 156,-623-144,0-5,156-7,-116-3,297 5,307-6,-715 4,-1-1,1-2,-1-1,0-1,-1-1,1-2,-1 0,46-23,-59 24,1 1,-1 1,1 0,0 1,0 0,0 2,20-2,109 3,-82 3,-26-1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21:02:00.8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5,'515'20,"162"-4,-429-18,376 22,-528-11,1-5,0-3,0-5,167-29,-173 18,156-5,96 21,-130 2,-45-5,192 5,-289 4,86 20,63 7,123 20,-179-23,-70-19,0-4,1-5,134-11,-170 1,77-20,-81 15,98-10,320 20,-226 5,-193-3,0-2,0-2,79-17,136-35,-235 47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21:02:09.1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0 245,'124'1,"137"-3,-216-4,-1-2,1-1,-1-3,57-22,76-20,-150 48,35-9,1 4,91-7,-117 15,0-1,0-3,37-11,-32 7,74-9,8 13,177 11,-251 3,0 3,-1 1,-1 3,91 38,-24-8,-20-11,280 88,-78-61,-241-49,1-2,74 0,118-10,-93-2,609 3,-717-3,-1-2,1-2,-1-2,70-24,-4 2,-74 24,1 1,0 2,57 2,-48 2,81-10,141-32,-169 33,0 5,1 4,-1 5,1 4,104 24,4-10,-147-19,0 2,69 17,13 7,157 11,-248-33,53 16,-64-12,0-3,65 5,404-12,-246-5,-226 4,-20 1,0-2,32-4,-47 3,0 0,0-1,0 1,0-1,0-1,0 1,-1-1,1 0,-1 0,0-1,1 1,7-9,-4 3,-3 1,1 0,0 1,1 0,0 0,0 1,0 0,1 0,0 1,0 0,0 1,0 0,1 0,0 1,10-2,4 1,0 2,38 1,-52 0,-10-2,-13-4,-5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9T23:21:16.2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1,'2168'0,"-1754"18,14-1,-300-18,140 2,-124 17,-96-10,60 1,28-3,200 34,-32 9,277 56,-501-89,2-3,119 3,168-17,-160-3,93 6,256-5,-330-13,62-2,-184 19,70-3,-2-25,-149 24,41-4,0-2,-2-4,105-33,30-19,-159 51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21:02:12.0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0,'252'18,"-24"-1,27-16,301 18,-25-4,-364-17,-135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7:44:23.076"/>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40,'247'-16,"-50"1,-1 10,329 33,-4 19,-16-15,-53-2,324-25,-413-8,699 3,-1001-3,121-21,2-3,502 12,-661 14,0-1,-1-1,1-2,-1 0,43-16,-57 18,26-7,1 2,1 2,69-4,124 12,-112 1,3-4,-54-2,-1 4,121 16,-153-10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49:32.8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1 346,'12'0,"-1"-1,1-1,-1 0,1 0,-1-1,0-1,18-7,71-45,-79 42,-1 2,2 0,0 1,0 2,35-11,414-121,-433 128,57-12,-83 22,0 1,0 1,0 0,0 1,0 0,-1 1,1 0,0 1,12 3,-24-5,1 0,-1 0,0 0,1 0,-1 0,0 0,1 1,-1-1,0 0,1 0,-1 0,0 1,1-1,-1 0,0 0,0 0,1 1,-1-1,0 0,0 1,0-1,1 0,-1 1,0-1,0 0,0 1,0-1,0 0,0 1,0-1,1 0,-1 1,0-1,0 0,0 1,-1-1,1 0,0 1,0-1,0 0,0 1,0-1,0 0,0 1,-1 0,-14 19,13-19,0 0,1 1,-1-1,1 0,0 1,-1 0,1-1,0 1,0-1,0 1,0 0,0 0,0 0,1-1,-1 1,1 0,-1 0,1 0,0 0,-1 0,1 0,0 3,4 0,0 0,0-1,1 1,-1-1,1 0,0-1,0 1,0-1,1 0,-1 0,1 0,10 2,5 3,0-2,35 6,394 23,-192-21,-252-14,82 6,0 4,110 27,-132-24,1-2,119 3,-132-11,-41-2,54 2,117 21,30 17,-182-37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49:37.8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0,'1582'0,"-1554"0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50:16.644"/>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0 124,'100'-1,"111"3,-181 3,0 1,-1 1,0 2,42 18,-31-12,54 14,-10-13,1-3,1-4,-1-4,95-7,345-48,-100 4,589 33,-596 17,-271-11,224-39,-318 38,38-10,-53 9,68-6,84 11,82-6,-169-1,57-6,246 3,117 71,-329-31,-122-20,31 5,-76-4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50:33.903"/>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1,'929'0,"-900"0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0T19:50:37.043"/>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49,'0'-6,"6"-1,7-1,8 2,12 2,0-4,-5-1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6DBCEA2A-B16D-F446-9BF6-799BE5083711}" type="datetimeFigureOut">
              <a:rPr lang="en-US" smtClean="0"/>
              <a:pPr/>
              <a:t>12/14/2023</a:t>
            </a:fld>
            <a:endParaRPr lang="en-US"/>
          </a:p>
        </p:txBody>
      </p:sp>
      <p:sp>
        <p:nvSpPr>
          <p:cNvPr id="4" name="Slide Image Placeholder 3"/>
          <p:cNvSpPr>
            <a:spLocks noGrp="1" noRot="1" noChangeAspect="1"/>
          </p:cNvSpPr>
          <p:nvPr>
            <p:ph type="sldImg" idx="2"/>
          </p:nvPr>
        </p:nvSpPr>
        <p:spPr>
          <a:xfrm>
            <a:off x="3097213" y="887413"/>
            <a:ext cx="31940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7AC2BE64-911F-3D4B-A781-15E4A6542559}" type="slidenum">
              <a:rPr lang="en-US" smtClean="0"/>
              <a:pPr/>
              <a:t>‹#›</a:t>
            </a:fld>
            <a:endParaRPr lang="en-US"/>
          </a:p>
        </p:txBody>
      </p:sp>
    </p:spTree>
    <p:extLst>
      <p:ext uri="{BB962C8B-B14F-4D97-AF65-F5344CB8AC3E}">
        <p14:creationId xmlns:p14="http://schemas.microsoft.com/office/powerpoint/2010/main" val="1725827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7213" y="887413"/>
            <a:ext cx="3194050" cy="2397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2BE64-911F-3D4B-A781-15E4A6542559}" type="slidenum">
              <a:rPr lang="en-US" smtClean="0"/>
              <a:pPr/>
              <a:t>1</a:t>
            </a:fld>
            <a:endParaRPr lang="en-US"/>
          </a:p>
        </p:txBody>
      </p:sp>
    </p:spTree>
    <p:extLst>
      <p:ext uri="{BB962C8B-B14F-4D97-AF65-F5344CB8AC3E}">
        <p14:creationId xmlns:p14="http://schemas.microsoft.com/office/powerpoint/2010/main" val="1796928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17</a:t>
            </a:fld>
            <a:endParaRPr lang="en-US"/>
          </a:p>
        </p:txBody>
      </p:sp>
    </p:spTree>
    <p:extLst>
      <p:ext uri="{BB962C8B-B14F-4D97-AF65-F5344CB8AC3E}">
        <p14:creationId xmlns:p14="http://schemas.microsoft.com/office/powerpoint/2010/main" val="2751597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18</a:t>
            </a:fld>
            <a:endParaRPr lang="en-US"/>
          </a:p>
        </p:txBody>
      </p:sp>
    </p:spTree>
    <p:extLst>
      <p:ext uri="{BB962C8B-B14F-4D97-AF65-F5344CB8AC3E}">
        <p14:creationId xmlns:p14="http://schemas.microsoft.com/office/powerpoint/2010/main" val="1836514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19</a:t>
            </a:fld>
            <a:endParaRPr lang="en-US"/>
          </a:p>
        </p:txBody>
      </p:sp>
    </p:spTree>
    <p:extLst>
      <p:ext uri="{BB962C8B-B14F-4D97-AF65-F5344CB8AC3E}">
        <p14:creationId xmlns:p14="http://schemas.microsoft.com/office/powerpoint/2010/main" val="1710918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20</a:t>
            </a:fld>
            <a:endParaRPr lang="en-US"/>
          </a:p>
        </p:txBody>
      </p:sp>
    </p:spTree>
    <p:extLst>
      <p:ext uri="{BB962C8B-B14F-4D97-AF65-F5344CB8AC3E}">
        <p14:creationId xmlns:p14="http://schemas.microsoft.com/office/powerpoint/2010/main" val="4176018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21</a:t>
            </a:fld>
            <a:endParaRPr lang="en-US"/>
          </a:p>
        </p:txBody>
      </p:sp>
    </p:spTree>
    <p:extLst>
      <p:ext uri="{BB962C8B-B14F-4D97-AF65-F5344CB8AC3E}">
        <p14:creationId xmlns:p14="http://schemas.microsoft.com/office/powerpoint/2010/main" val="1860844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22</a:t>
            </a:fld>
            <a:endParaRPr lang="en-US"/>
          </a:p>
        </p:txBody>
      </p:sp>
    </p:spTree>
    <p:extLst>
      <p:ext uri="{BB962C8B-B14F-4D97-AF65-F5344CB8AC3E}">
        <p14:creationId xmlns:p14="http://schemas.microsoft.com/office/powerpoint/2010/main" val="1046618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26</a:t>
            </a:fld>
            <a:endParaRPr lang="en-US"/>
          </a:p>
        </p:txBody>
      </p:sp>
    </p:spTree>
    <p:extLst>
      <p:ext uri="{BB962C8B-B14F-4D97-AF65-F5344CB8AC3E}">
        <p14:creationId xmlns:p14="http://schemas.microsoft.com/office/powerpoint/2010/main" val="3027786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28</a:t>
            </a:fld>
            <a:endParaRPr lang="en-US"/>
          </a:p>
        </p:txBody>
      </p:sp>
    </p:spTree>
    <p:extLst>
      <p:ext uri="{BB962C8B-B14F-4D97-AF65-F5344CB8AC3E}">
        <p14:creationId xmlns:p14="http://schemas.microsoft.com/office/powerpoint/2010/main" val="892551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31</a:t>
            </a:fld>
            <a:endParaRPr lang="en-US"/>
          </a:p>
        </p:txBody>
      </p:sp>
    </p:spTree>
    <p:extLst>
      <p:ext uri="{BB962C8B-B14F-4D97-AF65-F5344CB8AC3E}">
        <p14:creationId xmlns:p14="http://schemas.microsoft.com/office/powerpoint/2010/main" val="1017096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33</a:t>
            </a:fld>
            <a:endParaRPr lang="en-US"/>
          </a:p>
        </p:txBody>
      </p:sp>
    </p:spTree>
    <p:extLst>
      <p:ext uri="{BB962C8B-B14F-4D97-AF65-F5344CB8AC3E}">
        <p14:creationId xmlns:p14="http://schemas.microsoft.com/office/powerpoint/2010/main" val="1006414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7213" y="887413"/>
            <a:ext cx="3194050" cy="23971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pPr/>
              <a:t>2</a:t>
            </a:fld>
            <a:endParaRPr lang="en-US"/>
          </a:p>
        </p:txBody>
      </p:sp>
    </p:spTree>
    <p:extLst>
      <p:ext uri="{BB962C8B-B14F-4D97-AF65-F5344CB8AC3E}">
        <p14:creationId xmlns:p14="http://schemas.microsoft.com/office/powerpoint/2010/main" val="2701300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7213" y="887413"/>
            <a:ext cx="3194050" cy="23971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pPr/>
              <a:t>3</a:t>
            </a:fld>
            <a:endParaRPr lang="en-US"/>
          </a:p>
        </p:txBody>
      </p:sp>
    </p:spTree>
    <p:extLst>
      <p:ext uri="{BB962C8B-B14F-4D97-AF65-F5344CB8AC3E}">
        <p14:creationId xmlns:p14="http://schemas.microsoft.com/office/powerpoint/2010/main" val="1642542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10</a:t>
            </a:fld>
            <a:endParaRPr lang="en-US"/>
          </a:p>
        </p:txBody>
      </p:sp>
    </p:spTree>
    <p:extLst>
      <p:ext uri="{BB962C8B-B14F-4D97-AF65-F5344CB8AC3E}">
        <p14:creationId xmlns:p14="http://schemas.microsoft.com/office/powerpoint/2010/main" val="3444896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11</a:t>
            </a:fld>
            <a:endParaRPr lang="en-US"/>
          </a:p>
        </p:txBody>
      </p:sp>
    </p:spTree>
    <p:extLst>
      <p:ext uri="{BB962C8B-B14F-4D97-AF65-F5344CB8AC3E}">
        <p14:creationId xmlns:p14="http://schemas.microsoft.com/office/powerpoint/2010/main" val="341574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12</a:t>
            </a:fld>
            <a:endParaRPr lang="en-US"/>
          </a:p>
        </p:txBody>
      </p:sp>
    </p:spTree>
    <p:extLst>
      <p:ext uri="{BB962C8B-B14F-4D97-AF65-F5344CB8AC3E}">
        <p14:creationId xmlns:p14="http://schemas.microsoft.com/office/powerpoint/2010/main" val="678798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13</a:t>
            </a:fld>
            <a:endParaRPr lang="en-US"/>
          </a:p>
        </p:txBody>
      </p:sp>
    </p:spTree>
    <p:extLst>
      <p:ext uri="{BB962C8B-B14F-4D97-AF65-F5344CB8AC3E}">
        <p14:creationId xmlns:p14="http://schemas.microsoft.com/office/powerpoint/2010/main" val="3527535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15</a:t>
            </a:fld>
            <a:endParaRPr lang="en-US"/>
          </a:p>
        </p:txBody>
      </p:sp>
    </p:spTree>
    <p:extLst>
      <p:ext uri="{BB962C8B-B14F-4D97-AF65-F5344CB8AC3E}">
        <p14:creationId xmlns:p14="http://schemas.microsoft.com/office/powerpoint/2010/main" val="3753932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16</a:t>
            </a:fld>
            <a:endParaRPr lang="en-US"/>
          </a:p>
        </p:txBody>
      </p:sp>
    </p:spTree>
    <p:extLst>
      <p:ext uri="{BB962C8B-B14F-4D97-AF65-F5344CB8AC3E}">
        <p14:creationId xmlns:p14="http://schemas.microsoft.com/office/powerpoint/2010/main" val="3445940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08000" y="5353776"/>
            <a:ext cx="6784412" cy="610323"/>
          </a:xfrm>
        </p:spPr>
        <p:txBody>
          <a:bodyPr>
            <a:normAutofit/>
          </a:bodyPr>
          <a:lstStyle>
            <a:lvl1pPr marL="0" indent="0" algn="l">
              <a:buNone/>
              <a:defRPr sz="3600" b="1">
                <a:solidFill>
                  <a:srgbClr val="00519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presentation</a:t>
            </a:r>
          </a:p>
        </p:txBody>
      </p:sp>
      <p:sp>
        <p:nvSpPr>
          <p:cNvPr id="21" name="Text Placeholder 20"/>
          <p:cNvSpPr>
            <a:spLocks noGrp="1"/>
          </p:cNvSpPr>
          <p:nvPr>
            <p:ph type="body" sz="quarter" idx="11"/>
          </p:nvPr>
        </p:nvSpPr>
        <p:spPr>
          <a:xfrm>
            <a:off x="508461" y="6052999"/>
            <a:ext cx="6783880" cy="489675"/>
          </a:xfrm>
        </p:spPr>
        <p:txBody>
          <a:bodyPr>
            <a:normAutofit/>
          </a:bodyPr>
          <a:lstStyle>
            <a:lvl1pPr marL="0" indent="0">
              <a:buNone/>
              <a:defRPr sz="1800">
                <a:solidFill>
                  <a:srgbClr val="539ED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7" name="Picture 16"/>
          <p:cNvPicPr>
            <a:picLocks noChangeAspect="1"/>
          </p:cNvPicPr>
          <p:nvPr userDrawn="1"/>
        </p:nvPicPr>
        <p:blipFill>
          <a:blip r:embed="rId2"/>
          <a:stretch>
            <a:fillRect/>
          </a:stretch>
        </p:blipFill>
        <p:spPr>
          <a:xfrm>
            <a:off x="7620000" y="5638800"/>
            <a:ext cx="1243052" cy="896075"/>
          </a:xfrm>
          <a:prstGeom prst="rect">
            <a:avLst/>
          </a:prstGeom>
        </p:spPr>
      </p:pic>
      <p:sp>
        <p:nvSpPr>
          <p:cNvPr id="10" name="Picture Placeholder 18"/>
          <p:cNvSpPr>
            <a:spLocks noGrp="1"/>
          </p:cNvSpPr>
          <p:nvPr>
            <p:ph type="pic" sz="quarter" idx="10"/>
          </p:nvPr>
        </p:nvSpPr>
        <p:spPr>
          <a:xfrm>
            <a:off x="0" y="0"/>
            <a:ext cx="9144000" cy="4919133"/>
          </a:xfrm>
          <a:solidFill>
            <a:schemeClr val="tx2">
              <a:lumMod val="20000"/>
              <a:lumOff val="80000"/>
            </a:schemeClr>
          </a:solidFill>
        </p:spPr>
        <p:txBody>
          <a:bodyPr anchor="ctr"/>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9144000" cy="2788375"/>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rgbClr val="539ED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rot="5400000">
            <a:off x="-1371600" y="1371600"/>
            <a:ext cx="6857999" cy="4114800"/>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5" name="Content Placeholder 3"/>
          <p:cNvSpPr>
            <a:spLocks noGrp="1"/>
          </p:cNvSpPr>
          <p:nvPr>
            <p:ph sz="half" idx="2"/>
          </p:nvPr>
        </p:nvSpPr>
        <p:spPr>
          <a:xfrm>
            <a:off x="4349750" y="1371601"/>
            <a:ext cx="4479924" cy="4572000"/>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hasCustomPrompt="1"/>
          </p:nvPr>
        </p:nvSpPr>
        <p:spPr>
          <a:xfrm>
            <a:off x="4349749" y="493136"/>
            <a:ext cx="4479925" cy="666798"/>
          </a:xfrm>
        </p:spPr>
        <p:txBody>
          <a:bodyPr anchor="t"/>
          <a:lstStyle>
            <a:lvl1pPr>
              <a:defRPr>
                <a:solidFill>
                  <a:srgbClr val="005191"/>
                </a:solidFill>
              </a:defRPr>
            </a:lvl1pPr>
          </a:lstStyle>
          <a:p>
            <a:r>
              <a:rPr lang="en-US" dirty="0"/>
              <a:t>Title</a:t>
            </a:r>
          </a:p>
        </p:txBody>
      </p:sp>
      <p:cxnSp>
        <p:nvCxnSpPr>
          <p:cNvPr id="7" name="Straight Connector 6"/>
          <p:cNvCxnSpPr/>
          <p:nvPr userDrawn="1"/>
        </p:nvCxnSpPr>
        <p:spPr>
          <a:xfrm>
            <a:off x="4349750" y="1159933"/>
            <a:ext cx="4403725"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0" y="1989863"/>
            <a:ext cx="8166100" cy="4054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3" name="Title 1"/>
          <p:cNvSpPr>
            <a:spLocks noGrp="1"/>
          </p:cNvSpPr>
          <p:nvPr>
            <p:ph type="title"/>
          </p:nvPr>
        </p:nvSpPr>
        <p:spPr>
          <a:xfrm>
            <a:off x="349249" y="493136"/>
            <a:ext cx="8404226" cy="717596"/>
          </a:xfrm>
        </p:spPr>
        <p:txBody>
          <a:bodyPr anchor="t"/>
          <a:lstStyle>
            <a:lvl1pPr>
              <a:defRPr>
                <a:solidFill>
                  <a:srgbClr val="005191"/>
                </a:solidFill>
              </a:defRPr>
            </a:lvl1pPr>
          </a:lstStyle>
          <a:p>
            <a:r>
              <a:rPr lang="en-US"/>
              <a:t>Click to edit Master title style</a:t>
            </a:r>
            <a:endParaRPr lang="en-US" dirty="0"/>
          </a:p>
        </p:txBody>
      </p:sp>
      <p:cxnSp>
        <p:nvCxnSpPr>
          <p:cNvPr id="18" name="Straight Connector 17"/>
          <p:cNvCxnSpPr/>
          <p:nvPr userDrawn="1"/>
        </p:nvCxnSpPr>
        <p:spPr>
          <a:xfrm flipV="1">
            <a:off x="349249" y="1210731"/>
            <a:ext cx="8404226"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3619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2"/>
          </p:nvPr>
        </p:nvSpPr>
        <p:spPr>
          <a:xfrm>
            <a:off x="4362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25" name="Title 1"/>
          <p:cNvSpPr>
            <a:spLocks noGrp="1"/>
          </p:cNvSpPr>
          <p:nvPr>
            <p:ph type="title"/>
          </p:nvPr>
        </p:nvSpPr>
        <p:spPr>
          <a:xfrm>
            <a:off x="361950" y="493136"/>
            <a:ext cx="8391525" cy="717596"/>
          </a:xfrm>
        </p:spPr>
        <p:txBody>
          <a:bodyPr anchor="t"/>
          <a:lstStyle>
            <a:lvl1pPr>
              <a:defRPr>
                <a:solidFill>
                  <a:srgbClr val="005191"/>
                </a:solidFill>
              </a:defRPr>
            </a:lvl1pPr>
          </a:lstStyle>
          <a:p>
            <a:r>
              <a:rPr lang="en-US"/>
              <a:t>Click to edit Master title style</a:t>
            </a:r>
            <a:endParaRPr lang="en-US" dirty="0"/>
          </a:p>
        </p:txBody>
      </p:sp>
      <p:cxnSp>
        <p:nvCxnSpPr>
          <p:cNvPr id="27" name="Straight Connector 26"/>
          <p:cNvCxnSpPr/>
          <p:nvPr userDrawn="1"/>
        </p:nvCxnSpPr>
        <p:spPr>
          <a:xfrm flipV="1">
            <a:off x="361950" y="1210731"/>
            <a:ext cx="8391525"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hart Placeholder 2"/>
          <p:cNvSpPr>
            <a:spLocks noGrp="1"/>
          </p:cNvSpPr>
          <p:nvPr>
            <p:ph type="chart" sz="quarter" idx="14"/>
          </p:nvPr>
        </p:nvSpPr>
        <p:spPr>
          <a:xfrm>
            <a:off x="361950" y="1955800"/>
            <a:ext cx="8153400" cy="3492500"/>
          </a:xfrm>
          <a:solidFill>
            <a:schemeClr val="bg2"/>
          </a:solidFill>
        </p:spPr>
        <p:txBody>
          <a:bodyPr anchor="ctr"/>
          <a:lstStyle>
            <a:lvl1pPr algn="ctr">
              <a:defRPr/>
            </a:lvl1pPr>
          </a:lstStyle>
          <a:p>
            <a:r>
              <a:rPr lang="en-US"/>
              <a:t>Click icon to add chart</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9" name="Title 1"/>
          <p:cNvSpPr>
            <a:spLocks noGrp="1"/>
          </p:cNvSpPr>
          <p:nvPr>
            <p:ph type="title"/>
          </p:nvPr>
        </p:nvSpPr>
        <p:spPr>
          <a:xfrm>
            <a:off x="361950" y="493136"/>
            <a:ext cx="8391525" cy="717596"/>
          </a:xfrm>
        </p:spPr>
        <p:txBody>
          <a:bodyPr anchor="t"/>
          <a:lstStyle>
            <a:lvl1pPr>
              <a:defRPr>
                <a:solidFill>
                  <a:srgbClr val="005191"/>
                </a:solidFill>
              </a:defRPr>
            </a:lvl1pPr>
          </a:lstStyle>
          <a:p>
            <a:r>
              <a:rPr lang="en-US"/>
              <a:t>Click to edit Master title style</a:t>
            </a:r>
            <a:endParaRPr lang="en-US" dirty="0"/>
          </a:p>
        </p:txBody>
      </p:sp>
      <p:cxnSp>
        <p:nvCxnSpPr>
          <p:cNvPr id="20" name="Straight Connector 19"/>
          <p:cNvCxnSpPr/>
          <p:nvPr userDrawn="1"/>
        </p:nvCxnSpPr>
        <p:spPr>
          <a:xfrm flipV="1">
            <a:off x="361950" y="1210731"/>
            <a:ext cx="8391525"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9144000" cy="2788375"/>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rgbClr val="539ED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49" y="1422401"/>
            <a:ext cx="8480426" cy="4622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6"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17" name="Straight Connector 16"/>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chemeClr val="accent1"/>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9" name="Picture 8"/>
          <p:cNvPicPr>
            <a:picLocks noChangeAspect="1"/>
          </p:cNvPicPr>
          <p:nvPr userDrawn="1"/>
        </p:nvPicPr>
        <p:blipFill rotWithShape="1">
          <a:blip r:embed="rId2">
            <a:alphaModFix amt="71000"/>
            <a:extLst>
              <a:ext uri="{28A0092B-C50C-407E-A947-70E740481C1C}">
                <a14:useLocalDpi xmlns:a14="http://schemas.microsoft.com/office/drawing/2010/main" val="0"/>
              </a:ext>
            </a:extLst>
          </a:blip>
          <a:srcRect r="-1221"/>
          <a:stretch/>
        </p:blipFill>
        <p:spPr>
          <a:xfrm>
            <a:off x="-104775" y="509089"/>
            <a:ext cx="9686925" cy="2962244"/>
          </a:xfrm>
          <a:prstGeom prst="rect">
            <a:avLst/>
          </a:prstGeom>
        </p:spPr>
      </p:pic>
      <p:pic>
        <p:nvPicPr>
          <p:cNvPr id="5" name="Picture 4"/>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sp>
        <p:nvSpPr>
          <p:cNvPr id="2" name="Title 1"/>
          <p:cNvSpPr>
            <a:spLocks noGrp="1"/>
          </p:cNvSpPr>
          <p:nvPr>
            <p:ph type="title" hasCustomPrompt="1"/>
          </p:nvPr>
        </p:nvSpPr>
        <p:spPr>
          <a:xfrm>
            <a:off x="525916" y="2157549"/>
            <a:ext cx="8370434" cy="2337434"/>
          </a:xfrm>
        </p:spPr>
        <p:txBody>
          <a:bodyPr anchor="b">
            <a:normAutofit/>
          </a:bodyPr>
          <a:lstStyle>
            <a:lvl1pPr>
              <a:defRPr sz="4800" baseline="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7043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p:cNvPicPr>
            <a:picLocks noChangeAspect="1"/>
          </p:cNvPicPr>
          <p:nvPr userDrawn="1"/>
        </p:nvPicPr>
        <p:blipFill>
          <a:blip r:embed="rId3"/>
          <a:stretch>
            <a:fillRect/>
          </a:stretch>
        </p:blipFill>
        <p:spPr>
          <a:xfrm>
            <a:off x="7960608" y="6104467"/>
            <a:ext cx="902443" cy="650541"/>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89484"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8948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rgbClr val="EA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60909"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6090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79959"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7995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49" y="1388533"/>
            <a:ext cx="8480426" cy="4656115"/>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6" name="Title 1"/>
          <p:cNvSpPr>
            <a:spLocks noGrp="1"/>
          </p:cNvSpPr>
          <p:nvPr>
            <p:ph type="title"/>
          </p:nvPr>
        </p:nvSpPr>
        <p:spPr>
          <a:xfrm>
            <a:off x="349249" y="493136"/>
            <a:ext cx="8480426" cy="666798"/>
          </a:xfrm>
        </p:spPr>
        <p:txBody>
          <a:bodyPr anchor="t"/>
          <a:lstStyle>
            <a:lvl1pPr algn="l">
              <a:defRPr>
                <a:solidFill>
                  <a:srgbClr val="005191"/>
                </a:solidFill>
              </a:defRPr>
            </a:lvl1pPr>
          </a:lstStyle>
          <a:p>
            <a:r>
              <a:rPr lang="en-US"/>
              <a:t>Click to edit Master title style</a:t>
            </a:r>
            <a:endParaRPr lang="en-US" dirty="0"/>
          </a:p>
        </p:txBody>
      </p:sp>
      <p:cxnSp>
        <p:nvCxnSpPr>
          <p:cNvPr id="18" name="Straight Connector 17"/>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349249" y="1371600"/>
            <a:ext cx="3886200" cy="4805363"/>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p:nvPr>
        </p:nvSpPr>
        <p:spPr>
          <a:xfrm>
            <a:off x="4349750" y="1371600"/>
            <a:ext cx="3886200" cy="4805363"/>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8"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21" name="Straight Connector 20"/>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0" y="1380067"/>
            <a:ext cx="8166100" cy="4664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5"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16" name="Straight Connector 15"/>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hart Placeholder 2"/>
          <p:cNvSpPr>
            <a:spLocks noGrp="1"/>
          </p:cNvSpPr>
          <p:nvPr>
            <p:ph type="chart" sz="quarter" idx="14"/>
          </p:nvPr>
        </p:nvSpPr>
        <p:spPr>
          <a:xfrm>
            <a:off x="361949" y="1405467"/>
            <a:ext cx="8467725" cy="3492500"/>
          </a:xfrm>
          <a:solidFill>
            <a:schemeClr val="bg2"/>
          </a:solidFill>
        </p:spPr>
        <p:txBody>
          <a:bodyPr anchor="ctr"/>
          <a:lstStyle>
            <a:lvl1pPr algn="ctr">
              <a:defRPr/>
            </a:lvl1pPr>
          </a:lstStyle>
          <a:p>
            <a:r>
              <a:rPr lang="en-US"/>
              <a:t>Click icon to add chart</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9"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20" name="Straight Connector 19"/>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1"/>
          </p:nvPr>
        </p:nvSpPr>
        <p:spPr>
          <a:xfrm>
            <a:off x="361949" y="5054601"/>
            <a:ext cx="8467725" cy="1023915"/>
          </a:xfrm>
        </p:spPr>
        <p:txBody>
          <a:bodyPr/>
          <a:lstStyle/>
          <a:p>
            <a:pPr lvl="0"/>
            <a:r>
              <a:rPr lang="en-US"/>
              <a:t>Click to edit Master text styles</a:t>
            </a:r>
          </a:p>
          <a:p>
            <a:pPr lvl="1"/>
            <a:r>
              <a:rPr lang="en-US"/>
              <a:t>Second level</a:t>
            </a:r>
          </a:p>
        </p:txBody>
      </p: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650874"/>
          </a:xfrm>
          <a:prstGeom prst="rect">
            <a:avLst/>
          </a:prstGeom>
        </p:spPr>
        <p:txBody>
          <a:bodyPr vert="horz" lIns="91440" tIns="45720" rIns="91440" bIns="45720" rtlCol="0" anchor="t">
            <a:normAutofit/>
          </a:bodyPr>
          <a:lstStyle/>
          <a:p>
            <a:r>
              <a:rPr lang="en-US" dirty="0"/>
              <a:t>Edit Master Title</a:t>
            </a:r>
          </a:p>
        </p:txBody>
      </p:sp>
      <p:sp>
        <p:nvSpPr>
          <p:cNvPr id="3" name="Text Placeholder 2"/>
          <p:cNvSpPr>
            <a:spLocks noGrp="1"/>
          </p:cNvSpPr>
          <p:nvPr>
            <p:ph type="body" idx="1"/>
          </p:nvPr>
        </p:nvSpPr>
        <p:spPr>
          <a:xfrm>
            <a:off x="628650" y="1236134"/>
            <a:ext cx="7886700" cy="46442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9" r:id="rId3"/>
    <p:sldLayoutId id="2147483668" r:id="rId4"/>
    <p:sldLayoutId id="2147483670" r:id="rId5"/>
    <p:sldLayoutId id="2147483650" r:id="rId6"/>
    <p:sldLayoutId id="2147483661" r:id="rId7"/>
    <p:sldLayoutId id="2147483662" r:id="rId8"/>
    <p:sldLayoutId id="2147483667" r:id="rId9"/>
    <p:sldLayoutId id="2147483665" r:id="rId10"/>
    <p:sldLayoutId id="2147483673" r:id="rId11"/>
    <p:sldLayoutId id="2147483660" r:id="rId12"/>
    <p:sldLayoutId id="2147483663" r:id="rId13"/>
    <p:sldLayoutId id="2147483666" r:id="rId14"/>
    <p:sldLayoutId id="2147483664" r:id="rId15"/>
    <p:sldLayoutId id="2147483672" r:id="rId16"/>
    <p:sldLayoutId id="2147483671" r:id="rId17"/>
  </p:sldLayoutIdLst>
  <p:hf hdr="0" ftr="0" dt="0"/>
  <p:txStyles>
    <p:titleStyle>
      <a:lvl1pPr algn="l" defTabSz="914400" rtl="0" eaLnBrk="1" latinLnBrk="0" hangingPunct="1">
        <a:lnSpc>
          <a:spcPct val="90000"/>
        </a:lnSpc>
        <a:spcBef>
          <a:spcPct val="0"/>
        </a:spcBef>
        <a:buNone/>
        <a:defRPr sz="4400" b="1" i="0" kern="1200">
          <a:solidFill>
            <a:srgbClr val="00519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slide" Target="slide5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customXml" Target="../ink/ink3.xml"/><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customXml" Target="../ink/ink4.xml"/><Relationship Id="rId5"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slide" Target="slide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customXml" Target="../ink/ink10.xml"/><Relationship Id="rId18" Type="http://schemas.openxmlformats.org/officeDocument/2006/relationships/image" Target="../media/image23.png"/><Relationship Id="rId3" Type="http://schemas.openxmlformats.org/officeDocument/2006/relationships/customXml" Target="../ink/ink5.xml"/><Relationship Id="rId7" Type="http://schemas.openxmlformats.org/officeDocument/2006/relationships/customXml" Target="../ink/ink7.xml"/><Relationship Id="rId12" Type="http://schemas.openxmlformats.org/officeDocument/2006/relationships/image" Target="../media/image20.png"/><Relationship Id="rId17" Type="http://schemas.openxmlformats.org/officeDocument/2006/relationships/customXml" Target="../ink/ink12.xml"/><Relationship Id="rId2" Type="http://schemas.openxmlformats.org/officeDocument/2006/relationships/image" Target="../media/image15.png"/><Relationship Id="rId16"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customXml" Target="../ink/ink9.xml"/><Relationship Id="rId5" Type="http://schemas.openxmlformats.org/officeDocument/2006/relationships/customXml" Target="../ink/ink6.xml"/><Relationship Id="rId15" Type="http://schemas.openxmlformats.org/officeDocument/2006/relationships/customXml" Target="../ink/ink11.xm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customXml" Target="../ink/ink8.xml"/><Relationship Id="rId14"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 Target="slide52.xml"/><Relationship Id="rId7" Type="http://schemas.openxmlformats.org/officeDocument/2006/relationships/customXml" Target="../ink/ink14.xml"/><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customXml" Target="../ink/ink13.xml"/><Relationship Id="rId4" Type="http://schemas.openxmlformats.org/officeDocument/2006/relationships/slide" Target="slide5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slide" Target="slide52.xml"/></Relationships>
</file>

<file path=ppt/slides/_rels/slide27.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customXml" Target="../ink/ink15.xml"/><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customXml" Target="../ink/ink16.xml"/><Relationship Id="rId5"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slide" Target="slide52.xml"/></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customXml" Target="../ink/ink22.xml"/><Relationship Id="rId18" Type="http://schemas.openxmlformats.org/officeDocument/2006/relationships/image" Target="../media/image23.png"/><Relationship Id="rId3" Type="http://schemas.openxmlformats.org/officeDocument/2006/relationships/customXml" Target="../ink/ink17.xml"/><Relationship Id="rId7" Type="http://schemas.openxmlformats.org/officeDocument/2006/relationships/customXml" Target="../ink/ink19.xml"/><Relationship Id="rId12" Type="http://schemas.openxmlformats.org/officeDocument/2006/relationships/image" Target="../media/image20.png"/><Relationship Id="rId17" Type="http://schemas.openxmlformats.org/officeDocument/2006/relationships/customXml" Target="../ink/ink24.xml"/><Relationship Id="rId2" Type="http://schemas.openxmlformats.org/officeDocument/2006/relationships/image" Target="../media/image15.png"/><Relationship Id="rId16"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customXml" Target="../ink/ink21.xml"/><Relationship Id="rId5" Type="http://schemas.openxmlformats.org/officeDocument/2006/relationships/customXml" Target="../ink/ink18.xml"/><Relationship Id="rId15" Type="http://schemas.openxmlformats.org/officeDocument/2006/relationships/customXml" Target="../ink/ink23.xm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customXml" Target="../ink/ink20.xml"/><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customXml" Target="../ink/ink25.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slide" Target="slide5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customXml" Target="../ink/ink26.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customXml" Target="../ink/ink2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s://www.linklearncertification.com/d/" TargetMode="External"/><Relationship Id="rId2" Type="http://schemas.openxmlformats.org/officeDocument/2006/relationships/hyperlink" Target="https://vita.taxslayerpro.com/"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hyperlink" Target="mailto:meredith.hershner@uweci.org"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40.jpg"/><Relationship Id="rId1" Type="http://schemas.openxmlformats.org/officeDocument/2006/relationships/slideLayout" Target="../slideLayouts/slideLayout6.xml"/><Relationship Id="rId5" Type="http://schemas.openxmlformats.org/officeDocument/2006/relationships/slide" Target="slide10.xml"/><Relationship Id="rId4" Type="http://schemas.openxmlformats.org/officeDocument/2006/relationships/slide" Target="slide11.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slide" Target="slide25.xml"/></Relationships>
</file>

<file path=ppt/slides/_rels/slide53.xml.rels><?xml version="1.0" encoding="UTF-8" standalone="yes"?>
<Relationships xmlns="http://schemas.openxmlformats.org/package/2006/relationships"><Relationship Id="rId8" Type="http://schemas.openxmlformats.org/officeDocument/2006/relationships/customXml" Target="../ink/ink30.xml"/><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customXml" Target="../ink/ink29.xml"/><Relationship Id="rId5" Type="http://schemas.openxmlformats.org/officeDocument/2006/relationships/image" Target="../media/image45.png"/><Relationship Id="rId10" Type="http://schemas.openxmlformats.org/officeDocument/2006/relationships/slide" Target="slide25.xml"/><Relationship Id="rId4" Type="http://schemas.openxmlformats.org/officeDocument/2006/relationships/customXml" Target="../ink/ink28.xml"/><Relationship Id="rId9" Type="http://schemas.openxmlformats.org/officeDocument/2006/relationships/image" Target="../media/image47.png"/></Relationships>
</file>

<file path=ppt/slides/_rels/slide54.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linklearncertification.com/d/"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 Target="slide50.xml"/><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customXml" Target="../ink/ink2.xml"/><Relationship Id="rId5" Type="http://schemas.openxmlformats.org/officeDocument/2006/relationships/image" Target="../media/image6.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264312" y="4957160"/>
            <a:ext cx="8763778" cy="1095839"/>
          </a:xfrm>
        </p:spPr>
        <p:txBody>
          <a:bodyPr>
            <a:normAutofit fontScale="92500" lnSpcReduction="10000"/>
          </a:bodyPr>
          <a:lstStyle/>
          <a:p>
            <a:r>
              <a:rPr lang="en-US" dirty="0"/>
              <a:t>Tax Preparer Training – New Volunteers</a:t>
            </a:r>
          </a:p>
          <a:p>
            <a:r>
              <a:rPr lang="en-US" dirty="0"/>
              <a:t>Session 3</a:t>
            </a:r>
          </a:p>
        </p:txBody>
      </p:sp>
      <p:sp>
        <p:nvSpPr>
          <p:cNvPr id="10" name="Text Placeholder 9"/>
          <p:cNvSpPr>
            <a:spLocks noGrp="1"/>
          </p:cNvSpPr>
          <p:nvPr>
            <p:ph type="body" sz="quarter" idx="11"/>
          </p:nvPr>
        </p:nvSpPr>
        <p:spPr>
          <a:xfrm>
            <a:off x="458586" y="6052999"/>
            <a:ext cx="7635090" cy="489675"/>
          </a:xfrm>
        </p:spPr>
        <p:txBody>
          <a:bodyPr>
            <a:normAutofit/>
          </a:bodyPr>
          <a:lstStyle/>
          <a:p>
            <a:r>
              <a:rPr lang="en-US" dirty="0"/>
              <a:t>Tax Year 2023 (Prepared in 2024)	               	Dec. 11, 2023</a:t>
            </a:r>
          </a:p>
        </p:txBody>
      </p:sp>
      <p:pic>
        <p:nvPicPr>
          <p:cNvPr id="14" name="Picture Placeholder 13" descr="A picture containing traffic, sitting, lit, light&#10;&#10;Description automatically generated">
            <a:extLst>
              <a:ext uri="{FF2B5EF4-FFF2-40B4-BE49-F238E27FC236}">
                <a16:creationId xmlns:a16="http://schemas.microsoft.com/office/drawing/2014/main" id="{E6405B2E-2898-4DC6-A03E-AEC3A3D3998E}"/>
              </a:ext>
            </a:extLst>
          </p:cNvPr>
          <p:cNvPicPr>
            <a:picLocks noGrp="1" noChangeAspect="1"/>
          </p:cNvPicPr>
          <p:nvPr>
            <p:ph type="pic" sz="quarter" idx="10"/>
          </p:nvPr>
        </p:nvPicPr>
        <p:blipFill rotWithShape="1">
          <a:blip r:embed="rId3"/>
          <a:srcRect l="1035" t="-14360" r="1035" b="-16778"/>
          <a:stretch/>
        </p:blipFill>
        <p:spPr>
          <a:xfrm>
            <a:off x="0" y="0"/>
            <a:ext cx="9144000" cy="4919663"/>
          </a:xfrm>
        </p:spPr>
      </p:pic>
    </p:spTree>
    <p:extLst>
      <p:ext uri="{BB962C8B-B14F-4D97-AF65-F5344CB8AC3E}">
        <p14:creationId xmlns:p14="http://schemas.microsoft.com/office/powerpoint/2010/main" val="1285188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1627C6-31E3-84C9-E19B-D6FADEF76116}"/>
              </a:ext>
            </a:extLst>
          </p:cNvPr>
          <p:cNvPicPr>
            <a:picLocks noChangeAspect="1"/>
          </p:cNvPicPr>
          <p:nvPr/>
        </p:nvPicPr>
        <p:blipFill>
          <a:blip r:embed="rId3"/>
          <a:stretch>
            <a:fillRect/>
          </a:stretch>
        </p:blipFill>
        <p:spPr>
          <a:xfrm>
            <a:off x="331787" y="1218852"/>
            <a:ext cx="8480426" cy="4865693"/>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10</a:t>
            </a:fld>
            <a:endParaRPr lang="en-US"/>
          </a:p>
        </p:txBody>
      </p:sp>
      <p:sp>
        <p:nvSpPr>
          <p:cNvPr id="3" name="Title 2"/>
          <p:cNvSpPr>
            <a:spLocks noGrp="1"/>
          </p:cNvSpPr>
          <p:nvPr>
            <p:ph type="title"/>
          </p:nvPr>
        </p:nvSpPr>
        <p:spPr>
          <a:xfrm>
            <a:off x="349249" y="493136"/>
            <a:ext cx="8480426" cy="666798"/>
          </a:xfrm>
        </p:spPr>
        <p:txBody>
          <a:bodyPr anchor="t">
            <a:normAutofit/>
          </a:bodyPr>
          <a:lstStyle/>
          <a:p>
            <a:r>
              <a:rPr lang="en-US" sz="4100" dirty="0"/>
              <a:t>Adv. Scenario 7: Questions</a:t>
            </a:r>
          </a:p>
        </p:txBody>
      </p:sp>
      <p:sp>
        <p:nvSpPr>
          <p:cNvPr id="15" name="TextBox 14">
            <a:hlinkClick r:id="rId4" action="ppaction://hlinksldjump"/>
            <a:extLst>
              <a:ext uri="{FF2B5EF4-FFF2-40B4-BE49-F238E27FC236}">
                <a16:creationId xmlns:a16="http://schemas.microsoft.com/office/drawing/2014/main" id="{DC8E6002-D3EC-436E-A7EA-2BC59BF78455}"/>
              </a:ext>
            </a:extLst>
          </p:cNvPr>
          <p:cNvSpPr txBox="1"/>
          <p:nvPr/>
        </p:nvSpPr>
        <p:spPr>
          <a:xfrm>
            <a:off x="3371849" y="1721881"/>
            <a:ext cx="4406989" cy="461665"/>
          </a:xfrm>
          <a:prstGeom prst="rect">
            <a:avLst/>
          </a:prstGeom>
          <a:noFill/>
        </p:spPr>
        <p:txBody>
          <a:bodyPr wrap="square" rtlCol="0">
            <a:spAutoFit/>
          </a:bodyPr>
          <a:lstStyle/>
          <a:p>
            <a:r>
              <a:rPr lang="en-US" sz="2400" b="1" dirty="0">
                <a:solidFill>
                  <a:srgbClr val="FF0000"/>
                </a:solidFill>
              </a:rPr>
              <a:t>D-45/46,  Instruction 1 on D-45</a:t>
            </a:r>
          </a:p>
        </p:txBody>
      </p:sp>
      <p:sp>
        <p:nvSpPr>
          <p:cNvPr id="17" name="TextBox 16">
            <a:extLst>
              <a:ext uri="{FF2B5EF4-FFF2-40B4-BE49-F238E27FC236}">
                <a16:creationId xmlns:a16="http://schemas.microsoft.com/office/drawing/2014/main" id="{1FF1281D-BBD0-4C93-9E73-417C2B678B86}"/>
              </a:ext>
            </a:extLst>
          </p:cNvPr>
          <p:cNvSpPr txBox="1"/>
          <p:nvPr/>
        </p:nvSpPr>
        <p:spPr>
          <a:xfrm>
            <a:off x="2640169" y="5178432"/>
            <a:ext cx="4984124" cy="461665"/>
          </a:xfrm>
          <a:prstGeom prst="rect">
            <a:avLst/>
          </a:prstGeom>
          <a:noFill/>
        </p:spPr>
        <p:txBody>
          <a:bodyPr wrap="square" rtlCol="0">
            <a:spAutoFit/>
          </a:bodyPr>
          <a:lstStyle/>
          <a:p>
            <a:r>
              <a:rPr lang="en-US" sz="2400" b="1" dirty="0">
                <a:solidFill>
                  <a:srgbClr val="FF0000"/>
                </a:solidFill>
              </a:rPr>
              <a:t>Sched 1 Part 1, Line 10</a:t>
            </a:r>
          </a:p>
        </p:txBody>
      </p:sp>
      <p:sp>
        <p:nvSpPr>
          <p:cNvPr id="2" name="TextBox 1">
            <a:extLst>
              <a:ext uri="{FF2B5EF4-FFF2-40B4-BE49-F238E27FC236}">
                <a16:creationId xmlns:a16="http://schemas.microsoft.com/office/drawing/2014/main" id="{52F1BB9F-790E-76C8-EBA9-37ED4EAD498C}"/>
              </a:ext>
            </a:extLst>
          </p:cNvPr>
          <p:cNvSpPr txBox="1"/>
          <p:nvPr/>
        </p:nvSpPr>
        <p:spPr>
          <a:xfrm>
            <a:off x="3050430" y="3497036"/>
            <a:ext cx="5049825" cy="830997"/>
          </a:xfrm>
          <a:prstGeom prst="rect">
            <a:avLst/>
          </a:prstGeom>
          <a:noFill/>
        </p:spPr>
        <p:txBody>
          <a:bodyPr wrap="square" rtlCol="0">
            <a:spAutoFit/>
          </a:bodyPr>
          <a:lstStyle/>
          <a:p>
            <a:r>
              <a:rPr lang="en-US" sz="2400" b="1" dirty="0">
                <a:solidFill>
                  <a:srgbClr val="FF0000"/>
                </a:solidFill>
              </a:rPr>
              <a:t>1040 Line 6B, Soc Sec Worksheet (toward the end of the return)</a:t>
            </a:r>
          </a:p>
        </p:txBody>
      </p:sp>
    </p:spTree>
    <p:extLst>
      <p:ext uri="{BB962C8B-B14F-4D97-AF65-F5344CB8AC3E}">
        <p14:creationId xmlns:p14="http://schemas.microsoft.com/office/powerpoint/2010/main" val="1427771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324AF0-E62E-A8BE-44E4-55C1D61ED970}"/>
              </a:ext>
            </a:extLst>
          </p:cNvPr>
          <p:cNvPicPr>
            <a:picLocks noChangeAspect="1"/>
          </p:cNvPicPr>
          <p:nvPr/>
        </p:nvPicPr>
        <p:blipFill>
          <a:blip r:embed="rId3"/>
          <a:stretch>
            <a:fillRect/>
          </a:stretch>
        </p:blipFill>
        <p:spPr>
          <a:xfrm>
            <a:off x="299822" y="1338325"/>
            <a:ext cx="8674443" cy="3771497"/>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11</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7: Retest Questions</a:t>
            </a:r>
          </a:p>
        </p:txBody>
      </p:sp>
      <p:sp>
        <p:nvSpPr>
          <p:cNvPr id="14" name="Content Placeholder 6">
            <a:extLst>
              <a:ext uri="{FF2B5EF4-FFF2-40B4-BE49-F238E27FC236}">
                <a16:creationId xmlns:a16="http://schemas.microsoft.com/office/drawing/2014/main" id="{AA32B06F-F4B1-4070-B0BD-A09F762EB73D}"/>
              </a:ext>
            </a:extLst>
          </p:cNvPr>
          <p:cNvSpPr>
            <a:spLocks noGrp="1"/>
          </p:cNvSpPr>
          <p:nvPr>
            <p:ph sz="half" idx="1"/>
          </p:nvPr>
        </p:nvSpPr>
        <p:spPr>
          <a:xfrm>
            <a:off x="2921462" y="6207779"/>
            <a:ext cx="3846786" cy="523489"/>
          </a:xfrm>
        </p:spPr>
        <p:txBody>
          <a:bodyPr>
            <a:normAutofit/>
          </a:bodyPr>
          <a:lstStyle/>
          <a:p>
            <a:pPr marL="0" indent="0">
              <a:buNone/>
            </a:pPr>
            <a:r>
              <a:rPr lang="en-US" sz="2000" dirty="0"/>
              <a:t>Retest Form 6744 Pg 110</a:t>
            </a:r>
          </a:p>
        </p:txBody>
      </p:sp>
      <p:sp>
        <p:nvSpPr>
          <p:cNvPr id="12" name="TextBox 11">
            <a:extLst>
              <a:ext uri="{FF2B5EF4-FFF2-40B4-BE49-F238E27FC236}">
                <a16:creationId xmlns:a16="http://schemas.microsoft.com/office/drawing/2014/main" id="{F46B3705-2993-027F-C37A-7B45F6DC8ECC}"/>
              </a:ext>
            </a:extLst>
          </p:cNvPr>
          <p:cNvSpPr txBox="1"/>
          <p:nvPr/>
        </p:nvSpPr>
        <p:spPr>
          <a:xfrm>
            <a:off x="2433548" y="1746712"/>
            <a:ext cx="4406989" cy="461665"/>
          </a:xfrm>
          <a:prstGeom prst="rect">
            <a:avLst/>
          </a:prstGeom>
          <a:noFill/>
        </p:spPr>
        <p:txBody>
          <a:bodyPr wrap="square" rtlCol="0">
            <a:spAutoFit/>
          </a:bodyPr>
          <a:lstStyle/>
          <a:p>
            <a:r>
              <a:rPr lang="en-US" sz="2400" b="1" dirty="0">
                <a:solidFill>
                  <a:srgbClr val="FF0000"/>
                </a:solidFill>
              </a:rPr>
              <a:t>D-45/46,  Instruction 1 on D-45</a:t>
            </a:r>
          </a:p>
        </p:txBody>
      </p:sp>
      <p:sp>
        <p:nvSpPr>
          <p:cNvPr id="13" name="TextBox 12">
            <a:extLst>
              <a:ext uri="{FF2B5EF4-FFF2-40B4-BE49-F238E27FC236}">
                <a16:creationId xmlns:a16="http://schemas.microsoft.com/office/drawing/2014/main" id="{1290B7B6-1C73-DE72-69A1-A06D62CB1579}"/>
              </a:ext>
            </a:extLst>
          </p:cNvPr>
          <p:cNvSpPr txBox="1"/>
          <p:nvPr/>
        </p:nvSpPr>
        <p:spPr>
          <a:xfrm>
            <a:off x="2023287" y="4635874"/>
            <a:ext cx="4984124" cy="461665"/>
          </a:xfrm>
          <a:prstGeom prst="rect">
            <a:avLst/>
          </a:prstGeom>
          <a:noFill/>
        </p:spPr>
        <p:txBody>
          <a:bodyPr wrap="square" rtlCol="0">
            <a:spAutoFit/>
          </a:bodyPr>
          <a:lstStyle/>
          <a:p>
            <a:r>
              <a:rPr lang="en-US" sz="2400" b="1" dirty="0">
                <a:solidFill>
                  <a:srgbClr val="FF0000"/>
                </a:solidFill>
              </a:rPr>
              <a:t>Sched 1 Part 1, Line 10</a:t>
            </a:r>
          </a:p>
        </p:txBody>
      </p:sp>
      <p:sp>
        <p:nvSpPr>
          <p:cNvPr id="16" name="TextBox 15">
            <a:extLst>
              <a:ext uri="{FF2B5EF4-FFF2-40B4-BE49-F238E27FC236}">
                <a16:creationId xmlns:a16="http://schemas.microsoft.com/office/drawing/2014/main" id="{C88C444C-7E63-A493-FEE0-F9DB53AB46A5}"/>
              </a:ext>
            </a:extLst>
          </p:cNvPr>
          <p:cNvSpPr txBox="1"/>
          <p:nvPr/>
        </p:nvSpPr>
        <p:spPr>
          <a:xfrm>
            <a:off x="2433548" y="2954478"/>
            <a:ext cx="5049825" cy="830997"/>
          </a:xfrm>
          <a:prstGeom prst="rect">
            <a:avLst/>
          </a:prstGeom>
          <a:noFill/>
        </p:spPr>
        <p:txBody>
          <a:bodyPr wrap="square" rtlCol="0">
            <a:spAutoFit/>
          </a:bodyPr>
          <a:lstStyle/>
          <a:p>
            <a:r>
              <a:rPr lang="en-US" sz="2400" b="1" dirty="0">
                <a:solidFill>
                  <a:srgbClr val="FF0000"/>
                </a:solidFill>
              </a:rPr>
              <a:t>1040 Line 6B, Soc Sec Worksheet (toward the end of return)</a:t>
            </a:r>
          </a:p>
        </p:txBody>
      </p:sp>
    </p:spTree>
    <p:extLst>
      <p:ext uri="{BB962C8B-B14F-4D97-AF65-F5344CB8AC3E}">
        <p14:creationId xmlns:p14="http://schemas.microsoft.com/office/powerpoint/2010/main" val="1253859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1627C6-31E3-84C9-E19B-D6FADEF76116}"/>
              </a:ext>
            </a:extLst>
          </p:cNvPr>
          <p:cNvPicPr>
            <a:picLocks noChangeAspect="1"/>
          </p:cNvPicPr>
          <p:nvPr/>
        </p:nvPicPr>
        <p:blipFill>
          <a:blip r:embed="rId3"/>
          <a:stretch>
            <a:fillRect/>
          </a:stretch>
        </p:blipFill>
        <p:spPr>
          <a:xfrm>
            <a:off x="349249" y="1223340"/>
            <a:ext cx="8480426" cy="4865693"/>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12</a:t>
            </a:fld>
            <a:endParaRPr lang="en-US"/>
          </a:p>
        </p:txBody>
      </p:sp>
      <p:sp>
        <p:nvSpPr>
          <p:cNvPr id="3" name="Title 2"/>
          <p:cNvSpPr>
            <a:spLocks noGrp="1"/>
          </p:cNvSpPr>
          <p:nvPr>
            <p:ph type="title"/>
          </p:nvPr>
        </p:nvSpPr>
        <p:spPr>
          <a:xfrm>
            <a:off x="349249" y="493136"/>
            <a:ext cx="8480426" cy="666798"/>
          </a:xfrm>
        </p:spPr>
        <p:txBody>
          <a:bodyPr anchor="t">
            <a:normAutofit/>
          </a:bodyPr>
          <a:lstStyle/>
          <a:p>
            <a:r>
              <a:rPr lang="en-US" sz="4100" dirty="0"/>
              <a:t>Adv. Scenario 7: Questions</a:t>
            </a:r>
          </a:p>
        </p:txBody>
      </p:sp>
      <p:sp>
        <p:nvSpPr>
          <p:cNvPr id="15" name="TextBox 14">
            <a:extLst>
              <a:ext uri="{FF2B5EF4-FFF2-40B4-BE49-F238E27FC236}">
                <a16:creationId xmlns:a16="http://schemas.microsoft.com/office/drawing/2014/main" id="{DC8E6002-D3EC-436E-A7EA-2BC59BF78455}"/>
              </a:ext>
            </a:extLst>
          </p:cNvPr>
          <p:cNvSpPr txBox="1"/>
          <p:nvPr/>
        </p:nvSpPr>
        <p:spPr>
          <a:xfrm>
            <a:off x="3371849" y="1721881"/>
            <a:ext cx="4406989" cy="461665"/>
          </a:xfrm>
          <a:prstGeom prst="rect">
            <a:avLst/>
          </a:prstGeom>
          <a:noFill/>
        </p:spPr>
        <p:txBody>
          <a:bodyPr wrap="square" rtlCol="0">
            <a:spAutoFit/>
          </a:bodyPr>
          <a:lstStyle/>
          <a:p>
            <a:r>
              <a:rPr lang="en-US" sz="2400" b="1" dirty="0">
                <a:solidFill>
                  <a:srgbClr val="FF0000"/>
                </a:solidFill>
              </a:rPr>
              <a:t>D-45/46,  Instruction 1 on D-45</a:t>
            </a:r>
          </a:p>
        </p:txBody>
      </p:sp>
      <p:sp>
        <p:nvSpPr>
          <p:cNvPr id="17" name="TextBox 16">
            <a:extLst>
              <a:ext uri="{FF2B5EF4-FFF2-40B4-BE49-F238E27FC236}">
                <a16:creationId xmlns:a16="http://schemas.microsoft.com/office/drawing/2014/main" id="{1FF1281D-BBD0-4C93-9E73-417C2B678B86}"/>
              </a:ext>
            </a:extLst>
          </p:cNvPr>
          <p:cNvSpPr txBox="1"/>
          <p:nvPr/>
        </p:nvSpPr>
        <p:spPr>
          <a:xfrm>
            <a:off x="2640169" y="5178432"/>
            <a:ext cx="4984124" cy="461665"/>
          </a:xfrm>
          <a:prstGeom prst="rect">
            <a:avLst/>
          </a:prstGeom>
          <a:noFill/>
        </p:spPr>
        <p:txBody>
          <a:bodyPr wrap="square" rtlCol="0">
            <a:spAutoFit/>
          </a:bodyPr>
          <a:lstStyle/>
          <a:p>
            <a:r>
              <a:rPr lang="en-US" sz="2400" b="1" dirty="0">
                <a:solidFill>
                  <a:srgbClr val="FF0000"/>
                </a:solidFill>
              </a:rPr>
              <a:t>Sched 1 Part 1, Line 10</a:t>
            </a:r>
          </a:p>
        </p:txBody>
      </p:sp>
      <p:sp>
        <p:nvSpPr>
          <p:cNvPr id="2" name="TextBox 1">
            <a:extLst>
              <a:ext uri="{FF2B5EF4-FFF2-40B4-BE49-F238E27FC236}">
                <a16:creationId xmlns:a16="http://schemas.microsoft.com/office/drawing/2014/main" id="{52F1BB9F-790E-76C8-EBA9-37ED4EAD498C}"/>
              </a:ext>
            </a:extLst>
          </p:cNvPr>
          <p:cNvSpPr txBox="1"/>
          <p:nvPr/>
        </p:nvSpPr>
        <p:spPr>
          <a:xfrm>
            <a:off x="3050430" y="3497036"/>
            <a:ext cx="5049825" cy="830997"/>
          </a:xfrm>
          <a:prstGeom prst="rect">
            <a:avLst/>
          </a:prstGeom>
          <a:noFill/>
        </p:spPr>
        <p:txBody>
          <a:bodyPr wrap="square" rtlCol="0">
            <a:spAutoFit/>
          </a:bodyPr>
          <a:lstStyle/>
          <a:p>
            <a:r>
              <a:rPr lang="en-US" sz="2400" b="1" dirty="0">
                <a:solidFill>
                  <a:srgbClr val="FF0000"/>
                </a:solidFill>
              </a:rPr>
              <a:t>1040 Line 6B, Soc Sec Worksheet (toward the end of return)</a:t>
            </a:r>
          </a:p>
        </p:txBody>
      </p:sp>
      <p:sp>
        <p:nvSpPr>
          <p:cNvPr id="4" name="Rectangle 3">
            <a:extLst>
              <a:ext uri="{FF2B5EF4-FFF2-40B4-BE49-F238E27FC236}">
                <a16:creationId xmlns:a16="http://schemas.microsoft.com/office/drawing/2014/main" id="{392A38FC-3FAC-501B-E713-20BD8838379D}"/>
              </a:ext>
            </a:extLst>
          </p:cNvPr>
          <p:cNvSpPr/>
          <p:nvPr/>
        </p:nvSpPr>
        <p:spPr>
          <a:xfrm>
            <a:off x="637371" y="2458994"/>
            <a:ext cx="1191430" cy="25354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402AAC6-6670-0FA7-5A26-4F37C6E18DF7}"/>
              </a:ext>
            </a:extLst>
          </p:cNvPr>
          <p:cNvSpPr/>
          <p:nvPr/>
        </p:nvSpPr>
        <p:spPr>
          <a:xfrm>
            <a:off x="637371" y="3973133"/>
            <a:ext cx="1367557"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87BBDED-3C2A-F65E-94ED-ECD915CD7AFC}"/>
              </a:ext>
            </a:extLst>
          </p:cNvPr>
          <p:cNvSpPr/>
          <p:nvPr/>
        </p:nvSpPr>
        <p:spPr>
          <a:xfrm>
            <a:off x="637370" y="5466815"/>
            <a:ext cx="1367557"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56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324AF0-E62E-A8BE-44E4-55C1D61ED970}"/>
              </a:ext>
            </a:extLst>
          </p:cNvPr>
          <p:cNvPicPr>
            <a:picLocks noChangeAspect="1"/>
          </p:cNvPicPr>
          <p:nvPr/>
        </p:nvPicPr>
        <p:blipFill>
          <a:blip r:embed="rId3"/>
          <a:stretch>
            <a:fillRect/>
          </a:stretch>
        </p:blipFill>
        <p:spPr>
          <a:xfrm>
            <a:off x="299822" y="1338325"/>
            <a:ext cx="8674443" cy="3771497"/>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13</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7: Retest Questions</a:t>
            </a:r>
          </a:p>
        </p:txBody>
      </p:sp>
      <p:sp>
        <p:nvSpPr>
          <p:cNvPr id="14" name="Content Placeholder 6">
            <a:extLst>
              <a:ext uri="{FF2B5EF4-FFF2-40B4-BE49-F238E27FC236}">
                <a16:creationId xmlns:a16="http://schemas.microsoft.com/office/drawing/2014/main" id="{AA32B06F-F4B1-4070-B0BD-A09F762EB73D}"/>
              </a:ext>
            </a:extLst>
          </p:cNvPr>
          <p:cNvSpPr>
            <a:spLocks noGrp="1"/>
          </p:cNvSpPr>
          <p:nvPr>
            <p:ph sz="half" idx="1"/>
          </p:nvPr>
        </p:nvSpPr>
        <p:spPr>
          <a:xfrm>
            <a:off x="2921462" y="6207779"/>
            <a:ext cx="3846786" cy="523489"/>
          </a:xfrm>
        </p:spPr>
        <p:txBody>
          <a:bodyPr>
            <a:normAutofit/>
          </a:bodyPr>
          <a:lstStyle/>
          <a:p>
            <a:pPr marL="0" indent="0">
              <a:buNone/>
            </a:pPr>
            <a:r>
              <a:rPr lang="en-US" sz="2000" dirty="0"/>
              <a:t>Retest Form 6744 Pg 110</a:t>
            </a:r>
          </a:p>
        </p:txBody>
      </p:sp>
      <p:sp>
        <p:nvSpPr>
          <p:cNvPr id="12" name="TextBox 11">
            <a:extLst>
              <a:ext uri="{FF2B5EF4-FFF2-40B4-BE49-F238E27FC236}">
                <a16:creationId xmlns:a16="http://schemas.microsoft.com/office/drawing/2014/main" id="{F46B3705-2993-027F-C37A-7B45F6DC8ECC}"/>
              </a:ext>
            </a:extLst>
          </p:cNvPr>
          <p:cNvSpPr txBox="1"/>
          <p:nvPr/>
        </p:nvSpPr>
        <p:spPr>
          <a:xfrm>
            <a:off x="2433548" y="1746712"/>
            <a:ext cx="4406989" cy="461665"/>
          </a:xfrm>
          <a:prstGeom prst="rect">
            <a:avLst/>
          </a:prstGeom>
          <a:noFill/>
        </p:spPr>
        <p:txBody>
          <a:bodyPr wrap="square" rtlCol="0">
            <a:spAutoFit/>
          </a:bodyPr>
          <a:lstStyle/>
          <a:p>
            <a:r>
              <a:rPr lang="en-US" sz="2400" b="1" dirty="0">
                <a:solidFill>
                  <a:srgbClr val="FF0000"/>
                </a:solidFill>
              </a:rPr>
              <a:t>D-45/46,  Instruction 1 on D-45</a:t>
            </a:r>
          </a:p>
        </p:txBody>
      </p:sp>
      <p:sp>
        <p:nvSpPr>
          <p:cNvPr id="13" name="TextBox 12">
            <a:extLst>
              <a:ext uri="{FF2B5EF4-FFF2-40B4-BE49-F238E27FC236}">
                <a16:creationId xmlns:a16="http://schemas.microsoft.com/office/drawing/2014/main" id="{1290B7B6-1C73-DE72-69A1-A06D62CB1579}"/>
              </a:ext>
            </a:extLst>
          </p:cNvPr>
          <p:cNvSpPr txBox="1"/>
          <p:nvPr/>
        </p:nvSpPr>
        <p:spPr>
          <a:xfrm>
            <a:off x="2023287" y="4635874"/>
            <a:ext cx="4984124" cy="461665"/>
          </a:xfrm>
          <a:prstGeom prst="rect">
            <a:avLst/>
          </a:prstGeom>
          <a:noFill/>
        </p:spPr>
        <p:txBody>
          <a:bodyPr wrap="square" rtlCol="0">
            <a:spAutoFit/>
          </a:bodyPr>
          <a:lstStyle/>
          <a:p>
            <a:r>
              <a:rPr lang="en-US" sz="2400" b="1" dirty="0">
                <a:solidFill>
                  <a:srgbClr val="FF0000"/>
                </a:solidFill>
              </a:rPr>
              <a:t>Sched 1 Part 1, Line 10</a:t>
            </a:r>
          </a:p>
        </p:txBody>
      </p:sp>
      <p:sp>
        <p:nvSpPr>
          <p:cNvPr id="16" name="TextBox 15">
            <a:extLst>
              <a:ext uri="{FF2B5EF4-FFF2-40B4-BE49-F238E27FC236}">
                <a16:creationId xmlns:a16="http://schemas.microsoft.com/office/drawing/2014/main" id="{C88C444C-7E63-A493-FEE0-F9DB53AB46A5}"/>
              </a:ext>
            </a:extLst>
          </p:cNvPr>
          <p:cNvSpPr txBox="1"/>
          <p:nvPr/>
        </p:nvSpPr>
        <p:spPr>
          <a:xfrm>
            <a:off x="2433548" y="2954478"/>
            <a:ext cx="5049825" cy="830997"/>
          </a:xfrm>
          <a:prstGeom prst="rect">
            <a:avLst/>
          </a:prstGeom>
          <a:noFill/>
        </p:spPr>
        <p:txBody>
          <a:bodyPr wrap="square" rtlCol="0">
            <a:spAutoFit/>
          </a:bodyPr>
          <a:lstStyle/>
          <a:p>
            <a:r>
              <a:rPr lang="en-US" sz="2400" b="1" dirty="0">
                <a:solidFill>
                  <a:srgbClr val="FF0000"/>
                </a:solidFill>
              </a:rPr>
              <a:t>1040 Line 6B, Soc Sec Worksheet (toward the end of return)</a:t>
            </a:r>
          </a:p>
        </p:txBody>
      </p:sp>
      <p:sp>
        <p:nvSpPr>
          <p:cNvPr id="2" name="Rectangle 1">
            <a:extLst>
              <a:ext uri="{FF2B5EF4-FFF2-40B4-BE49-F238E27FC236}">
                <a16:creationId xmlns:a16="http://schemas.microsoft.com/office/drawing/2014/main" id="{B61233DD-95DF-6AF9-F528-EC3522DBAFE9}"/>
              </a:ext>
            </a:extLst>
          </p:cNvPr>
          <p:cNvSpPr/>
          <p:nvPr/>
        </p:nvSpPr>
        <p:spPr>
          <a:xfrm>
            <a:off x="538516" y="1853477"/>
            <a:ext cx="1367557"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1DCE6EA-0BC4-6892-60F5-F1144FABCF20}"/>
              </a:ext>
            </a:extLst>
          </p:cNvPr>
          <p:cNvSpPr/>
          <p:nvPr/>
        </p:nvSpPr>
        <p:spPr>
          <a:xfrm>
            <a:off x="538515" y="3495043"/>
            <a:ext cx="1367557"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1FC230B-7456-4F1D-7192-786D8A347284}"/>
              </a:ext>
            </a:extLst>
          </p:cNvPr>
          <p:cNvSpPr/>
          <p:nvPr/>
        </p:nvSpPr>
        <p:spPr>
          <a:xfrm>
            <a:off x="538514" y="4493497"/>
            <a:ext cx="1367557"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36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AF2171-CDD8-9A97-5E8A-C458BE3EF0B4}"/>
              </a:ext>
            </a:extLst>
          </p:cNvPr>
          <p:cNvPicPr>
            <a:picLocks noChangeAspect="1"/>
          </p:cNvPicPr>
          <p:nvPr/>
        </p:nvPicPr>
        <p:blipFill>
          <a:blip r:embed="rId2"/>
          <a:stretch>
            <a:fillRect/>
          </a:stretch>
        </p:blipFill>
        <p:spPr>
          <a:xfrm>
            <a:off x="296622" y="1375028"/>
            <a:ext cx="8777048" cy="4603840"/>
          </a:xfrm>
          <a:prstGeom prst="rect">
            <a:avLst/>
          </a:prstGeom>
        </p:spPr>
      </p:pic>
      <p:sp>
        <p:nvSpPr>
          <p:cNvPr id="3" name="Title 2"/>
          <p:cNvSpPr>
            <a:spLocks noGrp="1"/>
          </p:cNvSpPr>
          <p:nvPr>
            <p:ph type="title"/>
          </p:nvPr>
        </p:nvSpPr>
        <p:spPr>
          <a:xfrm>
            <a:off x="349249" y="311385"/>
            <a:ext cx="8480426" cy="666798"/>
          </a:xfrm>
        </p:spPr>
        <p:txBody>
          <a:bodyPr>
            <a:normAutofit fontScale="90000"/>
          </a:bodyPr>
          <a:lstStyle/>
          <a:p>
            <a:r>
              <a:rPr lang="en-US" dirty="0"/>
              <a:t>Adv. Scenario 7 Interview Notes</a:t>
            </a:r>
          </a:p>
        </p:txBody>
      </p:sp>
      <p:sp>
        <p:nvSpPr>
          <p:cNvPr id="5" name="Content Placeholder 1">
            <a:extLst>
              <a:ext uri="{FF2B5EF4-FFF2-40B4-BE49-F238E27FC236}">
                <a16:creationId xmlns:a16="http://schemas.microsoft.com/office/drawing/2014/main" id="{D7101C07-596E-43E6-8F5F-1AC5FC9BC25B}"/>
              </a:ext>
            </a:extLst>
          </p:cNvPr>
          <p:cNvSpPr txBox="1">
            <a:spLocks/>
          </p:cNvSpPr>
          <p:nvPr/>
        </p:nvSpPr>
        <p:spPr>
          <a:xfrm>
            <a:off x="709612" y="6126683"/>
            <a:ext cx="708750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Form 6744 pg. 75, initial test questions pg. 83</a:t>
            </a:r>
          </a:p>
        </p:txBody>
      </p:sp>
      <p:sp>
        <p:nvSpPr>
          <p:cNvPr id="2" name="Rectangle 1">
            <a:extLst>
              <a:ext uri="{FF2B5EF4-FFF2-40B4-BE49-F238E27FC236}">
                <a16:creationId xmlns:a16="http://schemas.microsoft.com/office/drawing/2014/main" id="{318305ED-6FE8-8DF8-B49B-433AEDEAFD36}"/>
              </a:ext>
            </a:extLst>
          </p:cNvPr>
          <p:cNvSpPr/>
          <p:nvPr/>
        </p:nvSpPr>
        <p:spPr>
          <a:xfrm>
            <a:off x="296622" y="2344417"/>
            <a:ext cx="8550756" cy="52235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5CC40A41-7FF6-539E-382D-FF487047F911}"/>
                  </a:ext>
                </a:extLst>
              </p14:cNvPr>
              <p14:cNvContentPartPr/>
              <p14:nvPr/>
            </p14:nvContentPartPr>
            <p14:xfrm>
              <a:off x="4534657" y="2668612"/>
              <a:ext cx="3048480" cy="113760"/>
            </p14:xfrm>
          </p:contentPart>
        </mc:Choice>
        <mc:Fallback xmlns="">
          <p:pic>
            <p:nvPicPr>
              <p:cNvPr id="10" name="Ink 9">
                <a:extLst>
                  <a:ext uri="{FF2B5EF4-FFF2-40B4-BE49-F238E27FC236}">
                    <a16:creationId xmlns:a16="http://schemas.microsoft.com/office/drawing/2014/main" id="{5CC40A41-7FF6-539E-382D-FF487047F911}"/>
                  </a:ext>
                </a:extLst>
              </p:cNvPr>
              <p:cNvPicPr/>
              <p:nvPr/>
            </p:nvPicPr>
            <p:blipFill>
              <a:blip r:embed="rId5"/>
              <a:stretch>
                <a:fillRect/>
              </a:stretch>
            </p:blipFill>
            <p:spPr>
              <a:xfrm>
                <a:off x="4480657" y="2560972"/>
                <a:ext cx="315612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546705E-8A2E-F212-4887-66281371537F}"/>
                  </a:ext>
                </a:extLst>
              </p14:cNvPr>
              <p14:cNvContentPartPr/>
              <p14:nvPr/>
            </p14:nvContentPartPr>
            <p14:xfrm>
              <a:off x="469479" y="2691652"/>
              <a:ext cx="2594520" cy="52920"/>
            </p14:xfrm>
          </p:contentPart>
        </mc:Choice>
        <mc:Fallback xmlns="">
          <p:pic>
            <p:nvPicPr>
              <p:cNvPr id="4" name="Ink 3">
                <a:extLst>
                  <a:ext uri="{FF2B5EF4-FFF2-40B4-BE49-F238E27FC236}">
                    <a16:creationId xmlns:a16="http://schemas.microsoft.com/office/drawing/2014/main" id="{D546705E-8A2E-F212-4887-66281371537F}"/>
                  </a:ext>
                </a:extLst>
              </p:cNvPr>
              <p:cNvPicPr/>
              <p:nvPr/>
            </p:nvPicPr>
            <p:blipFill>
              <a:blip r:embed="rId7"/>
              <a:stretch>
                <a:fillRect/>
              </a:stretch>
            </p:blipFill>
            <p:spPr>
              <a:xfrm>
                <a:off x="415839" y="2583652"/>
                <a:ext cx="2702160" cy="268560"/>
              </a:xfrm>
              <a:prstGeom prst="rect">
                <a:avLst/>
              </a:prstGeom>
            </p:spPr>
          </p:pic>
        </mc:Fallback>
      </mc:AlternateContent>
    </p:spTree>
    <p:extLst>
      <p:ext uri="{BB962C8B-B14F-4D97-AF65-F5344CB8AC3E}">
        <p14:creationId xmlns:p14="http://schemas.microsoft.com/office/powerpoint/2010/main" val="992195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1B975F-DB92-B5FE-D6C7-008BE17A5870}"/>
              </a:ext>
            </a:extLst>
          </p:cNvPr>
          <p:cNvPicPr>
            <a:picLocks noChangeAspect="1"/>
          </p:cNvPicPr>
          <p:nvPr/>
        </p:nvPicPr>
        <p:blipFill>
          <a:blip r:embed="rId3"/>
          <a:stretch>
            <a:fillRect/>
          </a:stretch>
        </p:blipFill>
        <p:spPr>
          <a:xfrm>
            <a:off x="208463" y="1254906"/>
            <a:ext cx="8761997" cy="4199012"/>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15</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7: Questions (</a:t>
            </a:r>
            <a:r>
              <a:rPr lang="en-US" sz="4100" dirty="0" err="1"/>
              <a:t>con’t</a:t>
            </a:r>
            <a:r>
              <a:rPr lang="en-US" sz="4100" dirty="0"/>
              <a:t>)</a:t>
            </a:r>
          </a:p>
        </p:txBody>
      </p:sp>
      <p:sp>
        <p:nvSpPr>
          <p:cNvPr id="15" name="TextBox 14">
            <a:extLst>
              <a:ext uri="{FF2B5EF4-FFF2-40B4-BE49-F238E27FC236}">
                <a16:creationId xmlns:a16="http://schemas.microsoft.com/office/drawing/2014/main" id="{DC8E6002-D3EC-436E-A7EA-2BC59BF78455}"/>
              </a:ext>
            </a:extLst>
          </p:cNvPr>
          <p:cNvSpPr txBox="1"/>
          <p:nvPr/>
        </p:nvSpPr>
        <p:spPr>
          <a:xfrm>
            <a:off x="3294576" y="2479908"/>
            <a:ext cx="3081510" cy="830997"/>
          </a:xfrm>
          <a:prstGeom prst="rect">
            <a:avLst/>
          </a:prstGeom>
          <a:noFill/>
        </p:spPr>
        <p:txBody>
          <a:bodyPr wrap="square" rtlCol="0">
            <a:spAutoFit/>
          </a:bodyPr>
          <a:lstStyle/>
          <a:p>
            <a:r>
              <a:rPr lang="en-US" sz="2400" b="1" dirty="0">
                <a:solidFill>
                  <a:srgbClr val="FF0000"/>
                </a:solidFill>
              </a:rPr>
              <a:t>F-4 ( NOT F-3)</a:t>
            </a:r>
          </a:p>
          <a:p>
            <a:r>
              <a:rPr lang="en-US" sz="2400" b="1" dirty="0">
                <a:solidFill>
                  <a:srgbClr val="FF0000"/>
                </a:solidFill>
              </a:rPr>
              <a:t>Also on F1040 Line 12</a:t>
            </a:r>
          </a:p>
        </p:txBody>
      </p:sp>
      <p:sp>
        <p:nvSpPr>
          <p:cNvPr id="16" name="TextBox 15">
            <a:extLst>
              <a:ext uri="{FF2B5EF4-FFF2-40B4-BE49-F238E27FC236}">
                <a16:creationId xmlns:a16="http://schemas.microsoft.com/office/drawing/2014/main" id="{3E2D5DEE-F314-4DA9-9AB5-7AD31FD12470}"/>
              </a:ext>
            </a:extLst>
          </p:cNvPr>
          <p:cNvSpPr txBox="1"/>
          <p:nvPr/>
        </p:nvSpPr>
        <p:spPr>
          <a:xfrm>
            <a:off x="3599992" y="4641491"/>
            <a:ext cx="2874948" cy="461665"/>
          </a:xfrm>
          <a:prstGeom prst="rect">
            <a:avLst/>
          </a:prstGeom>
          <a:noFill/>
        </p:spPr>
        <p:txBody>
          <a:bodyPr wrap="square" rtlCol="0">
            <a:spAutoFit/>
          </a:bodyPr>
          <a:lstStyle/>
          <a:p>
            <a:r>
              <a:rPr lang="en-US" sz="2400" b="1" dirty="0">
                <a:solidFill>
                  <a:srgbClr val="FF0000"/>
                </a:solidFill>
              </a:rPr>
              <a:t>J-3 (also J-6 and J-8)</a:t>
            </a:r>
          </a:p>
        </p:txBody>
      </p:sp>
      <p:sp>
        <p:nvSpPr>
          <p:cNvPr id="8" name="TextBox 7">
            <a:extLst>
              <a:ext uri="{FF2B5EF4-FFF2-40B4-BE49-F238E27FC236}">
                <a16:creationId xmlns:a16="http://schemas.microsoft.com/office/drawing/2014/main" id="{EA21B91D-5BB5-6C50-3D53-6DB66B05F2E4}"/>
              </a:ext>
            </a:extLst>
          </p:cNvPr>
          <p:cNvSpPr txBox="1"/>
          <p:nvPr/>
        </p:nvSpPr>
        <p:spPr>
          <a:xfrm>
            <a:off x="6746963" y="1546724"/>
            <a:ext cx="745563" cy="461665"/>
          </a:xfrm>
          <a:prstGeom prst="rect">
            <a:avLst/>
          </a:prstGeom>
          <a:noFill/>
        </p:spPr>
        <p:txBody>
          <a:bodyPr wrap="square" rtlCol="0">
            <a:spAutoFit/>
          </a:bodyPr>
          <a:lstStyle/>
          <a:p>
            <a:r>
              <a:rPr lang="en-US" sz="2400" b="1" dirty="0">
                <a:solidFill>
                  <a:srgbClr val="FF0000"/>
                </a:solidFill>
              </a:rPr>
              <a:t>E-8</a:t>
            </a:r>
          </a:p>
        </p:txBody>
      </p:sp>
    </p:spTree>
    <p:extLst>
      <p:ext uri="{BB962C8B-B14F-4D97-AF65-F5344CB8AC3E}">
        <p14:creationId xmlns:p14="http://schemas.microsoft.com/office/powerpoint/2010/main" val="1555013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C475F9-648F-D635-1B7D-AB86DA8BF93B}"/>
              </a:ext>
            </a:extLst>
          </p:cNvPr>
          <p:cNvPicPr>
            <a:picLocks noChangeAspect="1"/>
          </p:cNvPicPr>
          <p:nvPr/>
        </p:nvPicPr>
        <p:blipFill>
          <a:blip r:embed="rId3"/>
          <a:stretch>
            <a:fillRect/>
          </a:stretch>
        </p:blipFill>
        <p:spPr>
          <a:xfrm>
            <a:off x="349249" y="1323035"/>
            <a:ext cx="8553663" cy="2888614"/>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16</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7: Questions (</a:t>
            </a:r>
            <a:r>
              <a:rPr lang="en-US" sz="4100" dirty="0" err="1"/>
              <a:t>con’t</a:t>
            </a:r>
            <a:r>
              <a:rPr lang="en-US" sz="4100" dirty="0"/>
              <a:t>)</a:t>
            </a:r>
          </a:p>
        </p:txBody>
      </p:sp>
      <p:sp>
        <p:nvSpPr>
          <p:cNvPr id="15" name="TextBox 14">
            <a:extLst>
              <a:ext uri="{FF2B5EF4-FFF2-40B4-BE49-F238E27FC236}">
                <a16:creationId xmlns:a16="http://schemas.microsoft.com/office/drawing/2014/main" id="{DC8E6002-D3EC-436E-A7EA-2BC59BF78455}"/>
              </a:ext>
            </a:extLst>
          </p:cNvPr>
          <p:cNvSpPr txBox="1"/>
          <p:nvPr/>
        </p:nvSpPr>
        <p:spPr>
          <a:xfrm>
            <a:off x="2778435" y="1812804"/>
            <a:ext cx="1410506" cy="461665"/>
          </a:xfrm>
          <a:prstGeom prst="rect">
            <a:avLst/>
          </a:prstGeom>
          <a:noFill/>
        </p:spPr>
        <p:txBody>
          <a:bodyPr wrap="square" rtlCol="0">
            <a:spAutoFit/>
          </a:bodyPr>
          <a:lstStyle/>
          <a:p>
            <a:r>
              <a:rPr lang="en-US" sz="2400" b="1" dirty="0">
                <a:solidFill>
                  <a:srgbClr val="FF0000"/>
                </a:solidFill>
              </a:rPr>
              <a:t>G-4, G-7</a:t>
            </a:r>
          </a:p>
        </p:txBody>
      </p:sp>
      <p:sp>
        <p:nvSpPr>
          <p:cNvPr id="12" name="TextBox 11">
            <a:extLst>
              <a:ext uri="{FF2B5EF4-FFF2-40B4-BE49-F238E27FC236}">
                <a16:creationId xmlns:a16="http://schemas.microsoft.com/office/drawing/2014/main" id="{7700F0BA-CD73-F55B-20C7-EE8BDC1AC389}"/>
              </a:ext>
            </a:extLst>
          </p:cNvPr>
          <p:cNvSpPr txBox="1"/>
          <p:nvPr/>
        </p:nvSpPr>
        <p:spPr>
          <a:xfrm>
            <a:off x="2406649" y="3198167"/>
            <a:ext cx="4951614" cy="461665"/>
          </a:xfrm>
          <a:prstGeom prst="rect">
            <a:avLst/>
          </a:prstGeom>
          <a:noFill/>
        </p:spPr>
        <p:txBody>
          <a:bodyPr wrap="square" rtlCol="0">
            <a:spAutoFit/>
          </a:bodyPr>
          <a:lstStyle/>
          <a:p>
            <a:r>
              <a:rPr lang="en-US" sz="2400" b="1" dirty="0">
                <a:solidFill>
                  <a:srgbClr val="FF0000"/>
                </a:solidFill>
              </a:rPr>
              <a:t>W-2, 1099-R, SSA-1099, 1040 Ln 25D</a:t>
            </a:r>
          </a:p>
        </p:txBody>
      </p:sp>
    </p:spTree>
    <p:extLst>
      <p:ext uri="{BB962C8B-B14F-4D97-AF65-F5344CB8AC3E}">
        <p14:creationId xmlns:p14="http://schemas.microsoft.com/office/powerpoint/2010/main" val="4177390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6513DA-B9F3-D6B4-C618-3ADC9D071A62}"/>
              </a:ext>
            </a:extLst>
          </p:cNvPr>
          <p:cNvPicPr>
            <a:picLocks noChangeAspect="1"/>
          </p:cNvPicPr>
          <p:nvPr/>
        </p:nvPicPr>
        <p:blipFill>
          <a:blip r:embed="rId3"/>
          <a:stretch>
            <a:fillRect/>
          </a:stretch>
        </p:blipFill>
        <p:spPr>
          <a:xfrm>
            <a:off x="349249" y="3240750"/>
            <a:ext cx="8031892" cy="2784747"/>
          </a:xfrm>
          <a:prstGeom prst="rect">
            <a:avLst/>
          </a:prstGeom>
        </p:spPr>
      </p:pic>
      <p:pic>
        <p:nvPicPr>
          <p:cNvPr id="4" name="Picture 3">
            <a:extLst>
              <a:ext uri="{FF2B5EF4-FFF2-40B4-BE49-F238E27FC236}">
                <a16:creationId xmlns:a16="http://schemas.microsoft.com/office/drawing/2014/main" id="{AD3FB20F-54F5-1D59-84E4-E0AAB2DC571D}"/>
              </a:ext>
            </a:extLst>
          </p:cNvPr>
          <p:cNvPicPr>
            <a:picLocks noChangeAspect="1"/>
          </p:cNvPicPr>
          <p:nvPr/>
        </p:nvPicPr>
        <p:blipFill>
          <a:blip r:embed="rId4"/>
          <a:stretch>
            <a:fillRect/>
          </a:stretch>
        </p:blipFill>
        <p:spPr>
          <a:xfrm>
            <a:off x="349249" y="1414240"/>
            <a:ext cx="8031892" cy="1682196"/>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17</a:t>
            </a:fld>
            <a:endParaRPr lang="en-US"/>
          </a:p>
        </p:txBody>
      </p:sp>
      <p:sp>
        <p:nvSpPr>
          <p:cNvPr id="3" name="Title 2"/>
          <p:cNvSpPr>
            <a:spLocks noGrp="1"/>
          </p:cNvSpPr>
          <p:nvPr>
            <p:ph type="title"/>
          </p:nvPr>
        </p:nvSpPr>
        <p:spPr>
          <a:xfrm>
            <a:off x="349249" y="493136"/>
            <a:ext cx="8480426" cy="666798"/>
          </a:xfrm>
        </p:spPr>
        <p:txBody>
          <a:bodyPr anchor="t">
            <a:noAutofit/>
          </a:bodyPr>
          <a:lstStyle/>
          <a:p>
            <a:r>
              <a:rPr lang="en-US" sz="3200" dirty="0"/>
              <a:t>Adv. Scenario 7: Retest Questions (</a:t>
            </a:r>
            <a:r>
              <a:rPr lang="en-US" sz="3200" dirty="0" err="1"/>
              <a:t>con’t</a:t>
            </a:r>
            <a:r>
              <a:rPr lang="en-US" sz="3200" dirty="0"/>
              <a:t>)</a:t>
            </a:r>
          </a:p>
        </p:txBody>
      </p:sp>
      <p:sp>
        <p:nvSpPr>
          <p:cNvPr id="12" name="TextBox 11">
            <a:extLst>
              <a:ext uri="{FF2B5EF4-FFF2-40B4-BE49-F238E27FC236}">
                <a16:creationId xmlns:a16="http://schemas.microsoft.com/office/drawing/2014/main" id="{FF838A0D-8248-7EAB-5C90-C044B82B7EFD}"/>
              </a:ext>
            </a:extLst>
          </p:cNvPr>
          <p:cNvSpPr txBox="1"/>
          <p:nvPr/>
        </p:nvSpPr>
        <p:spPr>
          <a:xfrm>
            <a:off x="2650175" y="1982843"/>
            <a:ext cx="1323722" cy="461665"/>
          </a:xfrm>
          <a:prstGeom prst="rect">
            <a:avLst/>
          </a:prstGeom>
          <a:noFill/>
        </p:spPr>
        <p:txBody>
          <a:bodyPr wrap="square" rtlCol="0">
            <a:spAutoFit/>
          </a:bodyPr>
          <a:lstStyle/>
          <a:p>
            <a:r>
              <a:rPr lang="en-US" sz="2400" b="1" dirty="0">
                <a:solidFill>
                  <a:srgbClr val="FF0000"/>
                </a:solidFill>
              </a:rPr>
              <a:t>E-8</a:t>
            </a:r>
          </a:p>
        </p:txBody>
      </p:sp>
      <p:sp>
        <p:nvSpPr>
          <p:cNvPr id="13" name="TextBox 12">
            <a:extLst>
              <a:ext uri="{FF2B5EF4-FFF2-40B4-BE49-F238E27FC236}">
                <a16:creationId xmlns:a16="http://schemas.microsoft.com/office/drawing/2014/main" id="{6F1BB858-256D-7EF8-0296-D9B52832D730}"/>
              </a:ext>
            </a:extLst>
          </p:cNvPr>
          <p:cNvSpPr txBox="1"/>
          <p:nvPr/>
        </p:nvSpPr>
        <p:spPr>
          <a:xfrm>
            <a:off x="2469933" y="3484279"/>
            <a:ext cx="3081510" cy="830997"/>
          </a:xfrm>
          <a:prstGeom prst="rect">
            <a:avLst/>
          </a:prstGeom>
          <a:noFill/>
        </p:spPr>
        <p:txBody>
          <a:bodyPr wrap="square" rtlCol="0">
            <a:spAutoFit/>
          </a:bodyPr>
          <a:lstStyle/>
          <a:p>
            <a:r>
              <a:rPr lang="en-US" sz="2400" b="1" dirty="0">
                <a:solidFill>
                  <a:srgbClr val="FF0000"/>
                </a:solidFill>
              </a:rPr>
              <a:t>F-4 ( NOT F-3)</a:t>
            </a:r>
          </a:p>
          <a:p>
            <a:r>
              <a:rPr lang="en-US" sz="2400" b="1" dirty="0">
                <a:solidFill>
                  <a:srgbClr val="FF0000"/>
                </a:solidFill>
              </a:rPr>
              <a:t>Also on F1040 Line 12</a:t>
            </a:r>
          </a:p>
        </p:txBody>
      </p:sp>
      <p:sp>
        <p:nvSpPr>
          <p:cNvPr id="14" name="TextBox 13">
            <a:extLst>
              <a:ext uri="{FF2B5EF4-FFF2-40B4-BE49-F238E27FC236}">
                <a16:creationId xmlns:a16="http://schemas.microsoft.com/office/drawing/2014/main" id="{45496327-0195-6B59-7416-F369FB058ACF}"/>
              </a:ext>
            </a:extLst>
          </p:cNvPr>
          <p:cNvSpPr txBox="1"/>
          <p:nvPr/>
        </p:nvSpPr>
        <p:spPr>
          <a:xfrm>
            <a:off x="4356097" y="4905444"/>
            <a:ext cx="2874948" cy="461665"/>
          </a:xfrm>
          <a:prstGeom prst="rect">
            <a:avLst/>
          </a:prstGeom>
          <a:noFill/>
        </p:spPr>
        <p:txBody>
          <a:bodyPr wrap="square" rtlCol="0">
            <a:spAutoFit/>
          </a:bodyPr>
          <a:lstStyle/>
          <a:p>
            <a:r>
              <a:rPr lang="en-US" sz="2400" b="1" dirty="0">
                <a:solidFill>
                  <a:srgbClr val="FF0000"/>
                </a:solidFill>
              </a:rPr>
              <a:t>J-3 (also J-6 and J-8)</a:t>
            </a:r>
          </a:p>
        </p:txBody>
      </p:sp>
    </p:spTree>
    <p:extLst>
      <p:ext uri="{BB962C8B-B14F-4D97-AF65-F5344CB8AC3E}">
        <p14:creationId xmlns:p14="http://schemas.microsoft.com/office/powerpoint/2010/main" val="1369611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F9D551-39B5-A717-AD63-C5A22AAD777C}"/>
              </a:ext>
            </a:extLst>
          </p:cNvPr>
          <p:cNvPicPr>
            <a:picLocks noChangeAspect="1"/>
          </p:cNvPicPr>
          <p:nvPr/>
        </p:nvPicPr>
        <p:blipFill>
          <a:blip r:embed="rId3"/>
          <a:stretch>
            <a:fillRect/>
          </a:stretch>
        </p:blipFill>
        <p:spPr>
          <a:xfrm>
            <a:off x="349249" y="1369636"/>
            <a:ext cx="8480427" cy="2920233"/>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18</a:t>
            </a:fld>
            <a:endParaRPr lang="en-US"/>
          </a:p>
        </p:txBody>
      </p:sp>
      <p:sp>
        <p:nvSpPr>
          <p:cNvPr id="3" name="Title 2"/>
          <p:cNvSpPr>
            <a:spLocks noGrp="1"/>
          </p:cNvSpPr>
          <p:nvPr>
            <p:ph type="title"/>
          </p:nvPr>
        </p:nvSpPr>
        <p:spPr>
          <a:xfrm>
            <a:off x="349249" y="493136"/>
            <a:ext cx="8480426" cy="666798"/>
          </a:xfrm>
        </p:spPr>
        <p:txBody>
          <a:bodyPr anchor="t">
            <a:noAutofit/>
          </a:bodyPr>
          <a:lstStyle/>
          <a:p>
            <a:r>
              <a:rPr lang="en-US" sz="3200" dirty="0"/>
              <a:t>Adv. Scenario 7: Retest Questions (</a:t>
            </a:r>
            <a:r>
              <a:rPr lang="en-US" sz="3200" dirty="0" err="1"/>
              <a:t>con’t</a:t>
            </a:r>
            <a:r>
              <a:rPr lang="en-US" sz="3200" dirty="0"/>
              <a:t>)</a:t>
            </a:r>
          </a:p>
        </p:txBody>
      </p:sp>
      <p:sp>
        <p:nvSpPr>
          <p:cNvPr id="8" name="TextBox 7">
            <a:extLst>
              <a:ext uri="{FF2B5EF4-FFF2-40B4-BE49-F238E27FC236}">
                <a16:creationId xmlns:a16="http://schemas.microsoft.com/office/drawing/2014/main" id="{29C9F7D5-9933-5E28-6F2D-8903CB0C0DC5}"/>
              </a:ext>
            </a:extLst>
          </p:cNvPr>
          <p:cNvSpPr txBox="1"/>
          <p:nvPr/>
        </p:nvSpPr>
        <p:spPr>
          <a:xfrm>
            <a:off x="2310067" y="3645642"/>
            <a:ext cx="4951614" cy="461665"/>
          </a:xfrm>
          <a:prstGeom prst="rect">
            <a:avLst/>
          </a:prstGeom>
          <a:noFill/>
        </p:spPr>
        <p:txBody>
          <a:bodyPr wrap="square" rtlCol="0">
            <a:spAutoFit/>
          </a:bodyPr>
          <a:lstStyle/>
          <a:p>
            <a:r>
              <a:rPr lang="en-US" sz="2400" b="1" dirty="0">
                <a:solidFill>
                  <a:srgbClr val="FF0000"/>
                </a:solidFill>
              </a:rPr>
              <a:t>W-2, 1099-R, SSA-1099, 1040 Ln 25D</a:t>
            </a:r>
          </a:p>
        </p:txBody>
      </p:sp>
      <p:sp>
        <p:nvSpPr>
          <p:cNvPr id="11" name="TextBox 10">
            <a:extLst>
              <a:ext uri="{FF2B5EF4-FFF2-40B4-BE49-F238E27FC236}">
                <a16:creationId xmlns:a16="http://schemas.microsoft.com/office/drawing/2014/main" id="{FE601D83-6738-F129-2789-09A5BC6BCAED}"/>
              </a:ext>
            </a:extLst>
          </p:cNvPr>
          <p:cNvSpPr txBox="1"/>
          <p:nvPr/>
        </p:nvSpPr>
        <p:spPr>
          <a:xfrm>
            <a:off x="4133675" y="1627726"/>
            <a:ext cx="1080876" cy="400110"/>
          </a:xfrm>
          <a:prstGeom prst="rect">
            <a:avLst/>
          </a:prstGeom>
          <a:noFill/>
        </p:spPr>
        <p:txBody>
          <a:bodyPr wrap="square" rtlCol="0">
            <a:spAutoFit/>
          </a:bodyPr>
          <a:lstStyle/>
          <a:p>
            <a:r>
              <a:rPr lang="en-US" sz="2000" b="1" dirty="0">
                <a:solidFill>
                  <a:srgbClr val="FF0000"/>
                </a:solidFill>
              </a:rPr>
              <a:t>I-4, I-5</a:t>
            </a:r>
          </a:p>
        </p:txBody>
      </p:sp>
      <p:sp>
        <p:nvSpPr>
          <p:cNvPr id="13" name="TextBox 12">
            <a:extLst>
              <a:ext uri="{FF2B5EF4-FFF2-40B4-BE49-F238E27FC236}">
                <a16:creationId xmlns:a16="http://schemas.microsoft.com/office/drawing/2014/main" id="{E135AD43-1EFC-35F7-CA46-A07BD0F20F81}"/>
              </a:ext>
            </a:extLst>
          </p:cNvPr>
          <p:cNvSpPr txBox="1"/>
          <p:nvPr/>
        </p:nvSpPr>
        <p:spPr>
          <a:xfrm>
            <a:off x="4133675" y="2067743"/>
            <a:ext cx="809028" cy="400110"/>
          </a:xfrm>
          <a:prstGeom prst="rect">
            <a:avLst/>
          </a:prstGeom>
          <a:noFill/>
        </p:spPr>
        <p:txBody>
          <a:bodyPr wrap="square" rtlCol="0">
            <a:spAutoFit/>
          </a:bodyPr>
          <a:lstStyle/>
          <a:p>
            <a:r>
              <a:rPr lang="en-US" sz="2000" b="1" dirty="0">
                <a:solidFill>
                  <a:srgbClr val="FF0000"/>
                </a:solidFill>
              </a:rPr>
              <a:t>J-7</a:t>
            </a:r>
          </a:p>
        </p:txBody>
      </p:sp>
      <p:sp>
        <p:nvSpPr>
          <p:cNvPr id="15" name="TextBox 14">
            <a:extLst>
              <a:ext uri="{FF2B5EF4-FFF2-40B4-BE49-F238E27FC236}">
                <a16:creationId xmlns:a16="http://schemas.microsoft.com/office/drawing/2014/main" id="{8501FDFA-A4A1-1E63-57B3-6F4BD54193AC}"/>
              </a:ext>
            </a:extLst>
          </p:cNvPr>
          <p:cNvSpPr txBox="1"/>
          <p:nvPr/>
        </p:nvSpPr>
        <p:spPr>
          <a:xfrm>
            <a:off x="4133675" y="2443356"/>
            <a:ext cx="809028" cy="400110"/>
          </a:xfrm>
          <a:prstGeom prst="rect">
            <a:avLst/>
          </a:prstGeom>
          <a:noFill/>
        </p:spPr>
        <p:txBody>
          <a:bodyPr wrap="square" rtlCol="0">
            <a:spAutoFit/>
          </a:bodyPr>
          <a:lstStyle/>
          <a:p>
            <a:r>
              <a:rPr lang="en-US" sz="2000" b="1" dirty="0">
                <a:solidFill>
                  <a:srgbClr val="FF0000"/>
                </a:solidFill>
              </a:rPr>
              <a:t>G-4</a:t>
            </a:r>
          </a:p>
        </p:txBody>
      </p:sp>
      <p:sp>
        <p:nvSpPr>
          <p:cNvPr id="16" name="TextBox 15">
            <a:extLst>
              <a:ext uri="{FF2B5EF4-FFF2-40B4-BE49-F238E27FC236}">
                <a16:creationId xmlns:a16="http://schemas.microsoft.com/office/drawing/2014/main" id="{B8D95CE1-E3E3-AAFE-70AE-75634BB69E43}"/>
              </a:ext>
            </a:extLst>
          </p:cNvPr>
          <p:cNvSpPr txBox="1"/>
          <p:nvPr/>
        </p:nvSpPr>
        <p:spPr>
          <a:xfrm>
            <a:off x="4133674" y="2777740"/>
            <a:ext cx="3898217" cy="400110"/>
          </a:xfrm>
          <a:prstGeom prst="rect">
            <a:avLst/>
          </a:prstGeom>
          <a:noFill/>
        </p:spPr>
        <p:txBody>
          <a:bodyPr wrap="square" rtlCol="0">
            <a:spAutoFit/>
          </a:bodyPr>
          <a:lstStyle/>
          <a:p>
            <a:r>
              <a:rPr lang="en-US" sz="2000" b="1" dirty="0">
                <a:solidFill>
                  <a:srgbClr val="FF0000"/>
                </a:solidFill>
              </a:rPr>
              <a:t>H-10, 13614-C Part V Q9</a:t>
            </a:r>
          </a:p>
        </p:txBody>
      </p:sp>
    </p:spTree>
    <p:extLst>
      <p:ext uri="{BB962C8B-B14F-4D97-AF65-F5344CB8AC3E}">
        <p14:creationId xmlns:p14="http://schemas.microsoft.com/office/powerpoint/2010/main" val="2563421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1B975F-DB92-B5FE-D6C7-008BE17A5870}"/>
              </a:ext>
            </a:extLst>
          </p:cNvPr>
          <p:cNvPicPr>
            <a:picLocks noChangeAspect="1"/>
          </p:cNvPicPr>
          <p:nvPr/>
        </p:nvPicPr>
        <p:blipFill>
          <a:blip r:embed="rId3"/>
          <a:stretch>
            <a:fillRect/>
          </a:stretch>
        </p:blipFill>
        <p:spPr>
          <a:xfrm>
            <a:off x="197707" y="1237961"/>
            <a:ext cx="8761997" cy="4199012"/>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19</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7: Questions (</a:t>
            </a:r>
            <a:r>
              <a:rPr lang="en-US" sz="4100" dirty="0" err="1"/>
              <a:t>con’t</a:t>
            </a:r>
            <a:r>
              <a:rPr lang="en-US" sz="4100" dirty="0"/>
              <a:t>)</a:t>
            </a:r>
          </a:p>
        </p:txBody>
      </p:sp>
      <p:sp>
        <p:nvSpPr>
          <p:cNvPr id="16" name="TextBox 15">
            <a:extLst>
              <a:ext uri="{FF2B5EF4-FFF2-40B4-BE49-F238E27FC236}">
                <a16:creationId xmlns:a16="http://schemas.microsoft.com/office/drawing/2014/main" id="{3E2D5DEE-F314-4DA9-9AB5-7AD31FD12470}"/>
              </a:ext>
            </a:extLst>
          </p:cNvPr>
          <p:cNvSpPr txBox="1"/>
          <p:nvPr/>
        </p:nvSpPr>
        <p:spPr>
          <a:xfrm>
            <a:off x="3599992" y="4641491"/>
            <a:ext cx="2874948" cy="461665"/>
          </a:xfrm>
          <a:prstGeom prst="rect">
            <a:avLst/>
          </a:prstGeom>
          <a:noFill/>
        </p:spPr>
        <p:txBody>
          <a:bodyPr wrap="square" rtlCol="0">
            <a:spAutoFit/>
          </a:bodyPr>
          <a:lstStyle/>
          <a:p>
            <a:r>
              <a:rPr lang="en-US" sz="2400" b="1" dirty="0">
                <a:solidFill>
                  <a:srgbClr val="FF0000"/>
                </a:solidFill>
              </a:rPr>
              <a:t>J-3 (also J-6 and J-8)</a:t>
            </a:r>
          </a:p>
        </p:txBody>
      </p:sp>
      <p:sp>
        <p:nvSpPr>
          <p:cNvPr id="8" name="TextBox 7">
            <a:extLst>
              <a:ext uri="{FF2B5EF4-FFF2-40B4-BE49-F238E27FC236}">
                <a16:creationId xmlns:a16="http://schemas.microsoft.com/office/drawing/2014/main" id="{EA21B91D-5BB5-6C50-3D53-6DB66B05F2E4}"/>
              </a:ext>
            </a:extLst>
          </p:cNvPr>
          <p:cNvSpPr txBox="1"/>
          <p:nvPr/>
        </p:nvSpPr>
        <p:spPr>
          <a:xfrm>
            <a:off x="6746963" y="1546724"/>
            <a:ext cx="745563" cy="461665"/>
          </a:xfrm>
          <a:prstGeom prst="rect">
            <a:avLst/>
          </a:prstGeom>
          <a:noFill/>
        </p:spPr>
        <p:txBody>
          <a:bodyPr wrap="square" rtlCol="0">
            <a:spAutoFit/>
          </a:bodyPr>
          <a:lstStyle/>
          <a:p>
            <a:r>
              <a:rPr lang="en-US" sz="2400" b="1" dirty="0">
                <a:solidFill>
                  <a:srgbClr val="FF0000"/>
                </a:solidFill>
              </a:rPr>
              <a:t>E-8</a:t>
            </a:r>
          </a:p>
        </p:txBody>
      </p:sp>
      <p:sp>
        <p:nvSpPr>
          <p:cNvPr id="2" name="TextBox 1">
            <a:extLst>
              <a:ext uri="{FF2B5EF4-FFF2-40B4-BE49-F238E27FC236}">
                <a16:creationId xmlns:a16="http://schemas.microsoft.com/office/drawing/2014/main" id="{A4DC4431-D0C8-05EE-C480-4034D6D6E0C8}"/>
              </a:ext>
            </a:extLst>
          </p:cNvPr>
          <p:cNvSpPr txBox="1"/>
          <p:nvPr/>
        </p:nvSpPr>
        <p:spPr>
          <a:xfrm>
            <a:off x="7514224" y="1104010"/>
            <a:ext cx="985906" cy="461665"/>
          </a:xfrm>
          <a:prstGeom prst="rect">
            <a:avLst/>
          </a:prstGeom>
          <a:noFill/>
        </p:spPr>
        <p:txBody>
          <a:bodyPr wrap="square" rtlCol="0">
            <a:spAutoFit/>
          </a:bodyPr>
          <a:lstStyle/>
          <a:p>
            <a:r>
              <a:rPr lang="en-US" sz="2400" b="1" dirty="0">
                <a:solidFill>
                  <a:srgbClr val="FF0000"/>
                </a:solidFill>
              </a:rPr>
              <a:t>300</a:t>
            </a:r>
          </a:p>
        </p:txBody>
      </p:sp>
      <p:sp>
        <p:nvSpPr>
          <p:cNvPr id="5" name="Rectangle 4">
            <a:extLst>
              <a:ext uri="{FF2B5EF4-FFF2-40B4-BE49-F238E27FC236}">
                <a16:creationId xmlns:a16="http://schemas.microsoft.com/office/drawing/2014/main" id="{6337CCDD-650B-293C-302D-0659F16F1B6A}"/>
              </a:ext>
            </a:extLst>
          </p:cNvPr>
          <p:cNvSpPr/>
          <p:nvPr/>
        </p:nvSpPr>
        <p:spPr>
          <a:xfrm>
            <a:off x="538516" y="2982567"/>
            <a:ext cx="1367557"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E10ED2-20D7-9887-B79B-DDBF549B550C}"/>
              </a:ext>
            </a:extLst>
          </p:cNvPr>
          <p:cNvSpPr/>
          <p:nvPr/>
        </p:nvSpPr>
        <p:spPr>
          <a:xfrm>
            <a:off x="536670" y="5103156"/>
            <a:ext cx="1650476"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1AF2276-F671-0F07-EBA5-83198A021D77}"/>
              </a:ext>
            </a:extLst>
          </p:cNvPr>
          <p:cNvSpPr txBox="1"/>
          <p:nvPr/>
        </p:nvSpPr>
        <p:spPr>
          <a:xfrm>
            <a:off x="2754138" y="2524228"/>
            <a:ext cx="3081510" cy="830997"/>
          </a:xfrm>
          <a:prstGeom prst="rect">
            <a:avLst/>
          </a:prstGeom>
          <a:noFill/>
        </p:spPr>
        <p:txBody>
          <a:bodyPr wrap="square" rtlCol="0">
            <a:spAutoFit/>
          </a:bodyPr>
          <a:lstStyle/>
          <a:p>
            <a:r>
              <a:rPr lang="en-US" sz="2400" b="1" dirty="0">
                <a:solidFill>
                  <a:srgbClr val="FF0000"/>
                </a:solidFill>
              </a:rPr>
              <a:t>F-4 ( NOT F-3)</a:t>
            </a:r>
          </a:p>
          <a:p>
            <a:r>
              <a:rPr lang="en-US" sz="2400" b="1" dirty="0">
                <a:solidFill>
                  <a:srgbClr val="FF0000"/>
                </a:solidFill>
              </a:rPr>
              <a:t>Also on F1040 Line 12</a:t>
            </a:r>
          </a:p>
        </p:txBody>
      </p:sp>
    </p:spTree>
    <p:extLst>
      <p:ext uri="{BB962C8B-B14F-4D97-AF65-F5344CB8AC3E}">
        <p14:creationId xmlns:p14="http://schemas.microsoft.com/office/powerpoint/2010/main" val="62133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9249" y="1235690"/>
            <a:ext cx="8480426" cy="4920669"/>
          </a:xfrm>
        </p:spPr>
        <p:txBody>
          <a:bodyPr>
            <a:normAutofit/>
          </a:bodyPr>
          <a:lstStyle/>
          <a:p>
            <a:r>
              <a:rPr lang="en-US" sz="3600" dirty="0"/>
              <a:t>We hope things are making sense as we outline the program and go through the certification process</a:t>
            </a:r>
          </a:p>
          <a:p>
            <a:r>
              <a:rPr lang="en-US" sz="3600" dirty="0"/>
              <a:t>Any issues, let us know and we will do our best to address them</a:t>
            </a:r>
          </a:p>
          <a:p>
            <a:endParaRPr lang="en-US" sz="3600" dirty="0"/>
          </a:p>
          <a:p>
            <a:endParaRPr lang="en-US" dirty="0"/>
          </a:p>
          <a:p>
            <a:endParaRPr lang="en-US" dirty="0"/>
          </a:p>
        </p:txBody>
      </p:sp>
      <p:sp>
        <p:nvSpPr>
          <p:cNvPr id="6" name="Slide Number Placeholder 5"/>
          <p:cNvSpPr>
            <a:spLocks noGrp="1"/>
          </p:cNvSpPr>
          <p:nvPr>
            <p:ph type="sldNum" sz="quarter" idx="4"/>
          </p:nvPr>
        </p:nvSpPr>
        <p:spPr/>
        <p:txBody>
          <a:bodyPr/>
          <a:lstStyle/>
          <a:p>
            <a:fld id="{BBB69291-A384-1346-A27A-D0A1C91B6C32}" type="slidenum">
              <a:rPr lang="en-US" smtClean="0"/>
              <a:pPr/>
              <a:t>2</a:t>
            </a:fld>
            <a:endParaRPr lang="en-US"/>
          </a:p>
        </p:txBody>
      </p:sp>
      <p:sp>
        <p:nvSpPr>
          <p:cNvPr id="3" name="Title 2"/>
          <p:cNvSpPr>
            <a:spLocks noGrp="1"/>
          </p:cNvSpPr>
          <p:nvPr>
            <p:ph type="title"/>
          </p:nvPr>
        </p:nvSpPr>
        <p:spPr>
          <a:xfrm>
            <a:off x="475129" y="307908"/>
            <a:ext cx="8354546" cy="727790"/>
          </a:xfrm>
        </p:spPr>
        <p:txBody>
          <a:bodyPr>
            <a:noAutofit/>
          </a:bodyPr>
          <a:lstStyle/>
          <a:p>
            <a:r>
              <a:rPr lang="en-US" dirty="0"/>
              <a:t>Again, We’re Glad You’re Here</a:t>
            </a:r>
          </a:p>
        </p:txBody>
      </p:sp>
      <p:pic>
        <p:nvPicPr>
          <p:cNvPr id="5" name="Picture 4">
            <a:extLst>
              <a:ext uri="{FF2B5EF4-FFF2-40B4-BE49-F238E27FC236}">
                <a16:creationId xmlns:a16="http://schemas.microsoft.com/office/drawing/2014/main" id="{BAEB45D7-44E4-4A1F-AC36-4C0DEADEB2D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8824" y="6054726"/>
            <a:ext cx="1657985" cy="666750"/>
          </a:xfrm>
          <a:prstGeom prst="rect">
            <a:avLst/>
          </a:prstGeom>
          <a:noFill/>
          <a:ln>
            <a:noFill/>
          </a:ln>
        </p:spPr>
      </p:pic>
    </p:spTree>
    <p:extLst>
      <p:ext uri="{BB962C8B-B14F-4D97-AF65-F5344CB8AC3E}">
        <p14:creationId xmlns:p14="http://schemas.microsoft.com/office/powerpoint/2010/main" val="79247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C475F9-648F-D635-1B7D-AB86DA8BF93B}"/>
              </a:ext>
            </a:extLst>
          </p:cNvPr>
          <p:cNvPicPr>
            <a:picLocks noChangeAspect="1"/>
          </p:cNvPicPr>
          <p:nvPr/>
        </p:nvPicPr>
        <p:blipFill>
          <a:blip r:embed="rId3"/>
          <a:stretch>
            <a:fillRect/>
          </a:stretch>
        </p:blipFill>
        <p:spPr>
          <a:xfrm>
            <a:off x="349249" y="1323035"/>
            <a:ext cx="8553663" cy="2888614"/>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20</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7: Questions (</a:t>
            </a:r>
            <a:r>
              <a:rPr lang="en-US" sz="4100" dirty="0" err="1"/>
              <a:t>con’t</a:t>
            </a:r>
            <a:r>
              <a:rPr lang="en-US" sz="4100" dirty="0"/>
              <a:t>)</a:t>
            </a:r>
          </a:p>
        </p:txBody>
      </p:sp>
      <p:sp>
        <p:nvSpPr>
          <p:cNvPr id="15" name="TextBox 14">
            <a:extLst>
              <a:ext uri="{FF2B5EF4-FFF2-40B4-BE49-F238E27FC236}">
                <a16:creationId xmlns:a16="http://schemas.microsoft.com/office/drawing/2014/main" id="{DC8E6002-D3EC-436E-A7EA-2BC59BF78455}"/>
              </a:ext>
            </a:extLst>
          </p:cNvPr>
          <p:cNvSpPr txBox="1"/>
          <p:nvPr/>
        </p:nvSpPr>
        <p:spPr>
          <a:xfrm>
            <a:off x="2778435" y="1812804"/>
            <a:ext cx="1410506" cy="461665"/>
          </a:xfrm>
          <a:prstGeom prst="rect">
            <a:avLst/>
          </a:prstGeom>
          <a:noFill/>
        </p:spPr>
        <p:txBody>
          <a:bodyPr wrap="square" rtlCol="0">
            <a:spAutoFit/>
          </a:bodyPr>
          <a:lstStyle/>
          <a:p>
            <a:r>
              <a:rPr lang="en-US" sz="2400" b="1" dirty="0">
                <a:solidFill>
                  <a:srgbClr val="FF0000"/>
                </a:solidFill>
              </a:rPr>
              <a:t>G-4, G-7</a:t>
            </a:r>
          </a:p>
        </p:txBody>
      </p:sp>
      <p:sp>
        <p:nvSpPr>
          <p:cNvPr id="12" name="TextBox 11">
            <a:extLst>
              <a:ext uri="{FF2B5EF4-FFF2-40B4-BE49-F238E27FC236}">
                <a16:creationId xmlns:a16="http://schemas.microsoft.com/office/drawing/2014/main" id="{7700F0BA-CD73-F55B-20C7-EE8BDC1AC389}"/>
              </a:ext>
            </a:extLst>
          </p:cNvPr>
          <p:cNvSpPr txBox="1"/>
          <p:nvPr/>
        </p:nvSpPr>
        <p:spPr>
          <a:xfrm>
            <a:off x="2406649" y="3198167"/>
            <a:ext cx="4951614" cy="461665"/>
          </a:xfrm>
          <a:prstGeom prst="rect">
            <a:avLst/>
          </a:prstGeom>
          <a:noFill/>
        </p:spPr>
        <p:txBody>
          <a:bodyPr wrap="square" rtlCol="0">
            <a:spAutoFit/>
          </a:bodyPr>
          <a:lstStyle/>
          <a:p>
            <a:r>
              <a:rPr lang="en-US" sz="2400" b="1" dirty="0">
                <a:solidFill>
                  <a:srgbClr val="FF0000"/>
                </a:solidFill>
              </a:rPr>
              <a:t>W-2, 1099-R, SSA-1099, 1040 Ln 25D</a:t>
            </a:r>
          </a:p>
        </p:txBody>
      </p:sp>
      <p:sp>
        <p:nvSpPr>
          <p:cNvPr id="2" name="Rectangle 1">
            <a:extLst>
              <a:ext uri="{FF2B5EF4-FFF2-40B4-BE49-F238E27FC236}">
                <a16:creationId xmlns:a16="http://schemas.microsoft.com/office/drawing/2014/main" id="{BBCC7B8E-EE76-38FA-D76B-A68A0F2C9108}"/>
              </a:ext>
            </a:extLst>
          </p:cNvPr>
          <p:cNvSpPr/>
          <p:nvPr/>
        </p:nvSpPr>
        <p:spPr>
          <a:xfrm>
            <a:off x="690915" y="3918534"/>
            <a:ext cx="1367557"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B719CB6-6441-DA24-90B8-8FAB5B4DF593}"/>
              </a:ext>
            </a:extLst>
          </p:cNvPr>
          <p:cNvSpPr/>
          <p:nvPr/>
        </p:nvSpPr>
        <p:spPr>
          <a:xfrm>
            <a:off x="690916" y="1732766"/>
            <a:ext cx="1367557"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38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6513DA-B9F3-D6B4-C618-3ADC9D071A62}"/>
              </a:ext>
            </a:extLst>
          </p:cNvPr>
          <p:cNvPicPr>
            <a:picLocks noChangeAspect="1"/>
          </p:cNvPicPr>
          <p:nvPr/>
        </p:nvPicPr>
        <p:blipFill>
          <a:blip r:embed="rId3"/>
          <a:stretch>
            <a:fillRect/>
          </a:stretch>
        </p:blipFill>
        <p:spPr>
          <a:xfrm>
            <a:off x="349249" y="3240750"/>
            <a:ext cx="8031892" cy="2784747"/>
          </a:xfrm>
          <a:prstGeom prst="rect">
            <a:avLst/>
          </a:prstGeom>
        </p:spPr>
      </p:pic>
      <p:pic>
        <p:nvPicPr>
          <p:cNvPr id="4" name="Picture 3">
            <a:extLst>
              <a:ext uri="{FF2B5EF4-FFF2-40B4-BE49-F238E27FC236}">
                <a16:creationId xmlns:a16="http://schemas.microsoft.com/office/drawing/2014/main" id="{AD3FB20F-54F5-1D59-84E4-E0AAB2DC571D}"/>
              </a:ext>
            </a:extLst>
          </p:cNvPr>
          <p:cNvPicPr>
            <a:picLocks noChangeAspect="1"/>
          </p:cNvPicPr>
          <p:nvPr/>
        </p:nvPicPr>
        <p:blipFill>
          <a:blip r:embed="rId4"/>
          <a:stretch>
            <a:fillRect/>
          </a:stretch>
        </p:blipFill>
        <p:spPr>
          <a:xfrm>
            <a:off x="349249" y="1414240"/>
            <a:ext cx="8031892" cy="1682196"/>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21</a:t>
            </a:fld>
            <a:endParaRPr lang="en-US"/>
          </a:p>
        </p:txBody>
      </p:sp>
      <p:sp>
        <p:nvSpPr>
          <p:cNvPr id="3" name="Title 2"/>
          <p:cNvSpPr>
            <a:spLocks noGrp="1"/>
          </p:cNvSpPr>
          <p:nvPr>
            <p:ph type="title"/>
          </p:nvPr>
        </p:nvSpPr>
        <p:spPr>
          <a:xfrm>
            <a:off x="349249" y="493136"/>
            <a:ext cx="8480426" cy="666798"/>
          </a:xfrm>
        </p:spPr>
        <p:txBody>
          <a:bodyPr anchor="t">
            <a:noAutofit/>
          </a:bodyPr>
          <a:lstStyle/>
          <a:p>
            <a:r>
              <a:rPr lang="en-US" sz="3200" dirty="0"/>
              <a:t>Adv. Scenario 7: Retest Questions (</a:t>
            </a:r>
            <a:r>
              <a:rPr lang="en-US" sz="3200" dirty="0" err="1"/>
              <a:t>con’t</a:t>
            </a:r>
            <a:r>
              <a:rPr lang="en-US" sz="3200" dirty="0"/>
              <a:t>)</a:t>
            </a:r>
          </a:p>
        </p:txBody>
      </p:sp>
      <p:sp>
        <p:nvSpPr>
          <p:cNvPr id="12" name="TextBox 11">
            <a:extLst>
              <a:ext uri="{FF2B5EF4-FFF2-40B4-BE49-F238E27FC236}">
                <a16:creationId xmlns:a16="http://schemas.microsoft.com/office/drawing/2014/main" id="{FF838A0D-8248-7EAB-5C90-C044B82B7EFD}"/>
              </a:ext>
            </a:extLst>
          </p:cNvPr>
          <p:cNvSpPr txBox="1"/>
          <p:nvPr/>
        </p:nvSpPr>
        <p:spPr>
          <a:xfrm>
            <a:off x="2650175" y="1982843"/>
            <a:ext cx="1323722" cy="461665"/>
          </a:xfrm>
          <a:prstGeom prst="rect">
            <a:avLst/>
          </a:prstGeom>
          <a:noFill/>
        </p:spPr>
        <p:txBody>
          <a:bodyPr wrap="square" rtlCol="0">
            <a:spAutoFit/>
          </a:bodyPr>
          <a:lstStyle/>
          <a:p>
            <a:r>
              <a:rPr lang="en-US" sz="2400" b="1" dirty="0">
                <a:solidFill>
                  <a:srgbClr val="FF0000"/>
                </a:solidFill>
              </a:rPr>
              <a:t>E-8</a:t>
            </a:r>
          </a:p>
        </p:txBody>
      </p:sp>
      <p:sp>
        <p:nvSpPr>
          <p:cNvPr id="13" name="TextBox 12">
            <a:extLst>
              <a:ext uri="{FF2B5EF4-FFF2-40B4-BE49-F238E27FC236}">
                <a16:creationId xmlns:a16="http://schemas.microsoft.com/office/drawing/2014/main" id="{6F1BB858-256D-7EF8-0296-D9B52832D730}"/>
              </a:ext>
            </a:extLst>
          </p:cNvPr>
          <p:cNvSpPr txBox="1"/>
          <p:nvPr/>
        </p:nvSpPr>
        <p:spPr>
          <a:xfrm>
            <a:off x="2469933" y="3484279"/>
            <a:ext cx="3081510" cy="830997"/>
          </a:xfrm>
          <a:prstGeom prst="rect">
            <a:avLst/>
          </a:prstGeom>
          <a:noFill/>
        </p:spPr>
        <p:txBody>
          <a:bodyPr wrap="square" rtlCol="0">
            <a:spAutoFit/>
          </a:bodyPr>
          <a:lstStyle/>
          <a:p>
            <a:r>
              <a:rPr lang="en-US" sz="2400" b="1" dirty="0">
                <a:solidFill>
                  <a:srgbClr val="FF0000"/>
                </a:solidFill>
              </a:rPr>
              <a:t>F-4 ( NOT F-3)</a:t>
            </a:r>
          </a:p>
          <a:p>
            <a:r>
              <a:rPr lang="en-US" sz="2400" b="1" dirty="0">
                <a:solidFill>
                  <a:srgbClr val="FF0000"/>
                </a:solidFill>
              </a:rPr>
              <a:t>Also on F1040 Line 12</a:t>
            </a:r>
          </a:p>
        </p:txBody>
      </p:sp>
      <p:sp>
        <p:nvSpPr>
          <p:cNvPr id="14" name="TextBox 13">
            <a:extLst>
              <a:ext uri="{FF2B5EF4-FFF2-40B4-BE49-F238E27FC236}">
                <a16:creationId xmlns:a16="http://schemas.microsoft.com/office/drawing/2014/main" id="{45496327-0195-6B59-7416-F369FB058ACF}"/>
              </a:ext>
            </a:extLst>
          </p:cNvPr>
          <p:cNvSpPr txBox="1"/>
          <p:nvPr/>
        </p:nvSpPr>
        <p:spPr>
          <a:xfrm>
            <a:off x="4356097" y="4905444"/>
            <a:ext cx="2874948" cy="461665"/>
          </a:xfrm>
          <a:prstGeom prst="rect">
            <a:avLst/>
          </a:prstGeom>
          <a:noFill/>
        </p:spPr>
        <p:txBody>
          <a:bodyPr wrap="square" rtlCol="0">
            <a:spAutoFit/>
          </a:bodyPr>
          <a:lstStyle/>
          <a:p>
            <a:r>
              <a:rPr lang="en-US" sz="2400" b="1" dirty="0">
                <a:solidFill>
                  <a:srgbClr val="FF0000"/>
                </a:solidFill>
              </a:rPr>
              <a:t>J-3 (also J-6 and J-8)</a:t>
            </a:r>
          </a:p>
        </p:txBody>
      </p:sp>
      <p:sp>
        <p:nvSpPr>
          <p:cNvPr id="2" name="Rectangle 1">
            <a:extLst>
              <a:ext uri="{FF2B5EF4-FFF2-40B4-BE49-F238E27FC236}">
                <a16:creationId xmlns:a16="http://schemas.microsoft.com/office/drawing/2014/main" id="{A8B50750-E039-952D-4941-46727F387C4C}"/>
              </a:ext>
            </a:extLst>
          </p:cNvPr>
          <p:cNvSpPr/>
          <p:nvPr/>
        </p:nvSpPr>
        <p:spPr>
          <a:xfrm>
            <a:off x="538516" y="2505902"/>
            <a:ext cx="1367557"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BD13CB9-58B9-7375-E902-9AF0D0B16DBF}"/>
              </a:ext>
            </a:extLst>
          </p:cNvPr>
          <p:cNvSpPr/>
          <p:nvPr/>
        </p:nvSpPr>
        <p:spPr>
          <a:xfrm>
            <a:off x="679291" y="3919131"/>
            <a:ext cx="1367557"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4EFC235-8269-6580-5FFE-0322C0E75CFE}"/>
              </a:ext>
            </a:extLst>
          </p:cNvPr>
          <p:cNvSpPr/>
          <p:nvPr/>
        </p:nvSpPr>
        <p:spPr>
          <a:xfrm>
            <a:off x="674917" y="4750248"/>
            <a:ext cx="1731732"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221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F9D551-39B5-A717-AD63-C5A22AAD777C}"/>
              </a:ext>
            </a:extLst>
          </p:cNvPr>
          <p:cNvPicPr>
            <a:picLocks noChangeAspect="1"/>
          </p:cNvPicPr>
          <p:nvPr/>
        </p:nvPicPr>
        <p:blipFill>
          <a:blip r:embed="rId3"/>
          <a:stretch>
            <a:fillRect/>
          </a:stretch>
        </p:blipFill>
        <p:spPr>
          <a:xfrm>
            <a:off x="349249" y="1369636"/>
            <a:ext cx="8480427" cy="2920233"/>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22</a:t>
            </a:fld>
            <a:endParaRPr lang="en-US"/>
          </a:p>
        </p:txBody>
      </p:sp>
      <p:sp>
        <p:nvSpPr>
          <p:cNvPr id="3" name="Title 2"/>
          <p:cNvSpPr>
            <a:spLocks noGrp="1"/>
          </p:cNvSpPr>
          <p:nvPr>
            <p:ph type="title"/>
          </p:nvPr>
        </p:nvSpPr>
        <p:spPr>
          <a:xfrm>
            <a:off x="349249" y="493136"/>
            <a:ext cx="8480426" cy="666798"/>
          </a:xfrm>
        </p:spPr>
        <p:txBody>
          <a:bodyPr anchor="t">
            <a:noAutofit/>
          </a:bodyPr>
          <a:lstStyle/>
          <a:p>
            <a:r>
              <a:rPr lang="en-US" sz="3200" dirty="0"/>
              <a:t>Adv. Scenario 7: Retest Questions (</a:t>
            </a:r>
            <a:r>
              <a:rPr lang="en-US" sz="3200" dirty="0" err="1"/>
              <a:t>con’t</a:t>
            </a:r>
            <a:r>
              <a:rPr lang="en-US" sz="3200" dirty="0"/>
              <a:t>)</a:t>
            </a:r>
          </a:p>
        </p:txBody>
      </p:sp>
      <p:sp>
        <p:nvSpPr>
          <p:cNvPr id="9" name="Rectangle 8">
            <a:extLst>
              <a:ext uri="{FF2B5EF4-FFF2-40B4-BE49-F238E27FC236}">
                <a16:creationId xmlns:a16="http://schemas.microsoft.com/office/drawing/2014/main" id="{22D1FEF5-A959-4436-B573-C417BC64FBFC}"/>
              </a:ext>
            </a:extLst>
          </p:cNvPr>
          <p:cNvSpPr/>
          <p:nvPr/>
        </p:nvSpPr>
        <p:spPr>
          <a:xfrm>
            <a:off x="713448" y="2101935"/>
            <a:ext cx="3203644"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7AA050-995C-49BE-81D6-9DCA27ADB7A1}"/>
              </a:ext>
            </a:extLst>
          </p:cNvPr>
          <p:cNvSpPr/>
          <p:nvPr/>
        </p:nvSpPr>
        <p:spPr>
          <a:xfrm>
            <a:off x="643849" y="3929608"/>
            <a:ext cx="133051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9C9F7D5-9933-5E28-6F2D-8903CB0C0DC5}"/>
              </a:ext>
            </a:extLst>
          </p:cNvPr>
          <p:cNvSpPr txBox="1"/>
          <p:nvPr/>
        </p:nvSpPr>
        <p:spPr>
          <a:xfrm>
            <a:off x="2310067" y="3645642"/>
            <a:ext cx="4951614" cy="461665"/>
          </a:xfrm>
          <a:prstGeom prst="rect">
            <a:avLst/>
          </a:prstGeom>
          <a:noFill/>
        </p:spPr>
        <p:txBody>
          <a:bodyPr wrap="square" rtlCol="0">
            <a:spAutoFit/>
          </a:bodyPr>
          <a:lstStyle/>
          <a:p>
            <a:r>
              <a:rPr lang="en-US" sz="2400" b="1" dirty="0">
                <a:solidFill>
                  <a:srgbClr val="FF0000"/>
                </a:solidFill>
              </a:rPr>
              <a:t>W-2, 1099-R, SSA-1099, 1040 Ln 25D</a:t>
            </a:r>
          </a:p>
        </p:txBody>
      </p:sp>
      <p:sp>
        <p:nvSpPr>
          <p:cNvPr id="11" name="TextBox 10">
            <a:extLst>
              <a:ext uri="{FF2B5EF4-FFF2-40B4-BE49-F238E27FC236}">
                <a16:creationId xmlns:a16="http://schemas.microsoft.com/office/drawing/2014/main" id="{FE601D83-6738-F129-2789-09A5BC6BCAED}"/>
              </a:ext>
            </a:extLst>
          </p:cNvPr>
          <p:cNvSpPr txBox="1"/>
          <p:nvPr/>
        </p:nvSpPr>
        <p:spPr>
          <a:xfrm>
            <a:off x="4133675" y="1627726"/>
            <a:ext cx="1080876" cy="400110"/>
          </a:xfrm>
          <a:prstGeom prst="rect">
            <a:avLst/>
          </a:prstGeom>
          <a:noFill/>
        </p:spPr>
        <p:txBody>
          <a:bodyPr wrap="square" rtlCol="0">
            <a:spAutoFit/>
          </a:bodyPr>
          <a:lstStyle/>
          <a:p>
            <a:r>
              <a:rPr lang="en-US" sz="2000" b="1" dirty="0">
                <a:solidFill>
                  <a:srgbClr val="FF0000"/>
                </a:solidFill>
              </a:rPr>
              <a:t>I-4, I-5</a:t>
            </a:r>
          </a:p>
        </p:txBody>
      </p:sp>
      <p:sp>
        <p:nvSpPr>
          <p:cNvPr id="13" name="TextBox 12">
            <a:extLst>
              <a:ext uri="{FF2B5EF4-FFF2-40B4-BE49-F238E27FC236}">
                <a16:creationId xmlns:a16="http://schemas.microsoft.com/office/drawing/2014/main" id="{E135AD43-1EFC-35F7-CA46-A07BD0F20F81}"/>
              </a:ext>
            </a:extLst>
          </p:cNvPr>
          <p:cNvSpPr txBox="1"/>
          <p:nvPr/>
        </p:nvSpPr>
        <p:spPr>
          <a:xfrm>
            <a:off x="4133675" y="2067743"/>
            <a:ext cx="809028" cy="400110"/>
          </a:xfrm>
          <a:prstGeom prst="rect">
            <a:avLst/>
          </a:prstGeom>
          <a:noFill/>
        </p:spPr>
        <p:txBody>
          <a:bodyPr wrap="square" rtlCol="0">
            <a:spAutoFit/>
          </a:bodyPr>
          <a:lstStyle/>
          <a:p>
            <a:r>
              <a:rPr lang="en-US" sz="2000" b="1" dirty="0">
                <a:solidFill>
                  <a:srgbClr val="FF0000"/>
                </a:solidFill>
              </a:rPr>
              <a:t>J-7</a:t>
            </a:r>
          </a:p>
        </p:txBody>
      </p:sp>
      <p:sp>
        <p:nvSpPr>
          <p:cNvPr id="15" name="TextBox 14">
            <a:extLst>
              <a:ext uri="{FF2B5EF4-FFF2-40B4-BE49-F238E27FC236}">
                <a16:creationId xmlns:a16="http://schemas.microsoft.com/office/drawing/2014/main" id="{8501FDFA-A4A1-1E63-57B3-6F4BD54193AC}"/>
              </a:ext>
            </a:extLst>
          </p:cNvPr>
          <p:cNvSpPr txBox="1"/>
          <p:nvPr/>
        </p:nvSpPr>
        <p:spPr>
          <a:xfrm>
            <a:off x="4133675" y="2443356"/>
            <a:ext cx="809028" cy="400110"/>
          </a:xfrm>
          <a:prstGeom prst="rect">
            <a:avLst/>
          </a:prstGeom>
          <a:noFill/>
        </p:spPr>
        <p:txBody>
          <a:bodyPr wrap="square" rtlCol="0">
            <a:spAutoFit/>
          </a:bodyPr>
          <a:lstStyle/>
          <a:p>
            <a:r>
              <a:rPr lang="en-US" sz="2000" b="1" dirty="0">
                <a:solidFill>
                  <a:srgbClr val="FF0000"/>
                </a:solidFill>
              </a:rPr>
              <a:t>G-4</a:t>
            </a:r>
          </a:p>
        </p:txBody>
      </p:sp>
      <p:sp>
        <p:nvSpPr>
          <p:cNvPr id="16" name="TextBox 15">
            <a:extLst>
              <a:ext uri="{FF2B5EF4-FFF2-40B4-BE49-F238E27FC236}">
                <a16:creationId xmlns:a16="http://schemas.microsoft.com/office/drawing/2014/main" id="{B8D95CE1-E3E3-AAFE-70AE-75634BB69E43}"/>
              </a:ext>
            </a:extLst>
          </p:cNvPr>
          <p:cNvSpPr txBox="1"/>
          <p:nvPr/>
        </p:nvSpPr>
        <p:spPr>
          <a:xfrm>
            <a:off x="4133674" y="2777740"/>
            <a:ext cx="3898217" cy="400110"/>
          </a:xfrm>
          <a:prstGeom prst="rect">
            <a:avLst/>
          </a:prstGeom>
          <a:noFill/>
        </p:spPr>
        <p:txBody>
          <a:bodyPr wrap="square" rtlCol="0">
            <a:spAutoFit/>
          </a:bodyPr>
          <a:lstStyle/>
          <a:p>
            <a:r>
              <a:rPr lang="en-US" sz="2000" b="1" dirty="0">
                <a:solidFill>
                  <a:srgbClr val="FF0000"/>
                </a:solidFill>
              </a:rPr>
              <a:t>H-10, 13614-C Part V Q9</a:t>
            </a:r>
          </a:p>
        </p:txBody>
      </p:sp>
      <p:sp>
        <p:nvSpPr>
          <p:cNvPr id="2" name="Rectangle 1">
            <a:hlinkClick r:id="rId4" action="ppaction://hlinksldjump"/>
            <a:extLst>
              <a:ext uri="{FF2B5EF4-FFF2-40B4-BE49-F238E27FC236}">
                <a16:creationId xmlns:a16="http://schemas.microsoft.com/office/drawing/2014/main" id="{06A3F489-873A-3A70-64AC-F3CE65E459E3}"/>
              </a:ext>
            </a:extLst>
          </p:cNvPr>
          <p:cNvSpPr/>
          <p:nvPr/>
        </p:nvSpPr>
        <p:spPr>
          <a:xfrm>
            <a:off x="7733003" y="6090089"/>
            <a:ext cx="1144891" cy="49032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650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8</a:t>
            </a:r>
          </a:p>
        </p:txBody>
      </p:sp>
      <p:sp>
        <p:nvSpPr>
          <p:cNvPr id="3" name="Text Placeholder 2"/>
          <p:cNvSpPr>
            <a:spLocks noGrp="1"/>
          </p:cNvSpPr>
          <p:nvPr>
            <p:ph type="body" idx="1"/>
          </p:nvPr>
        </p:nvSpPr>
        <p:spPr>
          <a:xfrm>
            <a:off x="525916" y="4494985"/>
            <a:ext cx="5811822" cy="854782"/>
          </a:xfrm>
        </p:spPr>
        <p:txBody>
          <a:bodyPr/>
          <a:lstStyle/>
          <a:p>
            <a:r>
              <a:rPr lang="en-US" dirty="0"/>
              <a:t>Julia Oakley</a:t>
            </a:r>
          </a:p>
        </p:txBody>
      </p:sp>
    </p:spTree>
    <p:extLst>
      <p:ext uri="{BB962C8B-B14F-4D97-AF65-F5344CB8AC3E}">
        <p14:creationId xmlns:p14="http://schemas.microsoft.com/office/powerpoint/2010/main" val="4267850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3CFA75-37AF-10DF-0559-F207394F6C04}"/>
              </a:ext>
            </a:extLst>
          </p:cNvPr>
          <p:cNvPicPr>
            <a:picLocks noChangeAspect="1"/>
          </p:cNvPicPr>
          <p:nvPr/>
        </p:nvPicPr>
        <p:blipFill>
          <a:blip r:embed="rId2"/>
          <a:stretch>
            <a:fillRect/>
          </a:stretch>
        </p:blipFill>
        <p:spPr>
          <a:xfrm>
            <a:off x="697382" y="1189549"/>
            <a:ext cx="6769072" cy="5470142"/>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24</a:t>
            </a:fld>
            <a:endParaRPr lang="en-US"/>
          </a:p>
        </p:txBody>
      </p:sp>
      <p:sp>
        <p:nvSpPr>
          <p:cNvPr id="3" name="Title 2"/>
          <p:cNvSpPr>
            <a:spLocks noGrp="1"/>
          </p:cNvSpPr>
          <p:nvPr>
            <p:ph type="title"/>
          </p:nvPr>
        </p:nvSpPr>
        <p:spPr>
          <a:xfrm>
            <a:off x="349249" y="311385"/>
            <a:ext cx="8480426" cy="666798"/>
          </a:xfrm>
        </p:spPr>
        <p:txBody>
          <a:bodyPr>
            <a:normAutofit fontScale="90000"/>
          </a:bodyPr>
          <a:lstStyle/>
          <a:p>
            <a:r>
              <a:rPr lang="en-US" dirty="0"/>
              <a:t>Adv. Scenario 8 Interview Notes</a:t>
            </a:r>
          </a:p>
        </p:txBody>
      </p:sp>
      <p:sp>
        <p:nvSpPr>
          <p:cNvPr id="8" name="Content Placeholder 1">
            <a:extLst>
              <a:ext uri="{FF2B5EF4-FFF2-40B4-BE49-F238E27FC236}">
                <a16:creationId xmlns:a16="http://schemas.microsoft.com/office/drawing/2014/main" id="{BD9C3653-321C-43C1-C05E-825CB8B34515}"/>
              </a:ext>
            </a:extLst>
          </p:cNvPr>
          <p:cNvSpPr txBox="1">
            <a:spLocks/>
          </p:cNvSpPr>
          <p:nvPr/>
        </p:nvSpPr>
        <p:spPr>
          <a:xfrm>
            <a:off x="6017741" y="2810703"/>
            <a:ext cx="2719134" cy="105542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Form 6744 Pg 84, initial test questions pg. 95</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65B10C4A-3AD7-D37B-5AEB-A0EDFF1E27D3}"/>
                  </a:ext>
                </a:extLst>
              </p14:cNvPr>
              <p14:cNvContentPartPr/>
              <p14:nvPr/>
            </p14:nvContentPartPr>
            <p14:xfrm>
              <a:off x="5733399" y="4373572"/>
              <a:ext cx="1159920" cy="136080"/>
            </p14:xfrm>
          </p:contentPart>
        </mc:Choice>
        <mc:Fallback xmlns="">
          <p:pic>
            <p:nvPicPr>
              <p:cNvPr id="7" name="Ink 6">
                <a:extLst>
                  <a:ext uri="{FF2B5EF4-FFF2-40B4-BE49-F238E27FC236}">
                    <a16:creationId xmlns:a16="http://schemas.microsoft.com/office/drawing/2014/main" id="{65B10C4A-3AD7-D37B-5AEB-A0EDFF1E27D3}"/>
                  </a:ext>
                </a:extLst>
              </p:cNvPr>
              <p:cNvPicPr/>
              <p:nvPr/>
            </p:nvPicPr>
            <p:blipFill>
              <a:blip r:embed="rId4"/>
              <a:stretch>
                <a:fillRect/>
              </a:stretch>
            </p:blipFill>
            <p:spPr>
              <a:xfrm>
                <a:off x="5679759" y="4265932"/>
                <a:ext cx="126756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E5CDB840-D098-C82E-1A5A-DFD6CDAB3DAE}"/>
                  </a:ext>
                </a:extLst>
              </p14:cNvPr>
              <p14:cNvContentPartPr/>
              <p14:nvPr/>
            </p14:nvContentPartPr>
            <p14:xfrm>
              <a:off x="852519" y="4683172"/>
              <a:ext cx="579960" cy="360"/>
            </p14:xfrm>
          </p:contentPart>
        </mc:Choice>
        <mc:Fallback xmlns="">
          <p:pic>
            <p:nvPicPr>
              <p:cNvPr id="10" name="Ink 9">
                <a:extLst>
                  <a:ext uri="{FF2B5EF4-FFF2-40B4-BE49-F238E27FC236}">
                    <a16:creationId xmlns:a16="http://schemas.microsoft.com/office/drawing/2014/main" id="{E5CDB840-D098-C82E-1A5A-DFD6CDAB3DAE}"/>
                  </a:ext>
                </a:extLst>
              </p:cNvPr>
              <p:cNvPicPr/>
              <p:nvPr/>
            </p:nvPicPr>
            <p:blipFill>
              <a:blip r:embed="rId6"/>
              <a:stretch>
                <a:fillRect/>
              </a:stretch>
            </p:blipFill>
            <p:spPr>
              <a:xfrm>
                <a:off x="798879" y="4575172"/>
                <a:ext cx="687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7FD56456-826A-4A93-835D-A6EC6AF5FB1D}"/>
                  </a:ext>
                </a:extLst>
              </p14:cNvPr>
              <p14:cNvContentPartPr/>
              <p14:nvPr/>
            </p14:nvContentPartPr>
            <p14:xfrm>
              <a:off x="4374039" y="5503612"/>
              <a:ext cx="2301480" cy="96120"/>
            </p14:xfrm>
          </p:contentPart>
        </mc:Choice>
        <mc:Fallback xmlns="">
          <p:pic>
            <p:nvPicPr>
              <p:cNvPr id="11" name="Ink 10">
                <a:extLst>
                  <a:ext uri="{FF2B5EF4-FFF2-40B4-BE49-F238E27FC236}">
                    <a16:creationId xmlns:a16="http://schemas.microsoft.com/office/drawing/2014/main" id="{7FD56456-826A-4A93-835D-A6EC6AF5FB1D}"/>
                  </a:ext>
                </a:extLst>
              </p:cNvPr>
              <p:cNvPicPr/>
              <p:nvPr/>
            </p:nvPicPr>
            <p:blipFill>
              <a:blip r:embed="rId8"/>
              <a:stretch>
                <a:fillRect/>
              </a:stretch>
            </p:blipFill>
            <p:spPr>
              <a:xfrm>
                <a:off x="4320039" y="5395612"/>
                <a:ext cx="240912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D4FD8EB6-84CF-2ECC-99B3-5B96DDC1202E}"/>
                  </a:ext>
                </a:extLst>
              </p14:cNvPr>
              <p14:cNvContentPartPr/>
              <p14:nvPr/>
            </p14:nvContentPartPr>
            <p14:xfrm>
              <a:off x="2940879" y="6128932"/>
              <a:ext cx="345240" cy="360"/>
            </p14:xfrm>
          </p:contentPart>
        </mc:Choice>
        <mc:Fallback xmlns="">
          <p:pic>
            <p:nvPicPr>
              <p:cNvPr id="12" name="Ink 11">
                <a:extLst>
                  <a:ext uri="{FF2B5EF4-FFF2-40B4-BE49-F238E27FC236}">
                    <a16:creationId xmlns:a16="http://schemas.microsoft.com/office/drawing/2014/main" id="{D4FD8EB6-84CF-2ECC-99B3-5B96DDC1202E}"/>
                  </a:ext>
                </a:extLst>
              </p:cNvPr>
              <p:cNvPicPr/>
              <p:nvPr/>
            </p:nvPicPr>
            <p:blipFill>
              <a:blip r:embed="rId10"/>
              <a:stretch>
                <a:fillRect/>
              </a:stretch>
            </p:blipFill>
            <p:spPr>
              <a:xfrm>
                <a:off x="2886879" y="6021292"/>
                <a:ext cx="4528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04391AAD-B3EE-66E6-C444-9A468D79A351}"/>
                  </a:ext>
                </a:extLst>
              </p14:cNvPr>
              <p14:cNvContentPartPr/>
              <p14:nvPr/>
            </p14:nvContentPartPr>
            <p14:xfrm>
              <a:off x="5362959" y="6148372"/>
              <a:ext cx="48600" cy="17640"/>
            </p14:xfrm>
          </p:contentPart>
        </mc:Choice>
        <mc:Fallback xmlns="">
          <p:pic>
            <p:nvPicPr>
              <p:cNvPr id="13" name="Ink 12">
                <a:extLst>
                  <a:ext uri="{FF2B5EF4-FFF2-40B4-BE49-F238E27FC236}">
                    <a16:creationId xmlns:a16="http://schemas.microsoft.com/office/drawing/2014/main" id="{04391AAD-B3EE-66E6-C444-9A468D79A351}"/>
                  </a:ext>
                </a:extLst>
              </p:cNvPr>
              <p:cNvPicPr/>
              <p:nvPr/>
            </p:nvPicPr>
            <p:blipFill>
              <a:blip r:embed="rId12"/>
              <a:stretch>
                <a:fillRect/>
              </a:stretch>
            </p:blipFill>
            <p:spPr>
              <a:xfrm>
                <a:off x="5308959" y="6040732"/>
                <a:ext cx="1562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608A4A70-FF63-0ED4-5219-2E056BB7AD28}"/>
                  </a:ext>
                </a:extLst>
              </p14:cNvPr>
              <p14:cNvContentPartPr/>
              <p14:nvPr/>
            </p14:nvContentPartPr>
            <p14:xfrm>
              <a:off x="5424879" y="6141172"/>
              <a:ext cx="307800" cy="13320"/>
            </p14:xfrm>
          </p:contentPart>
        </mc:Choice>
        <mc:Fallback xmlns="">
          <p:pic>
            <p:nvPicPr>
              <p:cNvPr id="14" name="Ink 13">
                <a:extLst>
                  <a:ext uri="{FF2B5EF4-FFF2-40B4-BE49-F238E27FC236}">
                    <a16:creationId xmlns:a16="http://schemas.microsoft.com/office/drawing/2014/main" id="{608A4A70-FF63-0ED4-5219-2E056BB7AD28}"/>
                  </a:ext>
                </a:extLst>
              </p:cNvPr>
              <p:cNvPicPr/>
              <p:nvPr/>
            </p:nvPicPr>
            <p:blipFill>
              <a:blip r:embed="rId14"/>
              <a:stretch>
                <a:fillRect/>
              </a:stretch>
            </p:blipFill>
            <p:spPr>
              <a:xfrm>
                <a:off x="5370879" y="6033532"/>
                <a:ext cx="4154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09827B6C-6438-4296-CF96-EAF8EBAD49A0}"/>
                  </a:ext>
                </a:extLst>
              </p14:cNvPr>
              <p14:cNvContentPartPr/>
              <p14:nvPr/>
            </p14:nvContentPartPr>
            <p14:xfrm>
              <a:off x="1433559" y="6301372"/>
              <a:ext cx="1229040" cy="26640"/>
            </p14:xfrm>
          </p:contentPart>
        </mc:Choice>
        <mc:Fallback xmlns="">
          <p:pic>
            <p:nvPicPr>
              <p:cNvPr id="16" name="Ink 15">
                <a:extLst>
                  <a:ext uri="{FF2B5EF4-FFF2-40B4-BE49-F238E27FC236}">
                    <a16:creationId xmlns:a16="http://schemas.microsoft.com/office/drawing/2014/main" id="{09827B6C-6438-4296-CF96-EAF8EBAD49A0}"/>
                  </a:ext>
                </a:extLst>
              </p:cNvPr>
              <p:cNvPicPr/>
              <p:nvPr/>
            </p:nvPicPr>
            <p:blipFill>
              <a:blip r:embed="rId16"/>
              <a:stretch>
                <a:fillRect/>
              </a:stretch>
            </p:blipFill>
            <p:spPr>
              <a:xfrm>
                <a:off x="1379559" y="6193372"/>
                <a:ext cx="13366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B204D0DB-CD00-DD43-0163-0B40A7925350}"/>
                  </a:ext>
                </a:extLst>
              </p14:cNvPr>
              <p14:cNvContentPartPr/>
              <p14:nvPr/>
            </p14:nvContentPartPr>
            <p14:xfrm>
              <a:off x="5103039" y="2062732"/>
              <a:ext cx="406800" cy="13680"/>
            </p14:xfrm>
          </p:contentPart>
        </mc:Choice>
        <mc:Fallback xmlns="">
          <p:pic>
            <p:nvPicPr>
              <p:cNvPr id="17" name="Ink 16">
                <a:extLst>
                  <a:ext uri="{FF2B5EF4-FFF2-40B4-BE49-F238E27FC236}">
                    <a16:creationId xmlns:a16="http://schemas.microsoft.com/office/drawing/2014/main" id="{B204D0DB-CD00-DD43-0163-0B40A7925350}"/>
                  </a:ext>
                </a:extLst>
              </p:cNvPr>
              <p:cNvPicPr/>
              <p:nvPr/>
            </p:nvPicPr>
            <p:blipFill>
              <a:blip r:embed="rId18"/>
              <a:stretch>
                <a:fillRect/>
              </a:stretch>
            </p:blipFill>
            <p:spPr>
              <a:xfrm>
                <a:off x="5049399" y="1954732"/>
                <a:ext cx="514440" cy="229320"/>
              </a:xfrm>
              <a:prstGeom prst="rect">
                <a:avLst/>
              </a:prstGeom>
            </p:spPr>
          </p:pic>
        </mc:Fallback>
      </mc:AlternateContent>
    </p:spTree>
    <p:extLst>
      <p:ext uri="{BB962C8B-B14F-4D97-AF65-F5344CB8AC3E}">
        <p14:creationId xmlns:p14="http://schemas.microsoft.com/office/powerpoint/2010/main" val="2709846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3A9078D-4EFC-FFD3-057A-BB5E94F5875E}"/>
              </a:ext>
            </a:extLst>
          </p:cNvPr>
          <p:cNvPicPr>
            <a:picLocks noChangeAspect="1"/>
          </p:cNvPicPr>
          <p:nvPr/>
        </p:nvPicPr>
        <p:blipFill>
          <a:blip r:embed="rId2"/>
          <a:stretch>
            <a:fillRect/>
          </a:stretch>
        </p:blipFill>
        <p:spPr>
          <a:xfrm>
            <a:off x="420951" y="1242325"/>
            <a:ext cx="7836673" cy="4205244"/>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25</a:t>
            </a:fld>
            <a:endParaRPr lang="en-US"/>
          </a:p>
        </p:txBody>
      </p:sp>
      <p:sp>
        <p:nvSpPr>
          <p:cNvPr id="3" name="Title 2"/>
          <p:cNvSpPr>
            <a:spLocks noGrp="1"/>
          </p:cNvSpPr>
          <p:nvPr>
            <p:ph type="title"/>
          </p:nvPr>
        </p:nvSpPr>
        <p:spPr>
          <a:xfrm>
            <a:off x="349249" y="311385"/>
            <a:ext cx="8480426" cy="666798"/>
          </a:xfrm>
        </p:spPr>
        <p:txBody>
          <a:bodyPr>
            <a:normAutofit fontScale="90000"/>
          </a:bodyPr>
          <a:lstStyle/>
          <a:p>
            <a:r>
              <a:rPr lang="en-US" dirty="0"/>
              <a:t>Adv. Scenario 8 Questions</a:t>
            </a:r>
          </a:p>
        </p:txBody>
      </p:sp>
      <p:sp>
        <p:nvSpPr>
          <p:cNvPr id="14" name="TextBox 13">
            <a:hlinkClick r:id="rId3" action="ppaction://hlinksldjump"/>
            <a:extLst>
              <a:ext uri="{FF2B5EF4-FFF2-40B4-BE49-F238E27FC236}">
                <a16:creationId xmlns:a16="http://schemas.microsoft.com/office/drawing/2014/main" id="{A7E7DA3C-D429-5943-B8C7-84B3409BFE83}"/>
              </a:ext>
            </a:extLst>
          </p:cNvPr>
          <p:cNvSpPr txBox="1"/>
          <p:nvPr/>
        </p:nvSpPr>
        <p:spPr>
          <a:xfrm>
            <a:off x="2533734" y="1788749"/>
            <a:ext cx="5640839" cy="461665"/>
          </a:xfrm>
          <a:prstGeom prst="rect">
            <a:avLst/>
          </a:prstGeom>
          <a:noFill/>
        </p:spPr>
        <p:txBody>
          <a:bodyPr wrap="square" rtlCol="0">
            <a:spAutoFit/>
          </a:bodyPr>
          <a:lstStyle/>
          <a:p>
            <a:r>
              <a:rPr lang="en-US" sz="2400" b="1" dirty="0">
                <a:solidFill>
                  <a:srgbClr val="FF0000"/>
                </a:solidFill>
              </a:rPr>
              <a:t>Form 8949 and Sched D (D-32 to D-34)</a:t>
            </a:r>
          </a:p>
        </p:txBody>
      </p:sp>
      <p:sp>
        <p:nvSpPr>
          <p:cNvPr id="15" name="TextBox 14">
            <a:hlinkClick r:id="rId4" action="ppaction://hlinksldjump"/>
            <a:extLst>
              <a:ext uri="{FF2B5EF4-FFF2-40B4-BE49-F238E27FC236}">
                <a16:creationId xmlns:a16="http://schemas.microsoft.com/office/drawing/2014/main" id="{564CB6ED-24D1-2DCA-4E4D-C17895D204EE}"/>
              </a:ext>
            </a:extLst>
          </p:cNvPr>
          <p:cNvSpPr txBox="1"/>
          <p:nvPr/>
        </p:nvSpPr>
        <p:spPr>
          <a:xfrm>
            <a:off x="3171035" y="3281070"/>
            <a:ext cx="5484493" cy="830997"/>
          </a:xfrm>
          <a:prstGeom prst="rect">
            <a:avLst/>
          </a:prstGeom>
          <a:noFill/>
        </p:spPr>
        <p:txBody>
          <a:bodyPr wrap="square" rtlCol="0">
            <a:spAutoFit/>
          </a:bodyPr>
          <a:lstStyle/>
          <a:p>
            <a:r>
              <a:rPr lang="en-US" sz="2400" b="1" dirty="0">
                <a:solidFill>
                  <a:srgbClr val="FF0000"/>
                </a:solidFill>
              </a:rPr>
              <a:t>D-28, bottom of page, also</a:t>
            </a:r>
          </a:p>
          <a:p>
            <a:r>
              <a:rPr lang="en-US" sz="2400" b="1" dirty="0">
                <a:solidFill>
                  <a:srgbClr val="FF0000"/>
                </a:solidFill>
              </a:rPr>
              <a:t>Schedule C Instructions</a:t>
            </a:r>
          </a:p>
        </p:txBody>
      </p:sp>
      <p:sp>
        <p:nvSpPr>
          <p:cNvPr id="5" name="TextBox 4">
            <a:extLst>
              <a:ext uri="{FF2B5EF4-FFF2-40B4-BE49-F238E27FC236}">
                <a16:creationId xmlns:a16="http://schemas.microsoft.com/office/drawing/2014/main" id="{499DAC05-C351-C460-F658-40FC7DEBE347}"/>
              </a:ext>
            </a:extLst>
          </p:cNvPr>
          <p:cNvSpPr txBox="1"/>
          <p:nvPr/>
        </p:nvSpPr>
        <p:spPr>
          <a:xfrm>
            <a:off x="3190857" y="4938300"/>
            <a:ext cx="4326592" cy="461665"/>
          </a:xfrm>
          <a:prstGeom prst="rect">
            <a:avLst/>
          </a:prstGeom>
          <a:noFill/>
        </p:spPr>
        <p:txBody>
          <a:bodyPr wrap="square" rtlCol="0">
            <a:spAutoFit/>
          </a:bodyPr>
          <a:lstStyle/>
          <a:p>
            <a:r>
              <a:rPr lang="en-US" sz="2400" b="1" dirty="0">
                <a:solidFill>
                  <a:srgbClr val="FF0000"/>
                </a:solidFill>
              </a:rPr>
              <a:t>Schedule 1  Part II Line 21, E-17</a:t>
            </a:r>
          </a:p>
        </p:txBody>
      </p:sp>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005530D0-C8A7-F8E6-E06B-04CEBDBB4D8E}"/>
                  </a:ext>
                </a:extLst>
              </p14:cNvPr>
              <p14:cNvContentPartPr/>
              <p14:nvPr/>
            </p14:nvContentPartPr>
            <p14:xfrm>
              <a:off x="2199279" y="1346692"/>
              <a:ext cx="1610640" cy="75600"/>
            </p14:xfrm>
          </p:contentPart>
        </mc:Choice>
        <mc:Fallback xmlns="">
          <p:pic>
            <p:nvPicPr>
              <p:cNvPr id="16" name="Ink 15">
                <a:extLst>
                  <a:ext uri="{FF2B5EF4-FFF2-40B4-BE49-F238E27FC236}">
                    <a16:creationId xmlns:a16="http://schemas.microsoft.com/office/drawing/2014/main" id="{005530D0-C8A7-F8E6-E06B-04CEBDBB4D8E}"/>
                  </a:ext>
                </a:extLst>
              </p:cNvPr>
              <p:cNvPicPr/>
              <p:nvPr/>
            </p:nvPicPr>
            <p:blipFill>
              <a:blip r:embed="rId6"/>
              <a:stretch>
                <a:fillRect/>
              </a:stretch>
            </p:blipFill>
            <p:spPr>
              <a:xfrm>
                <a:off x="2145639" y="1239052"/>
                <a:ext cx="171828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7AB94360-0C6C-5AB9-E005-8A65498E0423}"/>
                  </a:ext>
                </a:extLst>
              </p14:cNvPr>
              <p14:cNvContentPartPr/>
              <p14:nvPr/>
            </p14:nvContentPartPr>
            <p14:xfrm>
              <a:off x="3830439" y="1407892"/>
              <a:ext cx="97200" cy="13320"/>
            </p14:xfrm>
          </p:contentPart>
        </mc:Choice>
        <mc:Fallback xmlns="">
          <p:pic>
            <p:nvPicPr>
              <p:cNvPr id="17" name="Ink 16">
                <a:extLst>
                  <a:ext uri="{FF2B5EF4-FFF2-40B4-BE49-F238E27FC236}">
                    <a16:creationId xmlns:a16="http://schemas.microsoft.com/office/drawing/2014/main" id="{7AB94360-0C6C-5AB9-E005-8A65498E0423}"/>
                  </a:ext>
                </a:extLst>
              </p:cNvPr>
              <p:cNvPicPr/>
              <p:nvPr/>
            </p:nvPicPr>
            <p:blipFill>
              <a:blip r:embed="rId8"/>
              <a:stretch>
                <a:fillRect/>
              </a:stretch>
            </p:blipFill>
            <p:spPr>
              <a:xfrm>
                <a:off x="3776439" y="1300252"/>
                <a:ext cx="204840" cy="228960"/>
              </a:xfrm>
              <a:prstGeom prst="rect">
                <a:avLst/>
              </a:prstGeom>
            </p:spPr>
          </p:pic>
        </mc:Fallback>
      </mc:AlternateContent>
    </p:spTree>
    <p:extLst>
      <p:ext uri="{BB962C8B-B14F-4D97-AF65-F5344CB8AC3E}">
        <p14:creationId xmlns:p14="http://schemas.microsoft.com/office/powerpoint/2010/main" val="2432561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D23D7BA-7FF6-D177-7751-82612D8052B7}"/>
              </a:ext>
            </a:extLst>
          </p:cNvPr>
          <p:cNvPicPr>
            <a:picLocks noChangeAspect="1"/>
          </p:cNvPicPr>
          <p:nvPr/>
        </p:nvPicPr>
        <p:blipFill>
          <a:blip r:embed="rId3"/>
          <a:stretch>
            <a:fillRect/>
          </a:stretch>
        </p:blipFill>
        <p:spPr>
          <a:xfrm>
            <a:off x="398677" y="1267328"/>
            <a:ext cx="8249622" cy="3292315"/>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26</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8: Retest Questions</a:t>
            </a:r>
          </a:p>
        </p:txBody>
      </p:sp>
      <p:sp>
        <p:nvSpPr>
          <p:cNvPr id="16" name="Content Placeholder 6">
            <a:extLst>
              <a:ext uri="{FF2B5EF4-FFF2-40B4-BE49-F238E27FC236}">
                <a16:creationId xmlns:a16="http://schemas.microsoft.com/office/drawing/2014/main" id="{7274DEAA-5935-785E-5666-1B11AE6E355A}"/>
              </a:ext>
            </a:extLst>
          </p:cNvPr>
          <p:cNvSpPr>
            <a:spLocks noGrp="1"/>
          </p:cNvSpPr>
          <p:nvPr>
            <p:ph sz="half" idx="1"/>
          </p:nvPr>
        </p:nvSpPr>
        <p:spPr>
          <a:xfrm>
            <a:off x="2178055" y="6043909"/>
            <a:ext cx="3846786" cy="523489"/>
          </a:xfrm>
        </p:spPr>
        <p:txBody>
          <a:bodyPr>
            <a:normAutofit/>
          </a:bodyPr>
          <a:lstStyle/>
          <a:p>
            <a:pPr marL="0" indent="0">
              <a:buNone/>
            </a:pPr>
            <a:r>
              <a:rPr lang="en-US" sz="2000" dirty="0"/>
              <a:t>Retest Form 6744 Pg 112</a:t>
            </a:r>
          </a:p>
        </p:txBody>
      </p:sp>
      <p:sp>
        <p:nvSpPr>
          <p:cNvPr id="17" name="TextBox 16">
            <a:extLst>
              <a:ext uri="{FF2B5EF4-FFF2-40B4-BE49-F238E27FC236}">
                <a16:creationId xmlns:a16="http://schemas.microsoft.com/office/drawing/2014/main" id="{4B10F761-43CE-EB74-216A-AEA9D8EE6BD2}"/>
              </a:ext>
            </a:extLst>
          </p:cNvPr>
          <p:cNvSpPr txBox="1"/>
          <p:nvPr/>
        </p:nvSpPr>
        <p:spPr>
          <a:xfrm>
            <a:off x="2611906" y="2397509"/>
            <a:ext cx="5484493" cy="830997"/>
          </a:xfrm>
          <a:prstGeom prst="rect">
            <a:avLst/>
          </a:prstGeom>
          <a:noFill/>
        </p:spPr>
        <p:txBody>
          <a:bodyPr wrap="square" rtlCol="0">
            <a:spAutoFit/>
          </a:bodyPr>
          <a:lstStyle/>
          <a:p>
            <a:r>
              <a:rPr lang="en-US" sz="2400" b="1" dirty="0">
                <a:solidFill>
                  <a:srgbClr val="FF0000"/>
                </a:solidFill>
              </a:rPr>
              <a:t>D-28, bottom of page, also</a:t>
            </a:r>
          </a:p>
          <a:p>
            <a:r>
              <a:rPr lang="en-US" sz="2400" b="1" dirty="0">
                <a:solidFill>
                  <a:srgbClr val="FF0000"/>
                </a:solidFill>
              </a:rPr>
              <a:t>Schedule C Instructions</a:t>
            </a:r>
          </a:p>
        </p:txBody>
      </p:sp>
      <p:sp>
        <p:nvSpPr>
          <p:cNvPr id="20" name="TextBox 19">
            <a:extLst>
              <a:ext uri="{FF2B5EF4-FFF2-40B4-BE49-F238E27FC236}">
                <a16:creationId xmlns:a16="http://schemas.microsoft.com/office/drawing/2014/main" id="{5C7493AD-0442-0DD5-80FA-C9BACB1E1802}"/>
              </a:ext>
            </a:extLst>
          </p:cNvPr>
          <p:cNvSpPr txBox="1"/>
          <p:nvPr/>
        </p:nvSpPr>
        <p:spPr>
          <a:xfrm>
            <a:off x="2426166" y="3735602"/>
            <a:ext cx="4326592" cy="461665"/>
          </a:xfrm>
          <a:prstGeom prst="rect">
            <a:avLst/>
          </a:prstGeom>
          <a:noFill/>
        </p:spPr>
        <p:txBody>
          <a:bodyPr wrap="square" rtlCol="0">
            <a:spAutoFit/>
          </a:bodyPr>
          <a:lstStyle/>
          <a:p>
            <a:r>
              <a:rPr lang="en-US" sz="2400" b="1" dirty="0">
                <a:solidFill>
                  <a:srgbClr val="FF0000"/>
                </a:solidFill>
              </a:rPr>
              <a:t>Schedule 1  Part II Line 21, E-17</a:t>
            </a:r>
          </a:p>
        </p:txBody>
      </p:sp>
      <p:sp>
        <p:nvSpPr>
          <p:cNvPr id="2" name="TextBox 1">
            <a:hlinkClick r:id="rId4" action="ppaction://hlinksldjump"/>
            <a:extLst>
              <a:ext uri="{FF2B5EF4-FFF2-40B4-BE49-F238E27FC236}">
                <a16:creationId xmlns:a16="http://schemas.microsoft.com/office/drawing/2014/main" id="{3F17208C-B7AB-C41B-7343-B06FF5E51C36}"/>
              </a:ext>
            </a:extLst>
          </p:cNvPr>
          <p:cNvSpPr txBox="1"/>
          <p:nvPr/>
        </p:nvSpPr>
        <p:spPr>
          <a:xfrm>
            <a:off x="2426166" y="1601586"/>
            <a:ext cx="5640839" cy="461665"/>
          </a:xfrm>
          <a:prstGeom prst="rect">
            <a:avLst/>
          </a:prstGeom>
          <a:noFill/>
        </p:spPr>
        <p:txBody>
          <a:bodyPr wrap="square" rtlCol="0">
            <a:spAutoFit/>
          </a:bodyPr>
          <a:lstStyle/>
          <a:p>
            <a:r>
              <a:rPr lang="en-US" sz="2400" b="1" dirty="0">
                <a:solidFill>
                  <a:srgbClr val="FF0000"/>
                </a:solidFill>
              </a:rPr>
              <a:t>Form 8949 and Sched D (D-32 to D-34)</a:t>
            </a:r>
          </a:p>
        </p:txBody>
      </p:sp>
    </p:spTree>
    <p:extLst>
      <p:ext uri="{BB962C8B-B14F-4D97-AF65-F5344CB8AC3E}">
        <p14:creationId xmlns:p14="http://schemas.microsoft.com/office/powerpoint/2010/main" val="45543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3A9078D-4EFC-FFD3-057A-BB5E94F5875E}"/>
              </a:ext>
            </a:extLst>
          </p:cNvPr>
          <p:cNvPicPr>
            <a:picLocks noChangeAspect="1"/>
          </p:cNvPicPr>
          <p:nvPr/>
        </p:nvPicPr>
        <p:blipFill>
          <a:blip r:embed="rId2"/>
          <a:stretch>
            <a:fillRect/>
          </a:stretch>
        </p:blipFill>
        <p:spPr>
          <a:xfrm>
            <a:off x="420951" y="1242325"/>
            <a:ext cx="7836673" cy="4205244"/>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27</a:t>
            </a:fld>
            <a:endParaRPr lang="en-US"/>
          </a:p>
        </p:txBody>
      </p:sp>
      <p:sp>
        <p:nvSpPr>
          <p:cNvPr id="3" name="Title 2"/>
          <p:cNvSpPr>
            <a:spLocks noGrp="1"/>
          </p:cNvSpPr>
          <p:nvPr>
            <p:ph type="title"/>
          </p:nvPr>
        </p:nvSpPr>
        <p:spPr>
          <a:xfrm>
            <a:off x="349249" y="311385"/>
            <a:ext cx="8480426" cy="666798"/>
          </a:xfrm>
        </p:spPr>
        <p:txBody>
          <a:bodyPr>
            <a:normAutofit fontScale="90000"/>
          </a:bodyPr>
          <a:lstStyle/>
          <a:p>
            <a:r>
              <a:rPr lang="en-US" dirty="0"/>
              <a:t>Adv. Scenario 8 Questions</a:t>
            </a:r>
          </a:p>
        </p:txBody>
      </p:sp>
      <p:sp>
        <p:nvSpPr>
          <p:cNvPr id="11" name="Rectangle 10">
            <a:extLst>
              <a:ext uri="{FF2B5EF4-FFF2-40B4-BE49-F238E27FC236}">
                <a16:creationId xmlns:a16="http://schemas.microsoft.com/office/drawing/2014/main" id="{D10958CF-0383-692A-3C62-772DD8390276}"/>
              </a:ext>
            </a:extLst>
          </p:cNvPr>
          <p:cNvSpPr/>
          <p:nvPr/>
        </p:nvSpPr>
        <p:spPr>
          <a:xfrm>
            <a:off x="686528" y="2206251"/>
            <a:ext cx="1188720" cy="22155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C2E398-B93E-151A-061D-DCACC98CCE49}"/>
              </a:ext>
            </a:extLst>
          </p:cNvPr>
          <p:cNvSpPr/>
          <p:nvPr/>
        </p:nvSpPr>
        <p:spPr>
          <a:xfrm>
            <a:off x="767893" y="3234171"/>
            <a:ext cx="1765841" cy="26133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64CB6ED-24D1-2DCA-4E4D-C17895D204EE}"/>
              </a:ext>
            </a:extLst>
          </p:cNvPr>
          <p:cNvSpPr txBox="1"/>
          <p:nvPr/>
        </p:nvSpPr>
        <p:spPr>
          <a:xfrm>
            <a:off x="3171035" y="3281070"/>
            <a:ext cx="5484493" cy="830997"/>
          </a:xfrm>
          <a:prstGeom prst="rect">
            <a:avLst/>
          </a:prstGeom>
          <a:noFill/>
        </p:spPr>
        <p:txBody>
          <a:bodyPr wrap="square" rtlCol="0">
            <a:spAutoFit/>
          </a:bodyPr>
          <a:lstStyle/>
          <a:p>
            <a:r>
              <a:rPr lang="en-US" sz="2400" b="1" dirty="0">
                <a:solidFill>
                  <a:srgbClr val="FF0000"/>
                </a:solidFill>
              </a:rPr>
              <a:t>D-28, bottom of page, also</a:t>
            </a:r>
          </a:p>
          <a:p>
            <a:r>
              <a:rPr lang="en-US" sz="2400" b="1" dirty="0">
                <a:solidFill>
                  <a:srgbClr val="FF0000"/>
                </a:solidFill>
              </a:rPr>
              <a:t>Schedule C Instructions</a:t>
            </a:r>
          </a:p>
        </p:txBody>
      </p:sp>
      <p:sp>
        <p:nvSpPr>
          <p:cNvPr id="5" name="TextBox 4">
            <a:extLst>
              <a:ext uri="{FF2B5EF4-FFF2-40B4-BE49-F238E27FC236}">
                <a16:creationId xmlns:a16="http://schemas.microsoft.com/office/drawing/2014/main" id="{499DAC05-C351-C460-F658-40FC7DEBE347}"/>
              </a:ext>
            </a:extLst>
          </p:cNvPr>
          <p:cNvSpPr txBox="1"/>
          <p:nvPr/>
        </p:nvSpPr>
        <p:spPr>
          <a:xfrm>
            <a:off x="3190857" y="4938300"/>
            <a:ext cx="4326592" cy="461665"/>
          </a:xfrm>
          <a:prstGeom prst="rect">
            <a:avLst/>
          </a:prstGeom>
          <a:noFill/>
        </p:spPr>
        <p:txBody>
          <a:bodyPr wrap="square" rtlCol="0">
            <a:spAutoFit/>
          </a:bodyPr>
          <a:lstStyle/>
          <a:p>
            <a:r>
              <a:rPr lang="en-US" sz="2400" b="1" dirty="0">
                <a:solidFill>
                  <a:srgbClr val="FF0000"/>
                </a:solidFill>
              </a:rPr>
              <a:t>Schedule 1  Part II Line 21, E-17</a:t>
            </a:r>
          </a:p>
        </p:txBody>
      </p:sp>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005530D0-C8A7-F8E6-E06B-04CEBDBB4D8E}"/>
                  </a:ext>
                </a:extLst>
              </p14:cNvPr>
              <p14:cNvContentPartPr/>
              <p14:nvPr/>
            </p14:nvContentPartPr>
            <p14:xfrm>
              <a:off x="2199279" y="1346692"/>
              <a:ext cx="1610640" cy="75600"/>
            </p14:xfrm>
          </p:contentPart>
        </mc:Choice>
        <mc:Fallback xmlns="">
          <p:pic>
            <p:nvPicPr>
              <p:cNvPr id="16" name="Ink 15">
                <a:extLst>
                  <a:ext uri="{FF2B5EF4-FFF2-40B4-BE49-F238E27FC236}">
                    <a16:creationId xmlns:a16="http://schemas.microsoft.com/office/drawing/2014/main" id="{005530D0-C8A7-F8E6-E06B-04CEBDBB4D8E}"/>
                  </a:ext>
                </a:extLst>
              </p:cNvPr>
              <p:cNvPicPr/>
              <p:nvPr/>
            </p:nvPicPr>
            <p:blipFill>
              <a:blip r:embed="rId5"/>
              <a:stretch>
                <a:fillRect/>
              </a:stretch>
            </p:blipFill>
            <p:spPr>
              <a:xfrm>
                <a:off x="2145639" y="1239052"/>
                <a:ext cx="171828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7AB94360-0C6C-5AB9-E005-8A65498E0423}"/>
                  </a:ext>
                </a:extLst>
              </p14:cNvPr>
              <p14:cNvContentPartPr/>
              <p14:nvPr/>
            </p14:nvContentPartPr>
            <p14:xfrm>
              <a:off x="3830439" y="1407892"/>
              <a:ext cx="97200" cy="13320"/>
            </p14:xfrm>
          </p:contentPart>
        </mc:Choice>
        <mc:Fallback xmlns="">
          <p:pic>
            <p:nvPicPr>
              <p:cNvPr id="17" name="Ink 16">
                <a:extLst>
                  <a:ext uri="{FF2B5EF4-FFF2-40B4-BE49-F238E27FC236}">
                    <a16:creationId xmlns:a16="http://schemas.microsoft.com/office/drawing/2014/main" id="{7AB94360-0C6C-5AB9-E005-8A65498E0423}"/>
                  </a:ext>
                </a:extLst>
              </p:cNvPr>
              <p:cNvPicPr/>
              <p:nvPr/>
            </p:nvPicPr>
            <p:blipFill>
              <a:blip r:embed="rId7"/>
              <a:stretch>
                <a:fillRect/>
              </a:stretch>
            </p:blipFill>
            <p:spPr>
              <a:xfrm>
                <a:off x="3776439" y="1300252"/>
                <a:ext cx="204840" cy="228960"/>
              </a:xfrm>
              <a:prstGeom prst="rect">
                <a:avLst/>
              </a:prstGeom>
            </p:spPr>
          </p:pic>
        </mc:Fallback>
      </mc:AlternateContent>
      <p:sp>
        <p:nvSpPr>
          <p:cNvPr id="19" name="Rectangle 18">
            <a:extLst>
              <a:ext uri="{FF2B5EF4-FFF2-40B4-BE49-F238E27FC236}">
                <a16:creationId xmlns:a16="http://schemas.microsoft.com/office/drawing/2014/main" id="{DD1424A0-EC99-0000-C31A-D4E12DC1C121}"/>
              </a:ext>
            </a:extLst>
          </p:cNvPr>
          <p:cNvSpPr/>
          <p:nvPr/>
        </p:nvSpPr>
        <p:spPr>
          <a:xfrm>
            <a:off x="690834" y="5176716"/>
            <a:ext cx="1765841" cy="26133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hlinkClick r:id="rId8" action="ppaction://hlinksldjump"/>
            <a:extLst>
              <a:ext uri="{FF2B5EF4-FFF2-40B4-BE49-F238E27FC236}">
                <a16:creationId xmlns:a16="http://schemas.microsoft.com/office/drawing/2014/main" id="{8BFF7663-ADC8-5F73-3E38-687637538F77}"/>
              </a:ext>
            </a:extLst>
          </p:cNvPr>
          <p:cNvSpPr txBox="1"/>
          <p:nvPr/>
        </p:nvSpPr>
        <p:spPr>
          <a:xfrm>
            <a:off x="2616785" y="1993172"/>
            <a:ext cx="5640839" cy="461665"/>
          </a:xfrm>
          <a:prstGeom prst="rect">
            <a:avLst/>
          </a:prstGeom>
          <a:noFill/>
        </p:spPr>
        <p:txBody>
          <a:bodyPr wrap="square" rtlCol="0">
            <a:spAutoFit/>
          </a:bodyPr>
          <a:lstStyle/>
          <a:p>
            <a:r>
              <a:rPr lang="en-US" sz="2400" b="1" dirty="0">
                <a:solidFill>
                  <a:srgbClr val="FF0000"/>
                </a:solidFill>
              </a:rPr>
              <a:t>Form 8949 and Sched D (D-32 to D-34)</a:t>
            </a:r>
          </a:p>
        </p:txBody>
      </p:sp>
    </p:spTree>
    <p:extLst>
      <p:ext uri="{BB962C8B-B14F-4D97-AF65-F5344CB8AC3E}">
        <p14:creationId xmlns:p14="http://schemas.microsoft.com/office/powerpoint/2010/main" val="171509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D23D7BA-7FF6-D177-7751-82612D8052B7}"/>
              </a:ext>
            </a:extLst>
          </p:cNvPr>
          <p:cNvPicPr>
            <a:picLocks noChangeAspect="1"/>
          </p:cNvPicPr>
          <p:nvPr/>
        </p:nvPicPr>
        <p:blipFill>
          <a:blip r:embed="rId3"/>
          <a:stretch>
            <a:fillRect/>
          </a:stretch>
        </p:blipFill>
        <p:spPr>
          <a:xfrm>
            <a:off x="398677" y="1267328"/>
            <a:ext cx="8249622" cy="3292315"/>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28</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8: Retest Questions</a:t>
            </a:r>
          </a:p>
        </p:txBody>
      </p:sp>
      <p:sp>
        <p:nvSpPr>
          <p:cNvPr id="8" name="Rectangle 7">
            <a:extLst>
              <a:ext uri="{FF2B5EF4-FFF2-40B4-BE49-F238E27FC236}">
                <a16:creationId xmlns:a16="http://schemas.microsoft.com/office/drawing/2014/main" id="{60024529-41CA-4443-84A7-8B54956C8A3A}"/>
              </a:ext>
            </a:extLst>
          </p:cNvPr>
          <p:cNvSpPr/>
          <p:nvPr/>
        </p:nvSpPr>
        <p:spPr>
          <a:xfrm>
            <a:off x="569164" y="1803265"/>
            <a:ext cx="1042226"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CA2AE03-E931-2741-536C-CDF745BDE06A}"/>
              </a:ext>
            </a:extLst>
          </p:cNvPr>
          <p:cNvSpPr/>
          <p:nvPr/>
        </p:nvSpPr>
        <p:spPr>
          <a:xfrm>
            <a:off x="569164" y="2774079"/>
            <a:ext cx="118872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6">
            <a:extLst>
              <a:ext uri="{FF2B5EF4-FFF2-40B4-BE49-F238E27FC236}">
                <a16:creationId xmlns:a16="http://schemas.microsoft.com/office/drawing/2014/main" id="{7274DEAA-5935-785E-5666-1B11AE6E355A}"/>
              </a:ext>
            </a:extLst>
          </p:cNvPr>
          <p:cNvSpPr>
            <a:spLocks noGrp="1"/>
          </p:cNvSpPr>
          <p:nvPr>
            <p:ph sz="half" idx="1"/>
          </p:nvPr>
        </p:nvSpPr>
        <p:spPr>
          <a:xfrm>
            <a:off x="2178055" y="6043909"/>
            <a:ext cx="3846786" cy="523489"/>
          </a:xfrm>
        </p:spPr>
        <p:txBody>
          <a:bodyPr>
            <a:normAutofit/>
          </a:bodyPr>
          <a:lstStyle/>
          <a:p>
            <a:pPr marL="0" indent="0">
              <a:buNone/>
            </a:pPr>
            <a:r>
              <a:rPr lang="en-US" sz="2000" dirty="0"/>
              <a:t>Retest Form 6744 Pg 112</a:t>
            </a:r>
          </a:p>
        </p:txBody>
      </p:sp>
      <p:sp>
        <p:nvSpPr>
          <p:cNvPr id="17" name="TextBox 16">
            <a:extLst>
              <a:ext uri="{FF2B5EF4-FFF2-40B4-BE49-F238E27FC236}">
                <a16:creationId xmlns:a16="http://schemas.microsoft.com/office/drawing/2014/main" id="{4B10F761-43CE-EB74-216A-AEA9D8EE6BD2}"/>
              </a:ext>
            </a:extLst>
          </p:cNvPr>
          <p:cNvSpPr txBox="1"/>
          <p:nvPr/>
        </p:nvSpPr>
        <p:spPr>
          <a:xfrm>
            <a:off x="2611906" y="2397509"/>
            <a:ext cx="5484493" cy="830997"/>
          </a:xfrm>
          <a:prstGeom prst="rect">
            <a:avLst/>
          </a:prstGeom>
          <a:noFill/>
        </p:spPr>
        <p:txBody>
          <a:bodyPr wrap="square" rtlCol="0">
            <a:spAutoFit/>
          </a:bodyPr>
          <a:lstStyle/>
          <a:p>
            <a:r>
              <a:rPr lang="en-US" sz="2400" b="1" dirty="0">
                <a:solidFill>
                  <a:srgbClr val="FF0000"/>
                </a:solidFill>
              </a:rPr>
              <a:t>D-28, bottom of page, also</a:t>
            </a:r>
          </a:p>
          <a:p>
            <a:r>
              <a:rPr lang="en-US" sz="2400" b="1" dirty="0">
                <a:solidFill>
                  <a:srgbClr val="FF0000"/>
                </a:solidFill>
              </a:rPr>
              <a:t>Schedule C Instructions</a:t>
            </a:r>
          </a:p>
        </p:txBody>
      </p:sp>
      <p:sp>
        <p:nvSpPr>
          <p:cNvPr id="20" name="TextBox 19">
            <a:extLst>
              <a:ext uri="{FF2B5EF4-FFF2-40B4-BE49-F238E27FC236}">
                <a16:creationId xmlns:a16="http://schemas.microsoft.com/office/drawing/2014/main" id="{5C7493AD-0442-0DD5-80FA-C9BACB1E1802}"/>
              </a:ext>
            </a:extLst>
          </p:cNvPr>
          <p:cNvSpPr txBox="1"/>
          <p:nvPr/>
        </p:nvSpPr>
        <p:spPr>
          <a:xfrm>
            <a:off x="2426166" y="3735602"/>
            <a:ext cx="4326592" cy="461665"/>
          </a:xfrm>
          <a:prstGeom prst="rect">
            <a:avLst/>
          </a:prstGeom>
          <a:noFill/>
        </p:spPr>
        <p:txBody>
          <a:bodyPr wrap="square" rtlCol="0">
            <a:spAutoFit/>
          </a:bodyPr>
          <a:lstStyle/>
          <a:p>
            <a:r>
              <a:rPr lang="en-US" sz="2400" b="1" dirty="0">
                <a:solidFill>
                  <a:srgbClr val="FF0000"/>
                </a:solidFill>
              </a:rPr>
              <a:t>Schedule 1  Part II Line 21, E-17</a:t>
            </a:r>
          </a:p>
        </p:txBody>
      </p:sp>
      <p:sp>
        <p:nvSpPr>
          <p:cNvPr id="21" name="Rectangle 20">
            <a:extLst>
              <a:ext uri="{FF2B5EF4-FFF2-40B4-BE49-F238E27FC236}">
                <a16:creationId xmlns:a16="http://schemas.microsoft.com/office/drawing/2014/main" id="{BE85CFA4-F479-AECC-DA20-EF83DDA15FDD}"/>
              </a:ext>
            </a:extLst>
          </p:cNvPr>
          <p:cNvSpPr/>
          <p:nvPr/>
        </p:nvSpPr>
        <p:spPr>
          <a:xfrm>
            <a:off x="703199" y="3977633"/>
            <a:ext cx="118872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hlinkClick r:id="rId4" action="ppaction://hlinksldjump"/>
            <a:extLst>
              <a:ext uri="{FF2B5EF4-FFF2-40B4-BE49-F238E27FC236}">
                <a16:creationId xmlns:a16="http://schemas.microsoft.com/office/drawing/2014/main" id="{7338DB5B-3D45-908F-13C2-1CD547631D8A}"/>
              </a:ext>
            </a:extLst>
          </p:cNvPr>
          <p:cNvSpPr txBox="1"/>
          <p:nvPr/>
        </p:nvSpPr>
        <p:spPr>
          <a:xfrm>
            <a:off x="2533734" y="1617979"/>
            <a:ext cx="5640839" cy="461665"/>
          </a:xfrm>
          <a:prstGeom prst="rect">
            <a:avLst/>
          </a:prstGeom>
          <a:noFill/>
        </p:spPr>
        <p:txBody>
          <a:bodyPr wrap="square" rtlCol="0">
            <a:spAutoFit/>
          </a:bodyPr>
          <a:lstStyle/>
          <a:p>
            <a:r>
              <a:rPr lang="en-US" sz="2400" b="1" dirty="0">
                <a:solidFill>
                  <a:srgbClr val="FF0000"/>
                </a:solidFill>
              </a:rPr>
              <a:t>Form 8949 and Sched D (D-32 to D-34)</a:t>
            </a:r>
          </a:p>
        </p:txBody>
      </p:sp>
    </p:spTree>
    <p:extLst>
      <p:ext uri="{BB962C8B-B14F-4D97-AF65-F5344CB8AC3E}">
        <p14:creationId xmlns:p14="http://schemas.microsoft.com/office/powerpoint/2010/main" val="79060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3CFA75-37AF-10DF-0559-F207394F6C04}"/>
              </a:ext>
            </a:extLst>
          </p:cNvPr>
          <p:cNvPicPr>
            <a:picLocks noChangeAspect="1"/>
          </p:cNvPicPr>
          <p:nvPr/>
        </p:nvPicPr>
        <p:blipFill>
          <a:blip r:embed="rId2"/>
          <a:stretch>
            <a:fillRect/>
          </a:stretch>
        </p:blipFill>
        <p:spPr>
          <a:xfrm>
            <a:off x="697382" y="1189549"/>
            <a:ext cx="6769072" cy="5470142"/>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29</a:t>
            </a:fld>
            <a:endParaRPr lang="en-US"/>
          </a:p>
        </p:txBody>
      </p:sp>
      <p:sp>
        <p:nvSpPr>
          <p:cNvPr id="3" name="Title 2"/>
          <p:cNvSpPr>
            <a:spLocks noGrp="1"/>
          </p:cNvSpPr>
          <p:nvPr>
            <p:ph type="title"/>
          </p:nvPr>
        </p:nvSpPr>
        <p:spPr>
          <a:xfrm>
            <a:off x="349249" y="311385"/>
            <a:ext cx="8480426" cy="666798"/>
          </a:xfrm>
        </p:spPr>
        <p:txBody>
          <a:bodyPr>
            <a:normAutofit fontScale="90000"/>
          </a:bodyPr>
          <a:lstStyle/>
          <a:p>
            <a:r>
              <a:rPr lang="en-US" dirty="0"/>
              <a:t>Adv. Scenario 8 Interview Notes</a:t>
            </a:r>
          </a:p>
        </p:txBody>
      </p:sp>
      <p:sp>
        <p:nvSpPr>
          <p:cNvPr id="8" name="Content Placeholder 1">
            <a:extLst>
              <a:ext uri="{FF2B5EF4-FFF2-40B4-BE49-F238E27FC236}">
                <a16:creationId xmlns:a16="http://schemas.microsoft.com/office/drawing/2014/main" id="{BD9C3653-321C-43C1-C05E-825CB8B34515}"/>
              </a:ext>
            </a:extLst>
          </p:cNvPr>
          <p:cNvSpPr txBox="1">
            <a:spLocks/>
          </p:cNvSpPr>
          <p:nvPr/>
        </p:nvSpPr>
        <p:spPr>
          <a:xfrm>
            <a:off x="6017741" y="2810703"/>
            <a:ext cx="2719134" cy="105542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Form 6744 Pg 84, initial test questions pg. 95</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65B10C4A-3AD7-D37B-5AEB-A0EDFF1E27D3}"/>
                  </a:ext>
                </a:extLst>
              </p14:cNvPr>
              <p14:cNvContentPartPr/>
              <p14:nvPr/>
            </p14:nvContentPartPr>
            <p14:xfrm>
              <a:off x="5733399" y="4373572"/>
              <a:ext cx="1159920" cy="136080"/>
            </p14:xfrm>
          </p:contentPart>
        </mc:Choice>
        <mc:Fallback xmlns="">
          <p:pic>
            <p:nvPicPr>
              <p:cNvPr id="7" name="Ink 6">
                <a:extLst>
                  <a:ext uri="{FF2B5EF4-FFF2-40B4-BE49-F238E27FC236}">
                    <a16:creationId xmlns:a16="http://schemas.microsoft.com/office/drawing/2014/main" id="{65B10C4A-3AD7-D37B-5AEB-A0EDFF1E27D3}"/>
                  </a:ext>
                </a:extLst>
              </p:cNvPr>
              <p:cNvPicPr/>
              <p:nvPr/>
            </p:nvPicPr>
            <p:blipFill>
              <a:blip r:embed="rId4"/>
              <a:stretch>
                <a:fillRect/>
              </a:stretch>
            </p:blipFill>
            <p:spPr>
              <a:xfrm>
                <a:off x="5679759" y="4265932"/>
                <a:ext cx="126756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E5CDB840-D098-C82E-1A5A-DFD6CDAB3DAE}"/>
                  </a:ext>
                </a:extLst>
              </p14:cNvPr>
              <p14:cNvContentPartPr/>
              <p14:nvPr/>
            </p14:nvContentPartPr>
            <p14:xfrm>
              <a:off x="852519" y="4683172"/>
              <a:ext cx="579960" cy="360"/>
            </p14:xfrm>
          </p:contentPart>
        </mc:Choice>
        <mc:Fallback xmlns="">
          <p:pic>
            <p:nvPicPr>
              <p:cNvPr id="10" name="Ink 9">
                <a:extLst>
                  <a:ext uri="{FF2B5EF4-FFF2-40B4-BE49-F238E27FC236}">
                    <a16:creationId xmlns:a16="http://schemas.microsoft.com/office/drawing/2014/main" id="{E5CDB840-D098-C82E-1A5A-DFD6CDAB3DAE}"/>
                  </a:ext>
                </a:extLst>
              </p:cNvPr>
              <p:cNvPicPr/>
              <p:nvPr/>
            </p:nvPicPr>
            <p:blipFill>
              <a:blip r:embed="rId6"/>
              <a:stretch>
                <a:fillRect/>
              </a:stretch>
            </p:blipFill>
            <p:spPr>
              <a:xfrm>
                <a:off x="798879" y="4575172"/>
                <a:ext cx="687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7FD56456-826A-4A93-835D-A6EC6AF5FB1D}"/>
                  </a:ext>
                </a:extLst>
              </p14:cNvPr>
              <p14:cNvContentPartPr/>
              <p14:nvPr/>
            </p14:nvContentPartPr>
            <p14:xfrm>
              <a:off x="4374039" y="5503612"/>
              <a:ext cx="2301480" cy="96120"/>
            </p14:xfrm>
          </p:contentPart>
        </mc:Choice>
        <mc:Fallback xmlns="">
          <p:pic>
            <p:nvPicPr>
              <p:cNvPr id="11" name="Ink 10">
                <a:extLst>
                  <a:ext uri="{FF2B5EF4-FFF2-40B4-BE49-F238E27FC236}">
                    <a16:creationId xmlns:a16="http://schemas.microsoft.com/office/drawing/2014/main" id="{7FD56456-826A-4A93-835D-A6EC6AF5FB1D}"/>
                  </a:ext>
                </a:extLst>
              </p:cNvPr>
              <p:cNvPicPr/>
              <p:nvPr/>
            </p:nvPicPr>
            <p:blipFill>
              <a:blip r:embed="rId8"/>
              <a:stretch>
                <a:fillRect/>
              </a:stretch>
            </p:blipFill>
            <p:spPr>
              <a:xfrm>
                <a:off x="4320039" y="5395612"/>
                <a:ext cx="240912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D4FD8EB6-84CF-2ECC-99B3-5B96DDC1202E}"/>
                  </a:ext>
                </a:extLst>
              </p14:cNvPr>
              <p14:cNvContentPartPr/>
              <p14:nvPr/>
            </p14:nvContentPartPr>
            <p14:xfrm>
              <a:off x="2940879" y="6128932"/>
              <a:ext cx="345240" cy="360"/>
            </p14:xfrm>
          </p:contentPart>
        </mc:Choice>
        <mc:Fallback xmlns="">
          <p:pic>
            <p:nvPicPr>
              <p:cNvPr id="12" name="Ink 11">
                <a:extLst>
                  <a:ext uri="{FF2B5EF4-FFF2-40B4-BE49-F238E27FC236}">
                    <a16:creationId xmlns:a16="http://schemas.microsoft.com/office/drawing/2014/main" id="{D4FD8EB6-84CF-2ECC-99B3-5B96DDC1202E}"/>
                  </a:ext>
                </a:extLst>
              </p:cNvPr>
              <p:cNvPicPr/>
              <p:nvPr/>
            </p:nvPicPr>
            <p:blipFill>
              <a:blip r:embed="rId10"/>
              <a:stretch>
                <a:fillRect/>
              </a:stretch>
            </p:blipFill>
            <p:spPr>
              <a:xfrm>
                <a:off x="2886879" y="6021292"/>
                <a:ext cx="4528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04391AAD-B3EE-66E6-C444-9A468D79A351}"/>
                  </a:ext>
                </a:extLst>
              </p14:cNvPr>
              <p14:cNvContentPartPr/>
              <p14:nvPr/>
            </p14:nvContentPartPr>
            <p14:xfrm>
              <a:off x="5362959" y="6148372"/>
              <a:ext cx="48600" cy="17640"/>
            </p14:xfrm>
          </p:contentPart>
        </mc:Choice>
        <mc:Fallback xmlns="">
          <p:pic>
            <p:nvPicPr>
              <p:cNvPr id="13" name="Ink 12">
                <a:extLst>
                  <a:ext uri="{FF2B5EF4-FFF2-40B4-BE49-F238E27FC236}">
                    <a16:creationId xmlns:a16="http://schemas.microsoft.com/office/drawing/2014/main" id="{04391AAD-B3EE-66E6-C444-9A468D79A351}"/>
                  </a:ext>
                </a:extLst>
              </p:cNvPr>
              <p:cNvPicPr/>
              <p:nvPr/>
            </p:nvPicPr>
            <p:blipFill>
              <a:blip r:embed="rId12"/>
              <a:stretch>
                <a:fillRect/>
              </a:stretch>
            </p:blipFill>
            <p:spPr>
              <a:xfrm>
                <a:off x="5308959" y="6040732"/>
                <a:ext cx="1562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608A4A70-FF63-0ED4-5219-2E056BB7AD28}"/>
                  </a:ext>
                </a:extLst>
              </p14:cNvPr>
              <p14:cNvContentPartPr/>
              <p14:nvPr/>
            </p14:nvContentPartPr>
            <p14:xfrm>
              <a:off x="5424879" y="6141172"/>
              <a:ext cx="307800" cy="13320"/>
            </p14:xfrm>
          </p:contentPart>
        </mc:Choice>
        <mc:Fallback xmlns="">
          <p:pic>
            <p:nvPicPr>
              <p:cNvPr id="14" name="Ink 13">
                <a:extLst>
                  <a:ext uri="{FF2B5EF4-FFF2-40B4-BE49-F238E27FC236}">
                    <a16:creationId xmlns:a16="http://schemas.microsoft.com/office/drawing/2014/main" id="{608A4A70-FF63-0ED4-5219-2E056BB7AD28}"/>
                  </a:ext>
                </a:extLst>
              </p:cNvPr>
              <p:cNvPicPr/>
              <p:nvPr/>
            </p:nvPicPr>
            <p:blipFill>
              <a:blip r:embed="rId14"/>
              <a:stretch>
                <a:fillRect/>
              </a:stretch>
            </p:blipFill>
            <p:spPr>
              <a:xfrm>
                <a:off x="5370879" y="6033532"/>
                <a:ext cx="4154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09827B6C-6438-4296-CF96-EAF8EBAD49A0}"/>
                  </a:ext>
                </a:extLst>
              </p14:cNvPr>
              <p14:cNvContentPartPr/>
              <p14:nvPr/>
            </p14:nvContentPartPr>
            <p14:xfrm>
              <a:off x="1433559" y="6301372"/>
              <a:ext cx="1229040" cy="26640"/>
            </p14:xfrm>
          </p:contentPart>
        </mc:Choice>
        <mc:Fallback xmlns="">
          <p:pic>
            <p:nvPicPr>
              <p:cNvPr id="16" name="Ink 15">
                <a:extLst>
                  <a:ext uri="{FF2B5EF4-FFF2-40B4-BE49-F238E27FC236}">
                    <a16:creationId xmlns:a16="http://schemas.microsoft.com/office/drawing/2014/main" id="{09827B6C-6438-4296-CF96-EAF8EBAD49A0}"/>
                  </a:ext>
                </a:extLst>
              </p:cNvPr>
              <p:cNvPicPr/>
              <p:nvPr/>
            </p:nvPicPr>
            <p:blipFill>
              <a:blip r:embed="rId16"/>
              <a:stretch>
                <a:fillRect/>
              </a:stretch>
            </p:blipFill>
            <p:spPr>
              <a:xfrm>
                <a:off x="1379559" y="6193372"/>
                <a:ext cx="13366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B204D0DB-CD00-DD43-0163-0B40A7925350}"/>
                  </a:ext>
                </a:extLst>
              </p14:cNvPr>
              <p14:cNvContentPartPr/>
              <p14:nvPr/>
            </p14:nvContentPartPr>
            <p14:xfrm>
              <a:off x="5103039" y="2062732"/>
              <a:ext cx="406800" cy="13680"/>
            </p14:xfrm>
          </p:contentPart>
        </mc:Choice>
        <mc:Fallback xmlns="">
          <p:pic>
            <p:nvPicPr>
              <p:cNvPr id="17" name="Ink 16">
                <a:extLst>
                  <a:ext uri="{FF2B5EF4-FFF2-40B4-BE49-F238E27FC236}">
                    <a16:creationId xmlns:a16="http://schemas.microsoft.com/office/drawing/2014/main" id="{B204D0DB-CD00-DD43-0163-0B40A7925350}"/>
                  </a:ext>
                </a:extLst>
              </p:cNvPr>
              <p:cNvPicPr/>
              <p:nvPr/>
            </p:nvPicPr>
            <p:blipFill>
              <a:blip r:embed="rId18"/>
              <a:stretch>
                <a:fillRect/>
              </a:stretch>
            </p:blipFill>
            <p:spPr>
              <a:xfrm>
                <a:off x="5049399" y="1954732"/>
                <a:ext cx="514440" cy="229320"/>
              </a:xfrm>
              <a:prstGeom prst="rect">
                <a:avLst/>
              </a:prstGeom>
            </p:spPr>
          </p:pic>
        </mc:Fallback>
      </mc:AlternateContent>
    </p:spTree>
    <p:extLst>
      <p:ext uri="{BB962C8B-B14F-4D97-AF65-F5344CB8AC3E}">
        <p14:creationId xmlns:p14="http://schemas.microsoft.com/office/powerpoint/2010/main" val="82521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9249" y="1280161"/>
            <a:ext cx="8480426" cy="5225742"/>
          </a:xfrm>
        </p:spPr>
        <p:txBody>
          <a:bodyPr>
            <a:normAutofit/>
          </a:bodyPr>
          <a:lstStyle/>
          <a:p>
            <a:r>
              <a:rPr lang="en-US" dirty="0"/>
              <a:t>Tax Training Reminder</a:t>
            </a:r>
          </a:p>
          <a:p>
            <a:r>
              <a:rPr lang="en-US" dirty="0"/>
              <a:t>Certification Scenarios 7-9</a:t>
            </a:r>
          </a:p>
          <a:p>
            <a:pPr lvl="1"/>
            <a:r>
              <a:rPr lang="en-US" dirty="0"/>
              <a:t>Review Interview and Questions</a:t>
            </a:r>
          </a:p>
          <a:p>
            <a:r>
              <a:rPr lang="en-US" dirty="0"/>
              <a:t>Next Steps</a:t>
            </a:r>
          </a:p>
          <a:p>
            <a:r>
              <a:rPr lang="en-US" dirty="0"/>
              <a:t>(we’ll take one 15 minute break somewhere if needed)</a:t>
            </a:r>
          </a:p>
        </p:txBody>
      </p:sp>
      <p:sp>
        <p:nvSpPr>
          <p:cNvPr id="6" name="Slide Number Placeholder 5"/>
          <p:cNvSpPr>
            <a:spLocks noGrp="1"/>
          </p:cNvSpPr>
          <p:nvPr>
            <p:ph type="sldNum" sz="quarter" idx="4"/>
          </p:nvPr>
        </p:nvSpPr>
        <p:spPr/>
        <p:txBody>
          <a:bodyPr/>
          <a:lstStyle/>
          <a:p>
            <a:fld id="{BBB69291-A384-1346-A27A-D0A1C91B6C32}" type="slidenum">
              <a:rPr lang="en-US" smtClean="0"/>
              <a:pPr/>
              <a:t>3</a:t>
            </a:fld>
            <a:endParaRPr lang="en-US"/>
          </a:p>
        </p:txBody>
      </p:sp>
      <p:sp>
        <p:nvSpPr>
          <p:cNvPr id="3" name="Title 2"/>
          <p:cNvSpPr>
            <a:spLocks noGrp="1"/>
          </p:cNvSpPr>
          <p:nvPr>
            <p:ph type="title"/>
          </p:nvPr>
        </p:nvSpPr>
        <p:spPr>
          <a:xfrm>
            <a:off x="475129" y="493136"/>
            <a:ext cx="8354546" cy="666798"/>
          </a:xfrm>
        </p:spPr>
        <p:txBody>
          <a:bodyPr>
            <a:normAutofit fontScale="90000"/>
          </a:bodyPr>
          <a:lstStyle/>
          <a:p>
            <a:r>
              <a:rPr lang="en-US" dirty="0"/>
              <a:t>Agenda</a:t>
            </a:r>
          </a:p>
        </p:txBody>
      </p:sp>
      <p:pic>
        <p:nvPicPr>
          <p:cNvPr id="5" name="Picture 4">
            <a:extLst>
              <a:ext uri="{FF2B5EF4-FFF2-40B4-BE49-F238E27FC236}">
                <a16:creationId xmlns:a16="http://schemas.microsoft.com/office/drawing/2014/main" id="{BAEB45D7-44E4-4A1F-AC36-4C0DEADEB2D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8824" y="6054726"/>
            <a:ext cx="1657985" cy="666750"/>
          </a:xfrm>
          <a:prstGeom prst="rect">
            <a:avLst/>
          </a:prstGeom>
          <a:noFill/>
          <a:ln>
            <a:noFill/>
          </a:ln>
        </p:spPr>
      </p:pic>
    </p:spTree>
    <p:extLst>
      <p:ext uri="{BB962C8B-B14F-4D97-AF65-F5344CB8AC3E}">
        <p14:creationId xmlns:p14="http://schemas.microsoft.com/office/powerpoint/2010/main" val="1438026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14228D-8BB2-818C-091D-DF1E997A4DC6}"/>
              </a:ext>
            </a:extLst>
          </p:cNvPr>
          <p:cNvPicPr>
            <a:picLocks noChangeAspect="1"/>
          </p:cNvPicPr>
          <p:nvPr/>
        </p:nvPicPr>
        <p:blipFill>
          <a:blip r:embed="rId2"/>
          <a:stretch>
            <a:fillRect/>
          </a:stretch>
        </p:blipFill>
        <p:spPr>
          <a:xfrm>
            <a:off x="748410" y="1216090"/>
            <a:ext cx="7023992" cy="5360805"/>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30</a:t>
            </a:fld>
            <a:endParaRPr lang="en-US"/>
          </a:p>
        </p:txBody>
      </p:sp>
      <p:sp>
        <p:nvSpPr>
          <p:cNvPr id="3" name="Title 2"/>
          <p:cNvSpPr>
            <a:spLocks noGrp="1"/>
          </p:cNvSpPr>
          <p:nvPr>
            <p:ph type="title"/>
          </p:nvPr>
        </p:nvSpPr>
        <p:spPr>
          <a:xfrm>
            <a:off x="409437" y="423757"/>
            <a:ext cx="8480426" cy="666798"/>
          </a:xfrm>
        </p:spPr>
        <p:txBody>
          <a:bodyPr>
            <a:noAutofit/>
          </a:bodyPr>
          <a:lstStyle/>
          <a:p>
            <a:r>
              <a:rPr lang="en-US" sz="4000" dirty="0"/>
              <a:t>Adv. Scenario 8 Questions (</a:t>
            </a:r>
            <a:r>
              <a:rPr lang="en-US" sz="4000" dirty="0" err="1"/>
              <a:t>con’t</a:t>
            </a:r>
            <a:r>
              <a:rPr lang="en-US" sz="4000" dirty="0"/>
              <a:t>)</a:t>
            </a:r>
          </a:p>
        </p:txBody>
      </p:sp>
      <p:sp>
        <p:nvSpPr>
          <p:cNvPr id="14" name="TextBox 13">
            <a:extLst>
              <a:ext uri="{FF2B5EF4-FFF2-40B4-BE49-F238E27FC236}">
                <a16:creationId xmlns:a16="http://schemas.microsoft.com/office/drawing/2014/main" id="{A7E7DA3C-D429-5943-B8C7-84B3409BFE83}"/>
              </a:ext>
            </a:extLst>
          </p:cNvPr>
          <p:cNvSpPr txBox="1"/>
          <p:nvPr/>
        </p:nvSpPr>
        <p:spPr>
          <a:xfrm>
            <a:off x="2989627" y="1723289"/>
            <a:ext cx="4782775" cy="461665"/>
          </a:xfrm>
          <a:prstGeom prst="rect">
            <a:avLst/>
          </a:prstGeom>
          <a:noFill/>
        </p:spPr>
        <p:txBody>
          <a:bodyPr wrap="square" rtlCol="0">
            <a:spAutoFit/>
          </a:bodyPr>
          <a:lstStyle/>
          <a:p>
            <a:r>
              <a:rPr lang="en-US" sz="2400" b="1" dirty="0">
                <a:solidFill>
                  <a:srgbClr val="FF0000"/>
                </a:solidFill>
              </a:rPr>
              <a:t>Schedule C  Part II Line 9 (D-30/31) </a:t>
            </a:r>
          </a:p>
        </p:txBody>
      </p:sp>
      <p:sp>
        <p:nvSpPr>
          <p:cNvPr id="15" name="TextBox 14">
            <a:extLst>
              <a:ext uri="{FF2B5EF4-FFF2-40B4-BE49-F238E27FC236}">
                <a16:creationId xmlns:a16="http://schemas.microsoft.com/office/drawing/2014/main" id="{564CB6ED-24D1-2DCA-4E4D-C17895D204EE}"/>
              </a:ext>
            </a:extLst>
          </p:cNvPr>
          <p:cNvSpPr txBox="1"/>
          <p:nvPr/>
        </p:nvSpPr>
        <p:spPr>
          <a:xfrm>
            <a:off x="2406650" y="2874887"/>
            <a:ext cx="5988940" cy="830997"/>
          </a:xfrm>
          <a:prstGeom prst="rect">
            <a:avLst/>
          </a:prstGeom>
          <a:noFill/>
        </p:spPr>
        <p:txBody>
          <a:bodyPr wrap="square" rtlCol="0">
            <a:spAutoFit/>
          </a:bodyPr>
          <a:lstStyle/>
          <a:p>
            <a:pPr algn="just"/>
            <a:r>
              <a:rPr lang="en-US" sz="2400" b="1" dirty="0">
                <a:solidFill>
                  <a:srgbClr val="FF0000"/>
                </a:solidFill>
              </a:rPr>
              <a:t>Form 8863 Part II Line 19, Sched 3 Part I Line 3 (J-7 to J-13) </a:t>
            </a:r>
          </a:p>
        </p:txBody>
      </p:sp>
      <p:sp>
        <p:nvSpPr>
          <p:cNvPr id="5" name="TextBox 4">
            <a:extLst>
              <a:ext uri="{FF2B5EF4-FFF2-40B4-BE49-F238E27FC236}">
                <a16:creationId xmlns:a16="http://schemas.microsoft.com/office/drawing/2014/main" id="{499DAC05-C351-C460-F658-40FC7DEBE347}"/>
              </a:ext>
            </a:extLst>
          </p:cNvPr>
          <p:cNvSpPr txBox="1"/>
          <p:nvPr/>
        </p:nvSpPr>
        <p:spPr>
          <a:xfrm>
            <a:off x="5629093" y="5278442"/>
            <a:ext cx="1395580" cy="461665"/>
          </a:xfrm>
          <a:prstGeom prst="rect">
            <a:avLst/>
          </a:prstGeom>
          <a:noFill/>
        </p:spPr>
        <p:txBody>
          <a:bodyPr wrap="square" rtlCol="0">
            <a:spAutoFit/>
          </a:bodyPr>
          <a:lstStyle/>
          <a:p>
            <a:r>
              <a:rPr lang="en-US" sz="2400" b="1" dirty="0">
                <a:solidFill>
                  <a:srgbClr val="FF0000"/>
                </a:solidFill>
              </a:rPr>
              <a:t>K-27</a:t>
            </a:r>
          </a:p>
        </p:txBody>
      </p:sp>
      <p:sp>
        <p:nvSpPr>
          <p:cNvPr id="17" name="TextBox 16">
            <a:extLst>
              <a:ext uri="{FF2B5EF4-FFF2-40B4-BE49-F238E27FC236}">
                <a16:creationId xmlns:a16="http://schemas.microsoft.com/office/drawing/2014/main" id="{E6201897-6651-892C-3EB1-A81824B6F0C1}"/>
              </a:ext>
            </a:extLst>
          </p:cNvPr>
          <p:cNvSpPr txBox="1"/>
          <p:nvPr/>
        </p:nvSpPr>
        <p:spPr>
          <a:xfrm>
            <a:off x="2111022" y="4035375"/>
            <a:ext cx="5988940" cy="461665"/>
          </a:xfrm>
          <a:prstGeom prst="rect">
            <a:avLst/>
          </a:prstGeom>
          <a:noFill/>
        </p:spPr>
        <p:txBody>
          <a:bodyPr wrap="square" rtlCol="0">
            <a:spAutoFit/>
          </a:bodyPr>
          <a:lstStyle/>
          <a:p>
            <a:r>
              <a:rPr lang="en-US" sz="2400" b="1" dirty="0">
                <a:solidFill>
                  <a:srgbClr val="FF0000"/>
                </a:solidFill>
              </a:rPr>
              <a:t>Form 5329 Part I, Sched 2 Ln 8 (D-50,H-3/6/7)</a:t>
            </a:r>
          </a:p>
        </p:txBody>
      </p:sp>
    </p:spTree>
    <p:extLst>
      <p:ext uri="{BB962C8B-B14F-4D97-AF65-F5344CB8AC3E}">
        <p14:creationId xmlns:p14="http://schemas.microsoft.com/office/powerpoint/2010/main" val="308926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390CFD-A83C-22FD-63C1-03CC41D806B6}"/>
              </a:ext>
            </a:extLst>
          </p:cNvPr>
          <p:cNvPicPr>
            <a:picLocks noChangeAspect="1"/>
          </p:cNvPicPr>
          <p:nvPr/>
        </p:nvPicPr>
        <p:blipFill>
          <a:blip r:embed="rId3"/>
          <a:stretch>
            <a:fillRect/>
          </a:stretch>
        </p:blipFill>
        <p:spPr>
          <a:xfrm>
            <a:off x="349249" y="1239448"/>
            <a:ext cx="8480426" cy="4090368"/>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31</a:t>
            </a:fld>
            <a:endParaRPr lang="en-US"/>
          </a:p>
        </p:txBody>
      </p:sp>
      <p:sp>
        <p:nvSpPr>
          <p:cNvPr id="3" name="Title 2"/>
          <p:cNvSpPr>
            <a:spLocks noGrp="1"/>
          </p:cNvSpPr>
          <p:nvPr>
            <p:ph type="title"/>
          </p:nvPr>
        </p:nvSpPr>
        <p:spPr>
          <a:xfrm>
            <a:off x="349249" y="493136"/>
            <a:ext cx="8480426" cy="666798"/>
          </a:xfrm>
        </p:spPr>
        <p:txBody>
          <a:bodyPr anchor="t">
            <a:noAutofit/>
          </a:bodyPr>
          <a:lstStyle/>
          <a:p>
            <a:r>
              <a:rPr lang="en-US" sz="3200" dirty="0"/>
              <a:t>Adv. Scenario 8: Retest Questions (</a:t>
            </a:r>
            <a:r>
              <a:rPr lang="en-US" sz="3200" dirty="0" err="1"/>
              <a:t>con’t</a:t>
            </a:r>
            <a:r>
              <a:rPr lang="en-US" sz="3200" dirty="0"/>
              <a:t>)</a:t>
            </a:r>
          </a:p>
        </p:txBody>
      </p:sp>
      <p:sp>
        <p:nvSpPr>
          <p:cNvPr id="10" name="TextBox 9">
            <a:extLst>
              <a:ext uri="{FF2B5EF4-FFF2-40B4-BE49-F238E27FC236}">
                <a16:creationId xmlns:a16="http://schemas.microsoft.com/office/drawing/2014/main" id="{76DACA62-D995-45F1-B9C0-ED1AE34038AC}"/>
              </a:ext>
            </a:extLst>
          </p:cNvPr>
          <p:cNvSpPr txBox="1"/>
          <p:nvPr/>
        </p:nvSpPr>
        <p:spPr>
          <a:xfrm>
            <a:off x="2653881" y="4760289"/>
            <a:ext cx="1200151" cy="461665"/>
          </a:xfrm>
          <a:prstGeom prst="rect">
            <a:avLst/>
          </a:prstGeom>
          <a:noFill/>
        </p:spPr>
        <p:txBody>
          <a:bodyPr wrap="square" rtlCol="0">
            <a:spAutoFit/>
          </a:bodyPr>
          <a:lstStyle/>
          <a:p>
            <a:r>
              <a:rPr lang="en-US" sz="2400" b="1" dirty="0">
                <a:solidFill>
                  <a:srgbClr val="FF0000"/>
                </a:solidFill>
              </a:rPr>
              <a:t>K-27</a:t>
            </a:r>
          </a:p>
        </p:txBody>
      </p:sp>
      <p:sp>
        <p:nvSpPr>
          <p:cNvPr id="7" name="TextBox 6">
            <a:extLst>
              <a:ext uri="{FF2B5EF4-FFF2-40B4-BE49-F238E27FC236}">
                <a16:creationId xmlns:a16="http://schemas.microsoft.com/office/drawing/2014/main" id="{B31E4293-9679-E371-B3BD-74AE56F46126}"/>
              </a:ext>
            </a:extLst>
          </p:cNvPr>
          <p:cNvSpPr txBox="1"/>
          <p:nvPr/>
        </p:nvSpPr>
        <p:spPr>
          <a:xfrm>
            <a:off x="3067133" y="2639597"/>
            <a:ext cx="1200151" cy="461665"/>
          </a:xfrm>
          <a:prstGeom prst="rect">
            <a:avLst/>
          </a:prstGeom>
          <a:noFill/>
        </p:spPr>
        <p:txBody>
          <a:bodyPr wrap="square" rtlCol="0">
            <a:spAutoFit/>
          </a:bodyPr>
          <a:lstStyle/>
          <a:p>
            <a:r>
              <a:rPr lang="en-US" sz="2400" b="1" dirty="0">
                <a:solidFill>
                  <a:srgbClr val="FF0000"/>
                </a:solidFill>
              </a:rPr>
              <a:t>J-7</a:t>
            </a:r>
          </a:p>
        </p:txBody>
      </p:sp>
      <p:sp>
        <p:nvSpPr>
          <p:cNvPr id="2" name="TextBox 1">
            <a:extLst>
              <a:ext uri="{FF2B5EF4-FFF2-40B4-BE49-F238E27FC236}">
                <a16:creationId xmlns:a16="http://schemas.microsoft.com/office/drawing/2014/main" id="{0F5F60CD-5FD8-8576-7BA0-C41C87ED4A41}"/>
              </a:ext>
            </a:extLst>
          </p:cNvPr>
          <p:cNvSpPr txBox="1"/>
          <p:nvPr/>
        </p:nvSpPr>
        <p:spPr>
          <a:xfrm>
            <a:off x="2948992" y="1646549"/>
            <a:ext cx="4782775" cy="461665"/>
          </a:xfrm>
          <a:prstGeom prst="rect">
            <a:avLst/>
          </a:prstGeom>
          <a:noFill/>
        </p:spPr>
        <p:txBody>
          <a:bodyPr wrap="square" rtlCol="0">
            <a:spAutoFit/>
          </a:bodyPr>
          <a:lstStyle/>
          <a:p>
            <a:r>
              <a:rPr lang="en-US" sz="2400" b="1" dirty="0">
                <a:solidFill>
                  <a:srgbClr val="FF0000"/>
                </a:solidFill>
              </a:rPr>
              <a:t>Schedule C  Part II Line 9 (D-30/31) </a:t>
            </a:r>
          </a:p>
        </p:txBody>
      </p:sp>
      <p:sp>
        <p:nvSpPr>
          <p:cNvPr id="9" name="TextBox 8">
            <a:extLst>
              <a:ext uri="{FF2B5EF4-FFF2-40B4-BE49-F238E27FC236}">
                <a16:creationId xmlns:a16="http://schemas.microsoft.com/office/drawing/2014/main" id="{DDDC291A-442D-986A-EDE8-A9E2EAE2019A}"/>
              </a:ext>
            </a:extLst>
          </p:cNvPr>
          <p:cNvSpPr txBox="1"/>
          <p:nvPr/>
        </p:nvSpPr>
        <p:spPr>
          <a:xfrm>
            <a:off x="2032000" y="3727707"/>
            <a:ext cx="5988940" cy="461665"/>
          </a:xfrm>
          <a:prstGeom prst="rect">
            <a:avLst/>
          </a:prstGeom>
          <a:noFill/>
        </p:spPr>
        <p:txBody>
          <a:bodyPr wrap="square" rtlCol="0">
            <a:spAutoFit/>
          </a:bodyPr>
          <a:lstStyle/>
          <a:p>
            <a:r>
              <a:rPr lang="en-US" sz="2400" b="1" dirty="0">
                <a:solidFill>
                  <a:srgbClr val="FF0000"/>
                </a:solidFill>
              </a:rPr>
              <a:t>Form 5329 Part I, Sched 2 Ln 8 (D-50,H-3/6/7)</a:t>
            </a:r>
          </a:p>
        </p:txBody>
      </p:sp>
    </p:spTree>
    <p:extLst>
      <p:ext uri="{BB962C8B-B14F-4D97-AF65-F5344CB8AC3E}">
        <p14:creationId xmlns:p14="http://schemas.microsoft.com/office/powerpoint/2010/main" val="3323537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14228D-8BB2-818C-091D-DF1E997A4DC6}"/>
              </a:ext>
            </a:extLst>
          </p:cNvPr>
          <p:cNvPicPr>
            <a:picLocks noChangeAspect="1"/>
          </p:cNvPicPr>
          <p:nvPr/>
        </p:nvPicPr>
        <p:blipFill>
          <a:blip r:embed="rId2"/>
          <a:stretch>
            <a:fillRect/>
          </a:stretch>
        </p:blipFill>
        <p:spPr>
          <a:xfrm>
            <a:off x="748410" y="1216090"/>
            <a:ext cx="7023992" cy="5360805"/>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32</a:t>
            </a:fld>
            <a:endParaRPr lang="en-US"/>
          </a:p>
        </p:txBody>
      </p:sp>
      <p:sp>
        <p:nvSpPr>
          <p:cNvPr id="3" name="Title 2"/>
          <p:cNvSpPr>
            <a:spLocks noGrp="1"/>
          </p:cNvSpPr>
          <p:nvPr>
            <p:ph type="title"/>
          </p:nvPr>
        </p:nvSpPr>
        <p:spPr>
          <a:xfrm>
            <a:off x="409437" y="423757"/>
            <a:ext cx="8480426" cy="666798"/>
          </a:xfrm>
        </p:spPr>
        <p:txBody>
          <a:bodyPr>
            <a:noAutofit/>
          </a:bodyPr>
          <a:lstStyle/>
          <a:p>
            <a:r>
              <a:rPr lang="en-US" sz="4000" dirty="0"/>
              <a:t>Adv. Scenario 8 Questions (</a:t>
            </a:r>
            <a:r>
              <a:rPr lang="en-US" sz="4000" dirty="0" err="1"/>
              <a:t>con’t</a:t>
            </a:r>
            <a:r>
              <a:rPr lang="en-US" sz="4000" dirty="0"/>
              <a:t>)</a:t>
            </a:r>
          </a:p>
        </p:txBody>
      </p:sp>
      <p:sp>
        <p:nvSpPr>
          <p:cNvPr id="11" name="Rectangle 10">
            <a:extLst>
              <a:ext uri="{FF2B5EF4-FFF2-40B4-BE49-F238E27FC236}">
                <a16:creationId xmlns:a16="http://schemas.microsoft.com/office/drawing/2014/main" id="{D10958CF-0383-692A-3C62-772DD8390276}"/>
              </a:ext>
            </a:extLst>
          </p:cNvPr>
          <p:cNvSpPr/>
          <p:nvPr/>
        </p:nvSpPr>
        <p:spPr>
          <a:xfrm>
            <a:off x="970814" y="1817517"/>
            <a:ext cx="1188720" cy="22155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C2E398-B93E-151A-061D-DCACC98CCE49}"/>
              </a:ext>
            </a:extLst>
          </p:cNvPr>
          <p:cNvSpPr/>
          <p:nvPr/>
        </p:nvSpPr>
        <p:spPr>
          <a:xfrm>
            <a:off x="966680" y="3012297"/>
            <a:ext cx="1188720" cy="30745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99DAC05-C351-C460-F658-40FC7DEBE347}"/>
              </a:ext>
            </a:extLst>
          </p:cNvPr>
          <p:cNvSpPr txBox="1"/>
          <p:nvPr/>
        </p:nvSpPr>
        <p:spPr>
          <a:xfrm>
            <a:off x="5629093" y="5278442"/>
            <a:ext cx="1395580" cy="461665"/>
          </a:xfrm>
          <a:prstGeom prst="rect">
            <a:avLst/>
          </a:prstGeom>
          <a:noFill/>
        </p:spPr>
        <p:txBody>
          <a:bodyPr wrap="square" rtlCol="0">
            <a:spAutoFit/>
          </a:bodyPr>
          <a:lstStyle/>
          <a:p>
            <a:r>
              <a:rPr lang="en-US" sz="2400" b="1" dirty="0">
                <a:solidFill>
                  <a:srgbClr val="FF0000"/>
                </a:solidFill>
              </a:rPr>
              <a:t>K-27</a:t>
            </a:r>
          </a:p>
        </p:txBody>
      </p:sp>
      <p:sp>
        <p:nvSpPr>
          <p:cNvPr id="8" name="Rectangle 7">
            <a:extLst>
              <a:ext uri="{FF2B5EF4-FFF2-40B4-BE49-F238E27FC236}">
                <a16:creationId xmlns:a16="http://schemas.microsoft.com/office/drawing/2014/main" id="{0427895B-C29F-648D-5AA4-CE3D250D3511}"/>
              </a:ext>
            </a:extLst>
          </p:cNvPr>
          <p:cNvSpPr/>
          <p:nvPr/>
        </p:nvSpPr>
        <p:spPr>
          <a:xfrm>
            <a:off x="966680" y="4224467"/>
            <a:ext cx="1188720" cy="30745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E505BF1-CD6B-3DDA-47A7-138B577A513B}"/>
              </a:ext>
            </a:extLst>
          </p:cNvPr>
          <p:cNvSpPr/>
          <p:nvPr/>
        </p:nvSpPr>
        <p:spPr>
          <a:xfrm>
            <a:off x="970814" y="6280514"/>
            <a:ext cx="1673532" cy="30745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DC5730E-BF8C-E267-D410-66311E6B1B71}"/>
              </a:ext>
            </a:extLst>
          </p:cNvPr>
          <p:cNvSpPr txBox="1"/>
          <p:nvPr/>
        </p:nvSpPr>
        <p:spPr>
          <a:xfrm>
            <a:off x="2554561" y="4309584"/>
            <a:ext cx="1942928" cy="461665"/>
          </a:xfrm>
          <a:prstGeom prst="rect">
            <a:avLst/>
          </a:prstGeom>
          <a:noFill/>
        </p:spPr>
        <p:txBody>
          <a:bodyPr wrap="square" rtlCol="0">
            <a:spAutoFit/>
          </a:bodyPr>
          <a:lstStyle/>
          <a:p>
            <a:r>
              <a:rPr lang="en-US" sz="2400" b="1" dirty="0">
                <a:solidFill>
                  <a:srgbClr val="FF0000"/>
                </a:solidFill>
              </a:rPr>
              <a:t>Only for IRAs</a:t>
            </a:r>
          </a:p>
        </p:txBody>
      </p:sp>
      <p:pic>
        <p:nvPicPr>
          <p:cNvPr id="10" name="Picture 9">
            <a:extLst>
              <a:ext uri="{FF2B5EF4-FFF2-40B4-BE49-F238E27FC236}">
                <a16:creationId xmlns:a16="http://schemas.microsoft.com/office/drawing/2014/main" id="{8C92C022-07EE-E0E5-6873-6C3861C5FC53}"/>
              </a:ext>
            </a:extLst>
          </p:cNvPr>
          <p:cNvPicPr>
            <a:picLocks noChangeAspect="1"/>
          </p:cNvPicPr>
          <p:nvPr/>
        </p:nvPicPr>
        <p:blipFill>
          <a:blip r:embed="rId3"/>
          <a:stretch>
            <a:fillRect/>
          </a:stretch>
        </p:blipFill>
        <p:spPr>
          <a:xfrm>
            <a:off x="1942218" y="4699682"/>
            <a:ext cx="6681773" cy="376226"/>
          </a:xfrm>
          <a:prstGeom prst="rect">
            <a:avLst/>
          </a:prstGeom>
        </p:spPr>
      </p:pic>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4935448E-E1DB-1913-4C03-5CA282960F81}"/>
                  </a:ext>
                </a:extLst>
              </p14:cNvPr>
              <p14:cNvContentPartPr/>
              <p14:nvPr/>
            </p14:nvContentPartPr>
            <p14:xfrm>
              <a:off x="2434339" y="4757332"/>
              <a:ext cx="227520" cy="57960"/>
            </p14:xfrm>
          </p:contentPart>
        </mc:Choice>
        <mc:Fallback xmlns="">
          <p:pic>
            <p:nvPicPr>
              <p:cNvPr id="13" name="Ink 12">
                <a:extLst>
                  <a:ext uri="{FF2B5EF4-FFF2-40B4-BE49-F238E27FC236}">
                    <a16:creationId xmlns:a16="http://schemas.microsoft.com/office/drawing/2014/main" id="{4935448E-E1DB-1913-4C03-5CA282960F81}"/>
                  </a:ext>
                </a:extLst>
              </p:cNvPr>
              <p:cNvPicPr/>
              <p:nvPr/>
            </p:nvPicPr>
            <p:blipFill>
              <a:blip r:embed="rId5"/>
              <a:stretch>
                <a:fillRect/>
              </a:stretch>
            </p:blipFill>
            <p:spPr>
              <a:xfrm>
                <a:off x="2380339" y="4649332"/>
                <a:ext cx="335160" cy="273600"/>
              </a:xfrm>
              <a:prstGeom prst="rect">
                <a:avLst/>
              </a:prstGeom>
            </p:spPr>
          </p:pic>
        </mc:Fallback>
      </mc:AlternateContent>
      <p:sp>
        <p:nvSpPr>
          <p:cNvPr id="7" name="TextBox 6">
            <a:extLst>
              <a:ext uri="{FF2B5EF4-FFF2-40B4-BE49-F238E27FC236}">
                <a16:creationId xmlns:a16="http://schemas.microsoft.com/office/drawing/2014/main" id="{7D479349-D5E8-2A84-5F59-A32585286B88}"/>
              </a:ext>
            </a:extLst>
          </p:cNvPr>
          <p:cNvSpPr txBox="1"/>
          <p:nvPr/>
        </p:nvSpPr>
        <p:spPr>
          <a:xfrm>
            <a:off x="2989627" y="1723289"/>
            <a:ext cx="4782775" cy="461665"/>
          </a:xfrm>
          <a:prstGeom prst="rect">
            <a:avLst/>
          </a:prstGeom>
          <a:noFill/>
        </p:spPr>
        <p:txBody>
          <a:bodyPr wrap="square" rtlCol="0">
            <a:spAutoFit/>
          </a:bodyPr>
          <a:lstStyle/>
          <a:p>
            <a:r>
              <a:rPr lang="en-US" sz="2400" b="1" dirty="0">
                <a:solidFill>
                  <a:srgbClr val="FF0000"/>
                </a:solidFill>
              </a:rPr>
              <a:t>Schedule C  Part II Line 9 (D-30/31) </a:t>
            </a:r>
          </a:p>
        </p:txBody>
      </p:sp>
      <p:sp>
        <p:nvSpPr>
          <p:cNvPr id="16" name="TextBox 15">
            <a:extLst>
              <a:ext uri="{FF2B5EF4-FFF2-40B4-BE49-F238E27FC236}">
                <a16:creationId xmlns:a16="http://schemas.microsoft.com/office/drawing/2014/main" id="{FF42F189-2D02-D0C4-0D12-06C957128DBC}"/>
              </a:ext>
            </a:extLst>
          </p:cNvPr>
          <p:cNvSpPr txBox="1"/>
          <p:nvPr/>
        </p:nvSpPr>
        <p:spPr>
          <a:xfrm>
            <a:off x="2406650" y="2874887"/>
            <a:ext cx="5988940" cy="830997"/>
          </a:xfrm>
          <a:prstGeom prst="rect">
            <a:avLst/>
          </a:prstGeom>
          <a:noFill/>
        </p:spPr>
        <p:txBody>
          <a:bodyPr wrap="square" rtlCol="0">
            <a:spAutoFit/>
          </a:bodyPr>
          <a:lstStyle/>
          <a:p>
            <a:pPr algn="just"/>
            <a:r>
              <a:rPr lang="en-US" sz="2400" b="1" dirty="0">
                <a:solidFill>
                  <a:srgbClr val="FF0000"/>
                </a:solidFill>
              </a:rPr>
              <a:t>Form 8863 Part II Line 19, Sched 3 Part I Line 3 (J-7 to J-13) </a:t>
            </a:r>
          </a:p>
        </p:txBody>
      </p:sp>
      <p:sp>
        <p:nvSpPr>
          <p:cNvPr id="19" name="TextBox 18">
            <a:extLst>
              <a:ext uri="{FF2B5EF4-FFF2-40B4-BE49-F238E27FC236}">
                <a16:creationId xmlns:a16="http://schemas.microsoft.com/office/drawing/2014/main" id="{70D22E18-687D-A395-6957-700DA098C80F}"/>
              </a:ext>
            </a:extLst>
          </p:cNvPr>
          <p:cNvSpPr txBox="1"/>
          <p:nvPr/>
        </p:nvSpPr>
        <p:spPr>
          <a:xfrm>
            <a:off x="2441565" y="3933544"/>
            <a:ext cx="5988940" cy="461665"/>
          </a:xfrm>
          <a:prstGeom prst="rect">
            <a:avLst/>
          </a:prstGeom>
          <a:noFill/>
        </p:spPr>
        <p:txBody>
          <a:bodyPr wrap="square" rtlCol="0">
            <a:spAutoFit/>
          </a:bodyPr>
          <a:lstStyle/>
          <a:p>
            <a:r>
              <a:rPr lang="en-US" sz="2400" b="1" dirty="0">
                <a:solidFill>
                  <a:srgbClr val="FF0000"/>
                </a:solidFill>
              </a:rPr>
              <a:t>Form 5329 Part I, Sched 2 Ln 8 (D-50,H-3/6/7)</a:t>
            </a:r>
          </a:p>
        </p:txBody>
      </p:sp>
    </p:spTree>
    <p:extLst>
      <p:ext uri="{BB962C8B-B14F-4D97-AF65-F5344CB8AC3E}">
        <p14:creationId xmlns:p14="http://schemas.microsoft.com/office/powerpoint/2010/main" val="305077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8" grpId="0" animBg="1"/>
      <p:bldP spid="9"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390CFD-A83C-22FD-63C1-03CC41D806B6}"/>
              </a:ext>
            </a:extLst>
          </p:cNvPr>
          <p:cNvPicPr>
            <a:picLocks noChangeAspect="1"/>
          </p:cNvPicPr>
          <p:nvPr/>
        </p:nvPicPr>
        <p:blipFill>
          <a:blip r:embed="rId3"/>
          <a:stretch>
            <a:fillRect/>
          </a:stretch>
        </p:blipFill>
        <p:spPr>
          <a:xfrm>
            <a:off x="349249" y="1239448"/>
            <a:ext cx="8480426" cy="4090368"/>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33</a:t>
            </a:fld>
            <a:endParaRPr lang="en-US"/>
          </a:p>
        </p:txBody>
      </p:sp>
      <p:sp>
        <p:nvSpPr>
          <p:cNvPr id="3" name="Title 2"/>
          <p:cNvSpPr>
            <a:spLocks noGrp="1"/>
          </p:cNvSpPr>
          <p:nvPr>
            <p:ph type="title"/>
          </p:nvPr>
        </p:nvSpPr>
        <p:spPr>
          <a:xfrm>
            <a:off x="349249" y="493136"/>
            <a:ext cx="8480426" cy="666798"/>
          </a:xfrm>
        </p:spPr>
        <p:txBody>
          <a:bodyPr anchor="t">
            <a:noAutofit/>
          </a:bodyPr>
          <a:lstStyle/>
          <a:p>
            <a:r>
              <a:rPr lang="en-US" sz="3200" dirty="0"/>
              <a:t>Adv. Scenario 8: Retest Questions (</a:t>
            </a:r>
            <a:r>
              <a:rPr lang="en-US" sz="3200" dirty="0" err="1"/>
              <a:t>con’t</a:t>
            </a:r>
            <a:r>
              <a:rPr lang="en-US" sz="3200" dirty="0"/>
              <a:t>)</a:t>
            </a:r>
          </a:p>
        </p:txBody>
      </p:sp>
      <p:sp>
        <p:nvSpPr>
          <p:cNvPr id="8" name="Rectangle 7">
            <a:extLst>
              <a:ext uri="{FF2B5EF4-FFF2-40B4-BE49-F238E27FC236}">
                <a16:creationId xmlns:a16="http://schemas.microsoft.com/office/drawing/2014/main" id="{60024529-41CA-4443-84A7-8B54956C8A3A}"/>
              </a:ext>
            </a:extLst>
          </p:cNvPr>
          <p:cNvSpPr/>
          <p:nvPr/>
        </p:nvSpPr>
        <p:spPr>
          <a:xfrm>
            <a:off x="635820" y="1866804"/>
            <a:ext cx="118872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6DACA62-D995-45F1-B9C0-ED1AE34038AC}"/>
              </a:ext>
            </a:extLst>
          </p:cNvPr>
          <p:cNvSpPr txBox="1"/>
          <p:nvPr/>
        </p:nvSpPr>
        <p:spPr>
          <a:xfrm>
            <a:off x="2653881" y="4760289"/>
            <a:ext cx="1200151" cy="461665"/>
          </a:xfrm>
          <a:prstGeom prst="rect">
            <a:avLst/>
          </a:prstGeom>
          <a:noFill/>
        </p:spPr>
        <p:txBody>
          <a:bodyPr wrap="square" rtlCol="0">
            <a:spAutoFit/>
          </a:bodyPr>
          <a:lstStyle/>
          <a:p>
            <a:r>
              <a:rPr lang="en-US" sz="2400" b="1" dirty="0">
                <a:solidFill>
                  <a:srgbClr val="FF0000"/>
                </a:solidFill>
              </a:rPr>
              <a:t>K-27</a:t>
            </a:r>
          </a:p>
        </p:txBody>
      </p:sp>
      <p:sp>
        <p:nvSpPr>
          <p:cNvPr id="13" name="Rectangle 12">
            <a:extLst>
              <a:ext uri="{FF2B5EF4-FFF2-40B4-BE49-F238E27FC236}">
                <a16:creationId xmlns:a16="http://schemas.microsoft.com/office/drawing/2014/main" id="{5CA2AE03-E931-2741-536C-CDF745BDE06A}"/>
              </a:ext>
            </a:extLst>
          </p:cNvPr>
          <p:cNvSpPr/>
          <p:nvPr/>
        </p:nvSpPr>
        <p:spPr>
          <a:xfrm>
            <a:off x="738097" y="2918699"/>
            <a:ext cx="970094"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9106C3-0661-9ED4-557A-7F4472B56631}"/>
              </a:ext>
            </a:extLst>
          </p:cNvPr>
          <p:cNvSpPr/>
          <p:nvPr/>
        </p:nvSpPr>
        <p:spPr>
          <a:xfrm>
            <a:off x="660534" y="3638864"/>
            <a:ext cx="970094"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31E4293-9679-E371-B3BD-74AE56F46126}"/>
              </a:ext>
            </a:extLst>
          </p:cNvPr>
          <p:cNvSpPr txBox="1"/>
          <p:nvPr/>
        </p:nvSpPr>
        <p:spPr>
          <a:xfrm>
            <a:off x="3067133" y="2639597"/>
            <a:ext cx="1200151" cy="461665"/>
          </a:xfrm>
          <a:prstGeom prst="rect">
            <a:avLst/>
          </a:prstGeom>
          <a:noFill/>
        </p:spPr>
        <p:txBody>
          <a:bodyPr wrap="square" rtlCol="0">
            <a:spAutoFit/>
          </a:bodyPr>
          <a:lstStyle/>
          <a:p>
            <a:r>
              <a:rPr lang="en-US" sz="2400" b="1" dirty="0">
                <a:solidFill>
                  <a:srgbClr val="FF0000"/>
                </a:solidFill>
              </a:rPr>
              <a:t>J-7</a:t>
            </a:r>
          </a:p>
        </p:txBody>
      </p:sp>
      <p:sp>
        <p:nvSpPr>
          <p:cNvPr id="2" name="Rectangle 1">
            <a:extLst>
              <a:ext uri="{FF2B5EF4-FFF2-40B4-BE49-F238E27FC236}">
                <a16:creationId xmlns:a16="http://schemas.microsoft.com/office/drawing/2014/main" id="{8995F216-1B90-F6A1-B286-875CBF5F0BFE}"/>
              </a:ext>
            </a:extLst>
          </p:cNvPr>
          <p:cNvSpPr/>
          <p:nvPr/>
        </p:nvSpPr>
        <p:spPr>
          <a:xfrm>
            <a:off x="624816" y="4669918"/>
            <a:ext cx="970094"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4" action="ppaction://hlinksldjump"/>
            <a:extLst>
              <a:ext uri="{FF2B5EF4-FFF2-40B4-BE49-F238E27FC236}">
                <a16:creationId xmlns:a16="http://schemas.microsoft.com/office/drawing/2014/main" id="{03BEDE34-BE9C-8133-4B5F-848FAF5F8F66}"/>
              </a:ext>
            </a:extLst>
          </p:cNvPr>
          <p:cNvSpPr/>
          <p:nvPr/>
        </p:nvSpPr>
        <p:spPr>
          <a:xfrm>
            <a:off x="7733003" y="6090089"/>
            <a:ext cx="1144891" cy="49032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B403AD-D101-18F5-0159-E013260D2FE1}"/>
              </a:ext>
            </a:extLst>
          </p:cNvPr>
          <p:cNvSpPr txBox="1"/>
          <p:nvPr/>
        </p:nvSpPr>
        <p:spPr>
          <a:xfrm>
            <a:off x="2935720" y="1648491"/>
            <a:ext cx="4782775" cy="461665"/>
          </a:xfrm>
          <a:prstGeom prst="rect">
            <a:avLst/>
          </a:prstGeom>
          <a:noFill/>
        </p:spPr>
        <p:txBody>
          <a:bodyPr wrap="square" rtlCol="0">
            <a:spAutoFit/>
          </a:bodyPr>
          <a:lstStyle/>
          <a:p>
            <a:r>
              <a:rPr lang="en-US" sz="2400" b="1" dirty="0">
                <a:solidFill>
                  <a:srgbClr val="FF0000"/>
                </a:solidFill>
              </a:rPr>
              <a:t>Schedule C  Part II Line 9 (D-30/31) </a:t>
            </a:r>
          </a:p>
        </p:txBody>
      </p:sp>
      <p:sp>
        <p:nvSpPr>
          <p:cNvPr id="15" name="TextBox 14">
            <a:extLst>
              <a:ext uri="{FF2B5EF4-FFF2-40B4-BE49-F238E27FC236}">
                <a16:creationId xmlns:a16="http://schemas.microsoft.com/office/drawing/2014/main" id="{2F5BB846-A982-9D18-5A48-ED7990236E57}"/>
              </a:ext>
            </a:extLst>
          </p:cNvPr>
          <p:cNvSpPr txBox="1"/>
          <p:nvPr/>
        </p:nvSpPr>
        <p:spPr>
          <a:xfrm>
            <a:off x="2235681" y="3730187"/>
            <a:ext cx="5988940" cy="461665"/>
          </a:xfrm>
          <a:prstGeom prst="rect">
            <a:avLst/>
          </a:prstGeom>
          <a:noFill/>
        </p:spPr>
        <p:txBody>
          <a:bodyPr wrap="square" rtlCol="0">
            <a:spAutoFit/>
          </a:bodyPr>
          <a:lstStyle/>
          <a:p>
            <a:r>
              <a:rPr lang="en-US" sz="2400" b="1" dirty="0">
                <a:solidFill>
                  <a:srgbClr val="FF0000"/>
                </a:solidFill>
              </a:rPr>
              <a:t>Form 5329 Part I, Sched 2 Ln 8 (D-50,H-3/6/7)</a:t>
            </a:r>
          </a:p>
        </p:txBody>
      </p:sp>
    </p:spTree>
    <p:extLst>
      <p:ext uri="{BB962C8B-B14F-4D97-AF65-F5344CB8AC3E}">
        <p14:creationId xmlns:p14="http://schemas.microsoft.com/office/powerpoint/2010/main" val="316356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7"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9</a:t>
            </a:r>
          </a:p>
        </p:txBody>
      </p:sp>
      <p:sp>
        <p:nvSpPr>
          <p:cNvPr id="3" name="Text Placeholder 2"/>
          <p:cNvSpPr>
            <a:spLocks noGrp="1"/>
          </p:cNvSpPr>
          <p:nvPr>
            <p:ph type="body" idx="1"/>
          </p:nvPr>
        </p:nvSpPr>
        <p:spPr>
          <a:xfrm>
            <a:off x="525916" y="4494985"/>
            <a:ext cx="5811822" cy="854782"/>
          </a:xfrm>
        </p:spPr>
        <p:txBody>
          <a:bodyPr/>
          <a:lstStyle/>
          <a:p>
            <a:r>
              <a:rPr lang="en-US" dirty="0"/>
              <a:t>David </a:t>
            </a:r>
            <a:r>
              <a:rPr lang="en-US" dirty="0" err="1"/>
              <a:t>MacLee</a:t>
            </a:r>
            <a:endParaRPr lang="en-US" dirty="0"/>
          </a:p>
        </p:txBody>
      </p:sp>
    </p:spTree>
    <p:extLst>
      <p:ext uri="{BB962C8B-B14F-4D97-AF65-F5344CB8AC3E}">
        <p14:creationId xmlns:p14="http://schemas.microsoft.com/office/powerpoint/2010/main" val="4095895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7584CFD-D6E2-1D83-EA90-C7CD5170F09D}"/>
              </a:ext>
            </a:extLst>
          </p:cNvPr>
          <p:cNvPicPr>
            <a:picLocks noChangeAspect="1"/>
          </p:cNvPicPr>
          <p:nvPr/>
        </p:nvPicPr>
        <p:blipFill>
          <a:blip r:embed="rId2"/>
          <a:stretch>
            <a:fillRect/>
          </a:stretch>
        </p:blipFill>
        <p:spPr>
          <a:xfrm>
            <a:off x="688631" y="2871515"/>
            <a:ext cx="6599538" cy="3622942"/>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35</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9 Interview Notes</a:t>
            </a:r>
          </a:p>
        </p:txBody>
      </p:sp>
      <p:sp>
        <p:nvSpPr>
          <p:cNvPr id="5" name="Content Placeholder 1">
            <a:extLst>
              <a:ext uri="{FF2B5EF4-FFF2-40B4-BE49-F238E27FC236}">
                <a16:creationId xmlns:a16="http://schemas.microsoft.com/office/drawing/2014/main" id="{541B98CD-7312-8EE2-9C5F-28C6FDA897B6}"/>
              </a:ext>
            </a:extLst>
          </p:cNvPr>
          <p:cNvSpPr txBox="1">
            <a:spLocks/>
          </p:cNvSpPr>
          <p:nvPr/>
        </p:nvSpPr>
        <p:spPr>
          <a:xfrm>
            <a:off x="6271054" y="3137321"/>
            <a:ext cx="2617591" cy="154907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Form 6744 pg. 96 initial test questions pg. 103</a:t>
            </a:r>
          </a:p>
        </p:txBody>
      </p:sp>
      <p:sp>
        <p:nvSpPr>
          <p:cNvPr id="13" name="TextBox 12">
            <a:extLst>
              <a:ext uri="{FF2B5EF4-FFF2-40B4-BE49-F238E27FC236}">
                <a16:creationId xmlns:a16="http://schemas.microsoft.com/office/drawing/2014/main" id="{8C72952D-01EB-CC3D-55A2-62293D36EEC0}"/>
              </a:ext>
            </a:extLst>
          </p:cNvPr>
          <p:cNvSpPr txBox="1"/>
          <p:nvPr/>
        </p:nvSpPr>
        <p:spPr>
          <a:xfrm>
            <a:off x="4417559" y="3561924"/>
            <a:ext cx="798222" cy="461665"/>
          </a:xfrm>
          <a:prstGeom prst="rect">
            <a:avLst/>
          </a:prstGeom>
          <a:noFill/>
        </p:spPr>
        <p:txBody>
          <a:bodyPr wrap="square" rtlCol="0">
            <a:spAutoFit/>
          </a:bodyPr>
          <a:lstStyle/>
          <a:p>
            <a:r>
              <a:rPr lang="en-US" sz="2400" b="1" dirty="0">
                <a:solidFill>
                  <a:srgbClr val="FF0000"/>
                </a:solidFill>
              </a:rPr>
              <a:t>B-12</a:t>
            </a:r>
          </a:p>
        </p:txBody>
      </p:sp>
      <p:sp>
        <p:nvSpPr>
          <p:cNvPr id="14" name="TextBox 13">
            <a:extLst>
              <a:ext uri="{FF2B5EF4-FFF2-40B4-BE49-F238E27FC236}">
                <a16:creationId xmlns:a16="http://schemas.microsoft.com/office/drawing/2014/main" id="{021B7CFF-2876-CD38-5ECE-EFD5B01312D9}"/>
              </a:ext>
            </a:extLst>
          </p:cNvPr>
          <p:cNvSpPr txBox="1"/>
          <p:nvPr/>
        </p:nvSpPr>
        <p:spPr>
          <a:xfrm>
            <a:off x="3022744" y="5695860"/>
            <a:ext cx="2660881" cy="461665"/>
          </a:xfrm>
          <a:prstGeom prst="rect">
            <a:avLst/>
          </a:prstGeom>
          <a:noFill/>
        </p:spPr>
        <p:txBody>
          <a:bodyPr wrap="square" rtlCol="0">
            <a:spAutoFit/>
          </a:bodyPr>
          <a:lstStyle/>
          <a:p>
            <a:r>
              <a:rPr lang="en-US" sz="2400" b="1" dirty="0">
                <a:solidFill>
                  <a:srgbClr val="FF0000"/>
                </a:solidFill>
              </a:rPr>
              <a:t>Form 1040, Line 11</a:t>
            </a:r>
          </a:p>
        </p:txBody>
      </p:sp>
      <p:pic>
        <p:nvPicPr>
          <p:cNvPr id="4" name="Picture 3">
            <a:extLst>
              <a:ext uri="{FF2B5EF4-FFF2-40B4-BE49-F238E27FC236}">
                <a16:creationId xmlns:a16="http://schemas.microsoft.com/office/drawing/2014/main" id="{5FB6AA72-252E-E4AE-485B-ED39205B9E06}"/>
              </a:ext>
            </a:extLst>
          </p:cNvPr>
          <p:cNvPicPr>
            <a:picLocks noChangeAspect="1"/>
          </p:cNvPicPr>
          <p:nvPr/>
        </p:nvPicPr>
        <p:blipFill>
          <a:blip r:embed="rId3"/>
          <a:stretch>
            <a:fillRect/>
          </a:stretch>
        </p:blipFill>
        <p:spPr>
          <a:xfrm>
            <a:off x="239441" y="1322442"/>
            <a:ext cx="8754608" cy="1549073"/>
          </a:xfrm>
          <a:prstGeom prst="rect">
            <a:avLst/>
          </a:prstGeom>
        </p:spPr>
      </p:pic>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E69CB439-5C45-AF58-B68C-04902F65C7D1}"/>
                  </a:ext>
                </a:extLst>
              </p14:cNvPr>
              <p14:cNvContentPartPr/>
              <p14:nvPr/>
            </p14:nvContentPartPr>
            <p14:xfrm>
              <a:off x="2508499" y="1384132"/>
              <a:ext cx="1269000" cy="112680"/>
            </p14:xfrm>
          </p:contentPart>
        </mc:Choice>
        <mc:Fallback xmlns="">
          <p:pic>
            <p:nvPicPr>
              <p:cNvPr id="17" name="Ink 16">
                <a:extLst>
                  <a:ext uri="{FF2B5EF4-FFF2-40B4-BE49-F238E27FC236}">
                    <a16:creationId xmlns:a16="http://schemas.microsoft.com/office/drawing/2014/main" id="{E69CB439-5C45-AF58-B68C-04902F65C7D1}"/>
                  </a:ext>
                </a:extLst>
              </p:cNvPr>
              <p:cNvPicPr/>
              <p:nvPr/>
            </p:nvPicPr>
            <p:blipFill>
              <a:blip r:embed="rId5"/>
              <a:stretch>
                <a:fillRect/>
              </a:stretch>
            </p:blipFill>
            <p:spPr>
              <a:xfrm>
                <a:off x="2454499" y="1276132"/>
                <a:ext cx="1376640" cy="328320"/>
              </a:xfrm>
              <a:prstGeom prst="rect">
                <a:avLst/>
              </a:prstGeom>
            </p:spPr>
          </p:pic>
        </mc:Fallback>
      </mc:AlternateContent>
    </p:spTree>
    <p:extLst>
      <p:ext uri="{BB962C8B-B14F-4D97-AF65-F5344CB8AC3E}">
        <p14:creationId xmlns:p14="http://schemas.microsoft.com/office/powerpoint/2010/main" val="1076383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5B9F4A-AE3A-7B89-3D4A-CE9204C429D5}"/>
              </a:ext>
            </a:extLst>
          </p:cNvPr>
          <p:cNvPicPr>
            <a:picLocks noChangeAspect="1"/>
          </p:cNvPicPr>
          <p:nvPr/>
        </p:nvPicPr>
        <p:blipFill>
          <a:blip r:embed="rId2"/>
          <a:stretch>
            <a:fillRect/>
          </a:stretch>
        </p:blipFill>
        <p:spPr>
          <a:xfrm>
            <a:off x="298788" y="1331048"/>
            <a:ext cx="8421332" cy="2739911"/>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36</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9 Retest Questions</a:t>
            </a:r>
          </a:p>
        </p:txBody>
      </p:sp>
      <p:sp>
        <p:nvSpPr>
          <p:cNvPr id="2" name="Content Placeholder 6">
            <a:extLst>
              <a:ext uri="{FF2B5EF4-FFF2-40B4-BE49-F238E27FC236}">
                <a16:creationId xmlns:a16="http://schemas.microsoft.com/office/drawing/2014/main" id="{9ED6E128-5444-06AF-A3C1-B58158728DCC}"/>
              </a:ext>
            </a:extLst>
          </p:cNvPr>
          <p:cNvSpPr txBox="1">
            <a:spLocks/>
          </p:cNvSpPr>
          <p:nvPr/>
        </p:nvSpPr>
        <p:spPr>
          <a:xfrm>
            <a:off x="2447925" y="5654161"/>
            <a:ext cx="4289428" cy="7238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Form 6744 Pg 114</a:t>
            </a:r>
          </a:p>
        </p:txBody>
      </p:sp>
      <p:sp>
        <p:nvSpPr>
          <p:cNvPr id="20" name="TextBox 19">
            <a:extLst>
              <a:ext uri="{FF2B5EF4-FFF2-40B4-BE49-F238E27FC236}">
                <a16:creationId xmlns:a16="http://schemas.microsoft.com/office/drawing/2014/main" id="{71A92794-109E-640C-A432-68E0D8DE5469}"/>
              </a:ext>
            </a:extLst>
          </p:cNvPr>
          <p:cNvSpPr txBox="1"/>
          <p:nvPr/>
        </p:nvSpPr>
        <p:spPr>
          <a:xfrm>
            <a:off x="2532634" y="1882117"/>
            <a:ext cx="798222" cy="461665"/>
          </a:xfrm>
          <a:prstGeom prst="rect">
            <a:avLst/>
          </a:prstGeom>
          <a:noFill/>
        </p:spPr>
        <p:txBody>
          <a:bodyPr wrap="square" rtlCol="0">
            <a:spAutoFit/>
          </a:bodyPr>
          <a:lstStyle/>
          <a:p>
            <a:r>
              <a:rPr lang="en-US" sz="2400" b="1" dirty="0">
                <a:solidFill>
                  <a:srgbClr val="FF0000"/>
                </a:solidFill>
              </a:rPr>
              <a:t>B-12</a:t>
            </a:r>
          </a:p>
        </p:txBody>
      </p:sp>
      <p:sp>
        <p:nvSpPr>
          <p:cNvPr id="21" name="TextBox 20">
            <a:extLst>
              <a:ext uri="{FF2B5EF4-FFF2-40B4-BE49-F238E27FC236}">
                <a16:creationId xmlns:a16="http://schemas.microsoft.com/office/drawing/2014/main" id="{81BB6CC6-9E67-8A5C-EE9F-9D44D63C6E09}"/>
              </a:ext>
            </a:extLst>
          </p:cNvPr>
          <p:cNvSpPr txBox="1"/>
          <p:nvPr/>
        </p:nvSpPr>
        <p:spPr>
          <a:xfrm>
            <a:off x="2223406" y="3255645"/>
            <a:ext cx="2660881" cy="461665"/>
          </a:xfrm>
          <a:prstGeom prst="rect">
            <a:avLst/>
          </a:prstGeom>
          <a:noFill/>
        </p:spPr>
        <p:txBody>
          <a:bodyPr wrap="square" rtlCol="0">
            <a:spAutoFit/>
          </a:bodyPr>
          <a:lstStyle/>
          <a:p>
            <a:r>
              <a:rPr lang="en-US" sz="2400" b="1" dirty="0">
                <a:solidFill>
                  <a:srgbClr val="FF0000"/>
                </a:solidFill>
              </a:rPr>
              <a:t>Form 1040, Line 11</a:t>
            </a:r>
          </a:p>
        </p:txBody>
      </p:sp>
    </p:spTree>
    <p:extLst>
      <p:ext uri="{BB962C8B-B14F-4D97-AF65-F5344CB8AC3E}">
        <p14:creationId xmlns:p14="http://schemas.microsoft.com/office/powerpoint/2010/main" val="3205543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7584CFD-D6E2-1D83-EA90-C7CD5170F09D}"/>
              </a:ext>
            </a:extLst>
          </p:cNvPr>
          <p:cNvPicPr>
            <a:picLocks noChangeAspect="1"/>
          </p:cNvPicPr>
          <p:nvPr/>
        </p:nvPicPr>
        <p:blipFill>
          <a:blip r:embed="rId2"/>
          <a:stretch>
            <a:fillRect/>
          </a:stretch>
        </p:blipFill>
        <p:spPr>
          <a:xfrm>
            <a:off x="688631" y="2825940"/>
            <a:ext cx="6599538" cy="3622942"/>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37</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9 Interview Notes</a:t>
            </a:r>
          </a:p>
        </p:txBody>
      </p:sp>
      <p:sp>
        <p:nvSpPr>
          <p:cNvPr id="5" name="Content Placeholder 1">
            <a:extLst>
              <a:ext uri="{FF2B5EF4-FFF2-40B4-BE49-F238E27FC236}">
                <a16:creationId xmlns:a16="http://schemas.microsoft.com/office/drawing/2014/main" id="{541B98CD-7312-8EE2-9C5F-28C6FDA897B6}"/>
              </a:ext>
            </a:extLst>
          </p:cNvPr>
          <p:cNvSpPr txBox="1">
            <a:spLocks/>
          </p:cNvSpPr>
          <p:nvPr/>
        </p:nvSpPr>
        <p:spPr>
          <a:xfrm>
            <a:off x="6271054" y="3137321"/>
            <a:ext cx="2617591" cy="154907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Form 6744 pg. 96 initial test questions pg. 103</a:t>
            </a:r>
          </a:p>
        </p:txBody>
      </p:sp>
      <p:sp>
        <p:nvSpPr>
          <p:cNvPr id="10" name="Rectangle 9">
            <a:extLst>
              <a:ext uri="{FF2B5EF4-FFF2-40B4-BE49-F238E27FC236}">
                <a16:creationId xmlns:a16="http://schemas.microsoft.com/office/drawing/2014/main" id="{B8E4A0C9-147E-FD8E-EB7B-48EBE38CA986}"/>
              </a:ext>
            </a:extLst>
          </p:cNvPr>
          <p:cNvSpPr/>
          <p:nvPr/>
        </p:nvSpPr>
        <p:spPr>
          <a:xfrm>
            <a:off x="1040444" y="4266881"/>
            <a:ext cx="3554133"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2A3DCB5-10DE-7B8C-453B-86DCD91F46B7}"/>
              </a:ext>
            </a:extLst>
          </p:cNvPr>
          <p:cNvSpPr txBox="1"/>
          <p:nvPr/>
        </p:nvSpPr>
        <p:spPr>
          <a:xfrm>
            <a:off x="6271054" y="4778887"/>
            <a:ext cx="1200150" cy="400110"/>
          </a:xfrm>
          <a:prstGeom prst="rect">
            <a:avLst/>
          </a:prstGeom>
          <a:noFill/>
        </p:spPr>
        <p:txBody>
          <a:bodyPr wrap="square" rtlCol="0">
            <a:spAutoFit/>
          </a:bodyPr>
          <a:lstStyle/>
          <a:p>
            <a:r>
              <a:rPr lang="en-US" sz="2000" b="1" dirty="0">
                <a:solidFill>
                  <a:srgbClr val="FF0000"/>
                </a:solidFill>
              </a:rPr>
              <a:t>36,104</a:t>
            </a:r>
          </a:p>
        </p:txBody>
      </p:sp>
      <p:sp>
        <p:nvSpPr>
          <p:cNvPr id="13" name="TextBox 12">
            <a:extLst>
              <a:ext uri="{FF2B5EF4-FFF2-40B4-BE49-F238E27FC236}">
                <a16:creationId xmlns:a16="http://schemas.microsoft.com/office/drawing/2014/main" id="{8C72952D-01EB-CC3D-55A2-62293D36EEC0}"/>
              </a:ext>
            </a:extLst>
          </p:cNvPr>
          <p:cNvSpPr txBox="1"/>
          <p:nvPr/>
        </p:nvSpPr>
        <p:spPr>
          <a:xfrm>
            <a:off x="4417559" y="3561924"/>
            <a:ext cx="798222" cy="461665"/>
          </a:xfrm>
          <a:prstGeom prst="rect">
            <a:avLst/>
          </a:prstGeom>
          <a:noFill/>
        </p:spPr>
        <p:txBody>
          <a:bodyPr wrap="square" rtlCol="0">
            <a:spAutoFit/>
          </a:bodyPr>
          <a:lstStyle/>
          <a:p>
            <a:r>
              <a:rPr lang="en-US" sz="2400" b="1" dirty="0">
                <a:solidFill>
                  <a:srgbClr val="FF0000"/>
                </a:solidFill>
              </a:rPr>
              <a:t>B-12</a:t>
            </a:r>
          </a:p>
        </p:txBody>
      </p:sp>
      <p:sp>
        <p:nvSpPr>
          <p:cNvPr id="14" name="TextBox 13">
            <a:extLst>
              <a:ext uri="{FF2B5EF4-FFF2-40B4-BE49-F238E27FC236}">
                <a16:creationId xmlns:a16="http://schemas.microsoft.com/office/drawing/2014/main" id="{021B7CFF-2876-CD38-5ECE-EFD5B01312D9}"/>
              </a:ext>
            </a:extLst>
          </p:cNvPr>
          <p:cNvSpPr txBox="1"/>
          <p:nvPr/>
        </p:nvSpPr>
        <p:spPr>
          <a:xfrm>
            <a:off x="3022744" y="5695860"/>
            <a:ext cx="2660881" cy="461665"/>
          </a:xfrm>
          <a:prstGeom prst="rect">
            <a:avLst/>
          </a:prstGeom>
          <a:noFill/>
        </p:spPr>
        <p:txBody>
          <a:bodyPr wrap="square" rtlCol="0">
            <a:spAutoFit/>
          </a:bodyPr>
          <a:lstStyle/>
          <a:p>
            <a:r>
              <a:rPr lang="en-US" sz="2400" b="1" dirty="0">
                <a:solidFill>
                  <a:srgbClr val="FF0000"/>
                </a:solidFill>
              </a:rPr>
              <a:t>Form 1040, Line 11</a:t>
            </a:r>
          </a:p>
        </p:txBody>
      </p:sp>
      <p:pic>
        <p:nvPicPr>
          <p:cNvPr id="4" name="Picture 3">
            <a:extLst>
              <a:ext uri="{FF2B5EF4-FFF2-40B4-BE49-F238E27FC236}">
                <a16:creationId xmlns:a16="http://schemas.microsoft.com/office/drawing/2014/main" id="{5FB6AA72-252E-E4AE-485B-ED39205B9E06}"/>
              </a:ext>
            </a:extLst>
          </p:cNvPr>
          <p:cNvPicPr>
            <a:picLocks noChangeAspect="1"/>
          </p:cNvPicPr>
          <p:nvPr/>
        </p:nvPicPr>
        <p:blipFill>
          <a:blip r:embed="rId3"/>
          <a:stretch>
            <a:fillRect/>
          </a:stretch>
        </p:blipFill>
        <p:spPr>
          <a:xfrm>
            <a:off x="239441" y="1322442"/>
            <a:ext cx="8754608" cy="1549073"/>
          </a:xfrm>
          <a:prstGeom prst="rect">
            <a:avLst/>
          </a:prstGeom>
        </p:spPr>
      </p:pic>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E69CB439-5C45-AF58-B68C-04902F65C7D1}"/>
                  </a:ext>
                </a:extLst>
              </p14:cNvPr>
              <p14:cNvContentPartPr/>
              <p14:nvPr/>
            </p14:nvContentPartPr>
            <p14:xfrm>
              <a:off x="2508499" y="1384132"/>
              <a:ext cx="1269000" cy="112680"/>
            </p14:xfrm>
          </p:contentPart>
        </mc:Choice>
        <mc:Fallback xmlns="">
          <p:pic>
            <p:nvPicPr>
              <p:cNvPr id="17" name="Ink 16">
                <a:extLst>
                  <a:ext uri="{FF2B5EF4-FFF2-40B4-BE49-F238E27FC236}">
                    <a16:creationId xmlns:a16="http://schemas.microsoft.com/office/drawing/2014/main" id="{E69CB439-5C45-AF58-B68C-04902F65C7D1}"/>
                  </a:ext>
                </a:extLst>
              </p:cNvPr>
              <p:cNvPicPr/>
              <p:nvPr/>
            </p:nvPicPr>
            <p:blipFill>
              <a:blip r:embed="rId5"/>
              <a:stretch>
                <a:fillRect/>
              </a:stretch>
            </p:blipFill>
            <p:spPr>
              <a:xfrm>
                <a:off x="2454499" y="1276132"/>
                <a:ext cx="1376640" cy="328320"/>
              </a:xfrm>
              <a:prstGeom prst="rect">
                <a:avLst/>
              </a:prstGeom>
            </p:spPr>
          </p:pic>
        </mc:Fallback>
      </mc:AlternateContent>
      <p:sp>
        <p:nvSpPr>
          <p:cNvPr id="2" name="Rectangle 1">
            <a:extLst>
              <a:ext uri="{FF2B5EF4-FFF2-40B4-BE49-F238E27FC236}">
                <a16:creationId xmlns:a16="http://schemas.microsoft.com/office/drawing/2014/main" id="{5ADA83FB-A602-B299-0A9E-1F46D9D17FC9}"/>
              </a:ext>
            </a:extLst>
          </p:cNvPr>
          <p:cNvSpPr/>
          <p:nvPr/>
        </p:nvSpPr>
        <p:spPr>
          <a:xfrm>
            <a:off x="936748" y="5813453"/>
            <a:ext cx="1469901"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094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11405A-53A5-B2E5-365C-A6EFEA681F2F}"/>
              </a:ext>
            </a:extLst>
          </p:cNvPr>
          <p:cNvPicPr>
            <a:picLocks noChangeAspect="1"/>
          </p:cNvPicPr>
          <p:nvPr/>
        </p:nvPicPr>
        <p:blipFill>
          <a:blip r:embed="rId2"/>
          <a:stretch>
            <a:fillRect/>
          </a:stretch>
        </p:blipFill>
        <p:spPr>
          <a:xfrm>
            <a:off x="298788" y="1470190"/>
            <a:ext cx="8421332" cy="2739911"/>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38</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9 Retest Questions</a:t>
            </a:r>
          </a:p>
        </p:txBody>
      </p:sp>
      <p:sp>
        <p:nvSpPr>
          <p:cNvPr id="13" name="Rectangle 12">
            <a:extLst>
              <a:ext uri="{FF2B5EF4-FFF2-40B4-BE49-F238E27FC236}">
                <a16:creationId xmlns:a16="http://schemas.microsoft.com/office/drawing/2014/main" id="{ED0AF4E8-541F-4EE9-89CC-532B8260E53C}"/>
              </a:ext>
            </a:extLst>
          </p:cNvPr>
          <p:cNvSpPr/>
          <p:nvPr/>
        </p:nvSpPr>
        <p:spPr>
          <a:xfrm>
            <a:off x="787112" y="1972606"/>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65D154D-6F4C-4D7B-A502-6C76B7AD5B94}"/>
              </a:ext>
            </a:extLst>
          </p:cNvPr>
          <p:cNvSpPr/>
          <p:nvPr/>
        </p:nvSpPr>
        <p:spPr>
          <a:xfrm>
            <a:off x="787112" y="3754546"/>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1A92794-109E-640C-A432-68E0D8DE5469}"/>
              </a:ext>
            </a:extLst>
          </p:cNvPr>
          <p:cNvSpPr txBox="1"/>
          <p:nvPr/>
        </p:nvSpPr>
        <p:spPr>
          <a:xfrm>
            <a:off x="2768906" y="1900819"/>
            <a:ext cx="798222" cy="461665"/>
          </a:xfrm>
          <a:prstGeom prst="rect">
            <a:avLst/>
          </a:prstGeom>
          <a:noFill/>
        </p:spPr>
        <p:txBody>
          <a:bodyPr wrap="square" rtlCol="0">
            <a:spAutoFit/>
          </a:bodyPr>
          <a:lstStyle/>
          <a:p>
            <a:r>
              <a:rPr lang="en-US" sz="2400" b="1" dirty="0">
                <a:solidFill>
                  <a:srgbClr val="FF0000"/>
                </a:solidFill>
              </a:rPr>
              <a:t>B-12</a:t>
            </a:r>
          </a:p>
        </p:txBody>
      </p:sp>
      <p:sp>
        <p:nvSpPr>
          <p:cNvPr id="21" name="TextBox 20">
            <a:extLst>
              <a:ext uri="{FF2B5EF4-FFF2-40B4-BE49-F238E27FC236}">
                <a16:creationId xmlns:a16="http://schemas.microsoft.com/office/drawing/2014/main" id="{81BB6CC6-9E67-8A5C-EE9F-9D44D63C6E09}"/>
              </a:ext>
            </a:extLst>
          </p:cNvPr>
          <p:cNvSpPr txBox="1"/>
          <p:nvPr/>
        </p:nvSpPr>
        <p:spPr>
          <a:xfrm>
            <a:off x="2706930" y="3397894"/>
            <a:ext cx="2660881" cy="461665"/>
          </a:xfrm>
          <a:prstGeom prst="rect">
            <a:avLst/>
          </a:prstGeom>
          <a:noFill/>
        </p:spPr>
        <p:txBody>
          <a:bodyPr wrap="square" rtlCol="0">
            <a:spAutoFit/>
          </a:bodyPr>
          <a:lstStyle/>
          <a:p>
            <a:r>
              <a:rPr lang="en-US" sz="2400" b="1" dirty="0">
                <a:solidFill>
                  <a:srgbClr val="FF0000"/>
                </a:solidFill>
              </a:rPr>
              <a:t>Form 1040, Line 11</a:t>
            </a:r>
          </a:p>
        </p:txBody>
      </p:sp>
    </p:spTree>
    <p:extLst>
      <p:ext uri="{BB962C8B-B14F-4D97-AF65-F5344CB8AC3E}">
        <p14:creationId xmlns:p14="http://schemas.microsoft.com/office/powerpoint/2010/main" val="121177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371A72-B018-A629-9923-7A1F64A5400A}"/>
              </a:ext>
            </a:extLst>
          </p:cNvPr>
          <p:cNvPicPr>
            <a:picLocks noChangeAspect="1"/>
          </p:cNvPicPr>
          <p:nvPr/>
        </p:nvPicPr>
        <p:blipFill>
          <a:blip r:embed="rId2"/>
          <a:stretch>
            <a:fillRect/>
          </a:stretch>
        </p:blipFill>
        <p:spPr>
          <a:xfrm>
            <a:off x="265670" y="1310751"/>
            <a:ext cx="8612659" cy="4236497"/>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39</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9 Questions (</a:t>
            </a:r>
            <a:r>
              <a:rPr lang="en-US" dirty="0" err="1"/>
              <a:t>con’t</a:t>
            </a:r>
            <a:r>
              <a:rPr lang="en-US" dirty="0"/>
              <a:t>)</a:t>
            </a:r>
          </a:p>
        </p:txBody>
      </p:sp>
      <p:sp>
        <p:nvSpPr>
          <p:cNvPr id="11" name="TextBox 10">
            <a:extLst>
              <a:ext uri="{FF2B5EF4-FFF2-40B4-BE49-F238E27FC236}">
                <a16:creationId xmlns:a16="http://schemas.microsoft.com/office/drawing/2014/main" id="{C2F30706-2E8B-4E77-BF49-68EC19E16CFC}"/>
              </a:ext>
            </a:extLst>
          </p:cNvPr>
          <p:cNvSpPr txBox="1"/>
          <p:nvPr/>
        </p:nvSpPr>
        <p:spPr>
          <a:xfrm>
            <a:off x="3664487" y="1499937"/>
            <a:ext cx="4061031" cy="1323439"/>
          </a:xfrm>
          <a:prstGeom prst="rect">
            <a:avLst/>
          </a:prstGeom>
          <a:noFill/>
        </p:spPr>
        <p:txBody>
          <a:bodyPr wrap="square" rtlCol="0">
            <a:spAutoFit/>
          </a:bodyPr>
          <a:lstStyle/>
          <a:p>
            <a:r>
              <a:rPr lang="en-US" sz="2000" b="1" dirty="0">
                <a:solidFill>
                  <a:srgbClr val="FF0000"/>
                </a:solidFill>
              </a:rPr>
              <a:t>G-4</a:t>
            </a:r>
          </a:p>
          <a:p>
            <a:r>
              <a:rPr lang="en-US" sz="2000" b="1" dirty="0">
                <a:solidFill>
                  <a:srgbClr val="FF0000"/>
                </a:solidFill>
              </a:rPr>
              <a:t>G-6, G-7</a:t>
            </a:r>
          </a:p>
          <a:p>
            <a:r>
              <a:rPr lang="en-US" sz="2000" b="1" dirty="0">
                <a:solidFill>
                  <a:srgbClr val="FF0000"/>
                </a:solidFill>
              </a:rPr>
              <a:t>Form 8962, Sched 3 Line 9</a:t>
            </a:r>
          </a:p>
          <a:p>
            <a:r>
              <a:rPr lang="en-US" sz="2000" b="1" dirty="0">
                <a:solidFill>
                  <a:srgbClr val="FF0000"/>
                </a:solidFill>
              </a:rPr>
              <a:t>G-12 through G-16</a:t>
            </a:r>
          </a:p>
        </p:txBody>
      </p:sp>
      <p:sp>
        <p:nvSpPr>
          <p:cNvPr id="15" name="TextBox 14">
            <a:extLst>
              <a:ext uri="{FF2B5EF4-FFF2-40B4-BE49-F238E27FC236}">
                <a16:creationId xmlns:a16="http://schemas.microsoft.com/office/drawing/2014/main" id="{3F1D1178-3A3F-439B-B449-FCA0C61AD552}"/>
              </a:ext>
            </a:extLst>
          </p:cNvPr>
          <p:cNvSpPr txBox="1"/>
          <p:nvPr/>
        </p:nvSpPr>
        <p:spPr>
          <a:xfrm>
            <a:off x="2120666" y="3735746"/>
            <a:ext cx="5604851" cy="461665"/>
          </a:xfrm>
          <a:prstGeom prst="rect">
            <a:avLst/>
          </a:prstGeom>
          <a:noFill/>
        </p:spPr>
        <p:txBody>
          <a:bodyPr wrap="square" rtlCol="0">
            <a:spAutoFit/>
          </a:bodyPr>
          <a:lstStyle/>
          <a:p>
            <a:r>
              <a:rPr lang="en-US" sz="2400" b="1" dirty="0">
                <a:solidFill>
                  <a:srgbClr val="FF0000"/>
                </a:solidFill>
              </a:rPr>
              <a:t>Form 8962, Sched 3 Line 9 (H-10 to H-13)</a:t>
            </a:r>
          </a:p>
        </p:txBody>
      </p:sp>
      <p:sp>
        <p:nvSpPr>
          <p:cNvPr id="10" name="TextBox 9">
            <a:extLst>
              <a:ext uri="{FF2B5EF4-FFF2-40B4-BE49-F238E27FC236}">
                <a16:creationId xmlns:a16="http://schemas.microsoft.com/office/drawing/2014/main" id="{1C08C507-8995-217B-3DC4-12AB170B60CF}"/>
              </a:ext>
            </a:extLst>
          </p:cNvPr>
          <p:cNvSpPr txBox="1"/>
          <p:nvPr/>
        </p:nvSpPr>
        <p:spPr>
          <a:xfrm>
            <a:off x="3351675" y="3000877"/>
            <a:ext cx="5165188" cy="461665"/>
          </a:xfrm>
          <a:prstGeom prst="rect">
            <a:avLst/>
          </a:prstGeom>
          <a:noFill/>
        </p:spPr>
        <p:txBody>
          <a:bodyPr wrap="square" rtlCol="0">
            <a:spAutoFit/>
          </a:bodyPr>
          <a:lstStyle/>
          <a:p>
            <a:r>
              <a:rPr lang="en-US" sz="2400" b="1" dirty="0">
                <a:solidFill>
                  <a:srgbClr val="FF0000"/>
                </a:solidFill>
              </a:rPr>
              <a:t> Form 8880, Sched 3 Part I Line 4</a:t>
            </a:r>
          </a:p>
        </p:txBody>
      </p:sp>
      <p:sp>
        <p:nvSpPr>
          <p:cNvPr id="12" name="TextBox 11">
            <a:extLst>
              <a:ext uri="{FF2B5EF4-FFF2-40B4-BE49-F238E27FC236}">
                <a16:creationId xmlns:a16="http://schemas.microsoft.com/office/drawing/2014/main" id="{328EF757-1E03-4799-03C8-DD1D3373751D}"/>
              </a:ext>
            </a:extLst>
          </p:cNvPr>
          <p:cNvSpPr txBox="1"/>
          <p:nvPr/>
        </p:nvSpPr>
        <p:spPr>
          <a:xfrm>
            <a:off x="2120666" y="4874043"/>
            <a:ext cx="5804133" cy="461665"/>
          </a:xfrm>
          <a:prstGeom prst="rect">
            <a:avLst/>
          </a:prstGeom>
          <a:noFill/>
        </p:spPr>
        <p:txBody>
          <a:bodyPr wrap="square" rtlCol="0">
            <a:spAutoFit/>
          </a:bodyPr>
          <a:lstStyle/>
          <a:p>
            <a:r>
              <a:rPr lang="en-US" sz="2400" b="1" dirty="0">
                <a:solidFill>
                  <a:srgbClr val="FF0000"/>
                </a:solidFill>
              </a:rPr>
              <a:t>Form 2441, Sched 3 Line 2 (G-12 to G-16)</a:t>
            </a:r>
          </a:p>
        </p:txBody>
      </p:sp>
    </p:spTree>
    <p:extLst>
      <p:ext uri="{BB962C8B-B14F-4D97-AF65-F5344CB8AC3E}">
        <p14:creationId xmlns:p14="http://schemas.microsoft.com/office/powerpoint/2010/main" val="2680076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Tax Training Reminder</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9374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BEA383D-4163-764A-8297-EEE0A542B741}"/>
              </a:ext>
            </a:extLst>
          </p:cNvPr>
          <p:cNvPicPr>
            <a:picLocks noChangeAspect="1"/>
          </p:cNvPicPr>
          <p:nvPr/>
        </p:nvPicPr>
        <p:blipFill>
          <a:blip r:embed="rId2"/>
          <a:stretch>
            <a:fillRect/>
          </a:stretch>
        </p:blipFill>
        <p:spPr>
          <a:xfrm>
            <a:off x="349249" y="1328325"/>
            <a:ext cx="8411643" cy="3285075"/>
          </a:xfrm>
          <a:prstGeom prst="rect">
            <a:avLst/>
          </a:prstGeom>
        </p:spPr>
      </p:pic>
      <p:pic>
        <p:nvPicPr>
          <p:cNvPr id="19" name="Picture 18">
            <a:extLst>
              <a:ext uri="{FF2B5EF4-FFF2-40B4-BE49-F238E27FC236}">
                <a16:creationId xmlns:a16="http://schemas.microsoft.com/office/drawing/2014/main" id="{48007E36-F0D6-37B7-3087-D24688FBF16B}"/>
              </a:ext>
            </a:extLst>
          </p:cNvPr>
          <p:cNvPicPr>
            <a:picLocks noChangeAspect="1"/>
          </p:cNvPicPr>
          <p:nvPr/>
        </p:nvPicPr>
        <p:blipFill>
          <a:blip r:embed="rId3"/>
          <a:stretch>
            <a:fillRect/>
          </a:stretch>
        </p:blipFill>
        <p:spPr>
          <a:xfrm>
            <a:off x="324197" y="4725037"/>
            <a:ext cx="7943182" cy="1345123"/>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40</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9 Retest Questions</a:t>
            </a:r>
          </a:p>
        </p:txBody>
      </p:sp>
      <p:sp>
        <p:nvSpPr>
          <p:cNvPr id="11" name="TextBox 10">
            <a:extLst>
              <a:ext uri="{FF2B5EF4-FFF2-40B4-BE49-F238E27FC236}">
                <a16:creationId xmlns:a16="http://schemas.microsoft.com/office/drawing/2014/main" id="{8A9B4766-E9B3-42E8-B9CD-73C3B7835876}"/>
              </a:ext>
            </a:extLst>
          </p:cNvPr>
          <p:cNvSpPr txBox="1"/>
          <p:nvPr/>
        </p:nvSpPr>
        <p:spPr>
          <a:xfrm>
            <a:off x="2730781" y="1872212"/>
            <a:ext cx="1200150" cy="461665"/>
          </a:xfrm>
          <a:prstGeom prst="rect">
            <a:avLst/>
          </a:prstGeom>
          <a:noFill/>
        </p:spPr>
        <p:txBody>
          <a:bodyPr wrap="square" rtlCol="0">
            <a:spAutoFit/>
          </a:bodyPr>
          <a:lstStyle/>
          <a:p>
            <a:r>
              <a:rPr lang="en-US" sz="2400" b="1" dirty="0">
                <a:solidFill>
                  <a:srgbClr val="FF0000"/>
                </a:solidFill>
              </a:rPr>
              <a:t>G-4</a:t>
            </a:r>
          </a:p>
        </p:txBody>
      </p:sp>
      <p:sp>
        <p:nvSpPr>
          <p:cNvPr id="2" name="Content Placeholder 6">
            <a:extLst>
              <a:ext uri="{FF2B5EF4-FFF2-40B4-BE49-F238E27FC236}">
                <a16:creationId xmlns:a16="http://schemas.microsoft.com/office/drawing/2014/main" id="{9ED6E128-5444-06AF-A3C1-B58158728DCC}"/>
              </a:ext>
            </a:extLst>
          </p:cNvPr>
          <p:cNvSpPr txBox="1">
            <a:spLocks/>
          </p:cNvSpPr>
          <p:nvPr/>
        </p:nvSpPr>
        <p:spPr>
          <a:xfrm>
            <a:off x="2593749" y="6148378"/>
            <a:ext cx="4458404" cy="4616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Form 6744 Pg 114</a:t>
            </a:r>
          </a:p>
        </p:txBody>
      </p:sp>
      <p:sp>
        <p:nvSpPr>
          <p:cNvPr id="22" name="TextBox 21">
            <a:extLst>
              <a:ext uri="{FF2B5EF4-FFF2-40B4-BE49-F238E27FC236}">
                <a16:creationId xmlns:a16="http://schemas.microsoft.com/office/drawing/2014/main" id="{59AC188F-146F-687E-7F7F-04544E55C574}"/>
              </a:ext>
            </a:extLst>
          </p:cNvPr>
          <p:cNvSpPr txBox="1"/>
          <p:nvPr/>
        </p:nvSpPr>
        <p:spPr>
          <a:xfrm>
            <a:off x="2094550" y="3250610"/>
            <a:ext cx="5165188" cy="461665"/>
          </a:xfrm>
          <a:prstGeom prst="rect">
            <a:avLst/>
          </a:prstGeom>
          <a:noFill/>
        </p:spPr>
        <p:txBody>
          <a:bodyPr wrap="square" rtlCol="0">
            <a:spAutoFit/>
          </a:bodyPr>
          <a:lstStyle/>
          <a:p>
            <a:r>
              <a:rPr lang="en-US" sz="2400" b="1" dirty="0">
                <a:solidFill>
                  <a:srgbClr val="FF0000"/>
                </a:solidFill>
              </a:rPr>
              <a:t> Form 8880, Sched 3 Part I Line 4</a:t>
            </a:r>
          </a:p>
        </p:txBody>
      </p:sp>
      <p:sp>
        <p:nvSpPr>
          <p:cNvPr id="4" name="TextBox 3">
            <a:extLst>
              <a:ext uri="{FF2B5EF4-FFF2-40B4-BE49-F238E27FC236}">
                <a16:creationId xmlns:a16="http://schemas.microsoft.com/office/drawing/2014/main" id="{D73B52ED-411E-4C17-F7D4-2F15B1DD24F2}"/>
              </a:ext>
            </a:extLst>
          </p:cNvPr>
          <p:cNvSpPr txBox="1"/>
          <p:nvPr/>
        </p:nvSpPr>
        <p:spPr>
          <a:xfrm>
            <a:off x="7140242" y="3607390"/>
            <a:ext cx="1704971" cy="707886"/>
          </a:xfrm>
          <a:prstGeom prst="rect">
            <a:avLst/>
          </a:prstGeom>
          <a:noFill/>
        </p:spPr>
        <p:txBody>
          <a:bodyPr wrap="square" rtlCol="0">
            <a:spAutoFit/>
          </a:bodyPr>
          <a:lstStyle/>
          <a:p>
            <a:r>
              <a:rPr lang="en-US" sz="2000" b="1" dirty="0">
                <a:solidFill>
                  <a:srgbClr val="FF0000"/>
                </a:solidFill>
              </a:rPr>
              <a:t>Form 8962, Sched 3 Line 9</a:t>
            </a:r>
          </a:p>
        </p:txBody>
      </p:sp>
      <p:sp>
        <p:nvSpPr>
          <p:cNvPr id="7" name="TextBox 6">
            <a:extLst>
              <a:ext uri="{FF2B5EF4-FFF2-40B4-BE49-F238E27FC236}">
                <a16:creationId xmlns:a16="http://schemas.microsoft.com/office/drawing/2014/main" id="{C4E7C676-3839-1F99-D421-BF55AD38FD75}"/>
              </a:ext>
            </a:extLst>
          </p:cNvPr>
          <p:cNvSpPr txBox="1"/>
          <p:nvPr/>
        </p:nvSpPr>
        <p:spPr>
          <a:xfrm>
            <a:off x="2094550" y="5264920"/>
            <a:ext cx="5804133" cy="461665"/>
          </a:xfrm>
          <a:prstGeom prst="rect">
            <a:avLst/>
          </a:prstGeom>
          <a:noFill/>
        </p:spPr>
        <p:txBody>
          <a:bodyPr wrap="square" rtlCol="0">
            <a:spAutoFit/>
          </a:bodyPr>
          <a:lstStyle/>
          <a:p>
            <a:r>
              <a:rPr lang="en-US" sz="2400" b="1" dirty="0">
                <a:solidFill>
                  <a:srgbClr val="FF0000"/>
                </a:solidFill>
              </a:rPr>
              <a:t>Form 2441, Sched 3 Line 2 (G-12 to G-16)</a:t>
            </a:r>
          </a:p>
        </p:txBody>
      </p:sp>
    </p:spTree>
    <p:extLst>
      <p:ext uri="{BB962C8B-B14F-4D97-AF65-F5344CB8AC3E}">
        <p14:creationId xmlns:p14="http://schemas.microsoft.com/office/powerpoint/2010/main" val="3910903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371A72-B018-A629-9923-7A1F64A5400A}"/>
              </a:ext>
            </a:extLst>
          </p:cNvPr>
          <p:cNvPicPr>
            <a:picLocks noChangeAspect="1"/>
          </p:cNvPicPr>
          <p:nvPr/>
        </p:nvPicPr>
        <p:blipFill>
          <a:blip r:embed="rId2"/>
          <a:stretch>
            <a:fillRect/>
          </a:stretch>
        </p:blipFill>
        <p:spPr>
          <a:xfrm>
            <a:off x="241677" y="1310751"/>
            <a:ext cx="8612659" cy="4236497"/>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41</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9 Questions (</a:t>
            </a:r>
            <a:r>
              <a:rPr lang="en-US" dirty="0" err="1"/>
              <a:t>con’t</a:t>
            </a:r>
            <a:r>
              <a:rPr lang="en-US" dirty="0"/>
              <a:t>)</a:t>
            </a:r>
          </a:p>
        </p:txBody>
      </p:sp>
      <p:sp>
        <p:nvSpPr>
          <p:cNvPr id="9" name="Rectangle 8">
            <a:extLst>
              <a:ext uri="{FF2B5EF4-FFF2-40B4-BE49-F238E27FC236}">
                <a16:creationId xmlns:a16="http://schemas.microsoft.com/office/drawing/2014/main" id="{D7CC45DA-A678-43C0-84D4-094F126811E5}"/>
              </a:ext>
            </a:extLst>
          </p:cNvPr>
          <p:cNvSpPr/>
          <p:nvPr/>
        </p:nvSpPr>
        <p:spPr>
          <a:xfrm>
            <a:off x="525294" y="1874349"/>
            <a:ext cx="2686161"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C6E983B-75A2-4DE9-8E41-3E96D624E09B}"/>
              </a:ext>
            </a:extLst>
          </p:cNvPr>
          <p:cNvSpPr/>
          <p:nvPr/>
        </p:nvSpPr>
        <p:spPr>
          <a:xfrm>
            <a:off x="525294" y="3706919"/>
            <a:ext cx="120015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2F30706-2E8B-4E77-BF49-68EC19E16CFC}"/>
              </a:ext>
            </a:extLst>
          </p:cNvPr>
          <p:cNvSpPr txBox="1"/>
          <p:nvPr/>
        </p:nvSpPr>
        <p:spPr>
          <a:xfrm>
            <a:off x="3664487" y="1499937"/>
            <a:ext cx="4061031" cy="1323439"/>
          </a:xfrm>
          <a:prstGeom prst="rect">
            <a:avLst/>
          </a:prstGeom>
          <a:noFill/>
        </p:spPr>
        <p:txBody>
          <a:bodyPr wrap="square" rtlCol="0">
            <a:spAutoFit/>
          </a:bodyPr>
          <a:lstStyle/>
          <a:p>
            <a:r>
              <a:rPr lang="en-US" sz="2000" b="1" dirty="0">
                <a:solidFill>
                  <a:srgbClr val="FF0000"/>
                </a:solidFill>
              </a:rPr>
              <a:t>G-4</a:t>
            </a:r>
          </a:p>
          <a:p>
            <a:r>
              <a:rPr lang="en-US" sz="2000" b="1" dirty="0">
                <a:solidFill>
                  <a:srgbClr val="FF0000"/>
                </a:solidFill>
              </a:rPr>
              <a:t>G-6, G-7</a:t>
            </a:r>
          </a:p>
          <a:p>
            <a:r>
              <a:rPr lang="en-US" sz="2000" b="1" dirty="0">
                <a:solidFill>
                  <a:srgbClr val="FF0000"/>
                </a:solidFill>
              </a:rPr>
              <a:t>Form 8962, Sched 3 Line 9</a:t>
            </a:r>
          </a:p>
          <a:p>
            <a:r>
              <a:rPr lang="en-US" sz="2000" b="1" dirty="0">
                <a:solidFill>
                  <a:srgbClr val="FF0000"/>
                </a:solidFill>
              </a:rPr>
              <a:t>G-12 through G-16</a:t>
            </a:r>
          </a:p>
        </p:txBody>
      </p:sp>
      <p:sp>
        <p:nvSpPr>
          <p:cNvPr id="7" name="TextBox 6">
            <a:extLst>
              <a:ext uri="{FF2B5EF4-FFF2-40B4-BE49-F238E27FC236}">
                <a16:creationId xmlns:a16="http://schemas.microsoft.com/office/drawing/2014/main" id="{C9EF0F22-A588-FA81-C865-166C77978D2A}"/>
              </a:ext>
            </a:extLst>
          </p:cNvPr>
          <p:cNvSpPr txBox="1"/>
          <p:nvPr/>
        </p:nvSpPr>
        <p:spPr>
          <a:xfrm>
            <a:off x="5835413" y="2695811"/>
            <a:ext cx="1200150" cy="461665"/>
          </a:xfrm>
          <a:prstGeom prst="rect">
            <a:avLst/>
          </a:prstGeom>
          <a:noFill/>
        </p:spPr>
        <p:txBody>
          <a:bodyPr wrap="square" rtlCol="0">
            <a:spAutoFit/>
          </a:bodyPr>
          <a:lstStyle/>
          <a:p>
            <a:r>
              <a:rPr lang="en-US" sz="2400" b="1" dirty="0">
                <a:solidFill>
                  <a:srgbClr val="FF0000"/>
                </a:solidFill>
              </a:rPr>
              <a:t>100</a:t>
            </a:r>
          </a:p>
        </p:txBody>
      </p:sp>
      <p:sp>
        <p:nvSpPr>
          <p:cNvPr id="10" name="TextBox 9">
            <a:extLst>
              <a:ext uri="{FF2B5EF4-FFF2-40B4-BE49-F238E27FC236}">
                <a16:creationId xmlns:a16="http://schemas.microsoft.com/office/drawing/2014/main" id="{1C08C507-8995-217B-3DC4-12AB170B60CF}"/>
              </a:ext>
            </a:extLst>
          </p:cNvPr>
          <p:cNvSpPr txBox="1"/>
          <p:nvPr/>
        </p:nvSpPr>
        <p:spPr>
          <a:xfrm>
            <a:off x="3351675" y="2976981"/>
            <a:ext cx="5165188" cy="461665"/>
          </a:xfrm>
          <a:prstGeom prst="rect">
            <a:avLst/>
          </a:prstGeom>
          <a:noFill/>
        </p:spPr>
        <p:txBody>
          <a:bodyPr wrap="square" rtlCol="0">
            <a:spAutoFit/>
          </a:bodyPr>
          <a:lstStyle/>
          <a:p>
            <a:r>
              <a:rPr lang="en-US" sz="2400" b="1" dirty="0">
                <a:solidFill>
                  <a:srgbClr val="FF0000"/>
                </a:solidFill>
              </a:rPr>
              <a:t> Form 8880, Sched 3 Part I Line 4</a:t>
            </a:r>
          </a:p>
        </p:txBody>
      </p:sp>
      <p:sp>
        <p:nvSpPr>
          <p:cNvPr id="19" name="Rectangle 18">
            <a:extLst>
              <a:ext uri="{FF2B5EF4-FFF2-40B4-BE49-F238E27FC236}">
                <a16:creationId xmlns:a16="http://schemas.microsoft.com/office/drawing/2014/main" id="{4E726E6F-B33D-6057-B319-2B260E2B675B}"/>
              </a:ext>
            </a:extLst>
          </p:cNvPr>
          <p:cNvSpPr/>
          <p:nvPr/>
        </p:nvSpPr>
        <p:spPr>
          <a:xfrm>
            <a:off x="525294" y="4958844"/>
            <a:ext cx="992391" cy="32079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C379022-F2C0-8AC6-A839-7E1411A8A89E}"/>
              </a:ext>
            </a:extLst>
          </p:cNvPr>
          <p:cNvSpPr txBox="1"/>
          <p:nvPr/>
        </p:nvSpPr>
        <p:spPr>
          <a:xfrm>
            <a:off x="2120666" y="3750111"/>
            <a:ext cx="5604851" cy="461665"/>
          </a:xfrm>
          <a:prstGeom prst="rect">
            <a:avLst/>
          </a:prstGeom>
          <a:noFill/>
        </p:spPr>
        <p:txBody>
          <a:bodyPr wrap="square" rtlCol="0">
            <a:spAutoFit/>
          </a:bodyPr>
          <a:lstStyle/>
          <a:p>
            <a:r>
              <a:rPr lang="en-US" sz="2400" b="1" dirty="0">
                <a:solidFill>
                  <a:srgbClr val="FF0000"/>
                </a:solidFill>
              </a:rPr>
              <a:t>Form 8962, Sched 3 Line 9 (H-10 to H-13)</a:t>
            </a:r>
          </a:p>
        </p:txBody>
      </p:sp>
      <p:sp>
        <p:nvSpPr>
          <p:cNvPr id="4" name="TextBox 3">
            <a:extLst>
              <a:ext uri="{FF2B5EF4-FFF2-40B4-BE49-F238E27FC236}">
                <a16:creationId xmlns:a16="http://schemas.microsoft.com/office/drawing/2014/main" id="{10DA1704-1B38-8E96-07A3-2E0D30BB35C3}"/>
              </a:ext>
            </a:extLst>
          </p:cNvPr>
          <p:cNvSpPr txBox="1"/>
          <p:nvPr/>
        </p:nvSpPr>
        <p:spPr>
          <a:xfrm>
            <a:off x="2120666" y="4874043"/>
            <a:ext cx="5804133" cy="461665"/>
          </a:xfrm>
          <a:prstGeom prst="rect">
            <a:avLst/>
          </a:prstGeom>
          <a:noFill/>
        </p:spPr>
        <p:txBody>
          <a:bodyPr wrap="square" rtlCol="0">
            <a:spAutoFit/>
          </a:bodyPr>
          <a:lstStyle/>
          <a:p>
            <a:r>
              <a:rPr lang="en-US" sz="2400" b="1" dirty="0">
                <a:solidFill>
                  <a:srgbClr val="FF0000"/>
                </a:solidFill>
              </a:rPr>
              <a:t>Form 2441, Sched 3 Line 2 (G-12 to G-16)</a:t>
            </a:r>
          </a:p>
        </p:txBody>
      </p:sp>
    </p:spTree>
    <p:extLst>
      <p:ext uri="{BB962C8B-B14F-4D97-AF65-F5344CB8AC3E}">
        <p14:creationId xmlns:p14="http://schemas.microsoft.com/office/powerpoint/2010/main" val="168704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1233E7-DAC3-3228-F674-822DEC2FA758}"/>
              </a:ext>
            </a:extLst>
          </p:cNvPr>
          <p:cNvPicPr>
            <a:picLocks noChangeAspect="1"/>
          </p:cNvPicPr>
          <p:nvPr/>
        </p:nvPicPr>
        <p:blipFill>
          <a:blip r:embed="rId2"/>
          <a:stretch>
            <a:fillRect/>
          </a:stretch>
        </p:blipFill>
        <p:spPr>
          <a:xfrm>
            <a:off x="324197" y="4725037"/>
            <a:ext cx="7943182" cy="1345123"/>
          </a:xfrm>
          <a:prstGeom prst="rect">
            <a:avLst/>
          </a:prstGeom>
        </p:spPr>
      </p:pic>
      <p:pic>
        <p:nvPicPr>
          <p:cNvPr id="5" name="Picture 4">
            <a:extLst>
              <a:ext uri="{FF2B5EF4-FFF2-40B4-BE49-F238E27FC236}">
                <a16:creationId xmlns:a16="http://schemas.microsoft.com/office/drawing/2014/main" id="{32973AFB-7876-4874-B195-95C62819DF81}"/>
              </a:ext>
            </a:extLst>
          </p:cNvPr>
          <p:cNvPicPr>
            <a:picLocks noChangeAspect="1"/>
          </p:cNvPicPr>
          <p:nvPr/>
        </p:nvPicPr>
        <p:blipFill>
          <a:blip r:embed="rId3"/>
          <a:stretch>
            <a:fillRect/>
          </a:stretch>
        </p:blipFill>
        <p:spPr>
          <a:xfrm>
            <a:off x="349249" y="1265695"/>
            <a:ext cx="8411643" cy="3285075"/>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42</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9 Retest Questions</a:t>
            </a:r>
          </a:p>
        </p:txBody>
      </p:sp>
      <p:sp>
        <p:nvSpPr>
          <p:cNvPr id="11" name="TextBox 10">
            <a:extLst>
              <a:ext uri="{FF2B5EF4-FFF2-40B4-BE49-F238E27FC236}">
                <a16:creationId xmlns:a16="http://schemas.microsoft.com/office/drawing/2014/main" id="{8A9B4766-E9B3-42E8-B9CD-73C3B7835876}"/>
              </a:ext>
            </a:extLst>
          </p:cNvPr>
          <p:cNvSpPr txBox="1"/>
          <p:nvPr/>
        </p:nvSpPr>
        <p:spPr>
          <a:xfrm>
            <a:off x="3354920" y="1925194"/>
            <a:ext cx="1200150" cy="461665"/>
          </a:xfrm>
          <a:prstGeom prst="rect">
            <a:avLst/>
          </a:prstGeom>
          <a:noFill/>
        </p:spPr>
        <p:txBody>
          <a:bodyPr wrap="square" rtlCol="0">
            <a:spAutoFit/>
          </a:bodyPr>
          <a:lstStyle/>
          <a:p>
            <a:r>
              <a:rPr lang="en-US" sz="2400" b="1" dirty="0">
                <a:solidFill>
                  <a:srgbClr val="FF0000"/>
                </a:solidFill>
              </a:rPr>
              <a:t>G-4</a:t>
            </a:r>
          </a:p>
        </p:txBody>
      </p:sp>
      <p:sp>
        <p:nvSpPr>
          <p:cNvPr id="2" name="Content Placeholder 6">
            <a:extLst>
              <a:ext uri="{FF2B5EF4-FFF2-40B4-BE49-F238E27FC236}">
                <a16:creationId xmlns:a16="http://schemas.microsoft.com/office/drawing/2014/main" id="{9ED6E128-5444-06AF-A3C1-B58158728DCC}"/>
              </a:ext>
            </a:extLst>
          </p:cNvPr>
          <p:cNvSpPr txBox="1">
            <a:spLocks/>
          </p:cNvSpPr>
          <p:nvPr/>
        </p:nvSpPr>
        <p:spPr>
          <a:xfrm>
            <a:off x="2546403" y="6070160"/>
            <a:ext cx="5120901" cy="6266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Form 6744 Pg 114</a:t>
            </a:r>
          </a:p>
        </p:txBody>
      </p:sp>
      <p:sp>
        <p:nvSpPr>
          <p:cNvPr id="15" name="Rectangle 14">
            <a:extLst>
              <a:ext uri="{FF2B5EF4-FFF2-40B4-BE49-F238E27FC236}">
                <a16:creationId xmlns:a16="http://schemas.microsoft.com/office/drawing/2014/main" id="{C69518FF-9FAD-51C3-311C-DB56C3492576}"/>
              </a:ext>
            </a:extLst>
          </p:cNvPr>
          <p:cNvSpPr/>
          <p:nvPr/>
        </p:nvSpPr>
        <p:spPr>
          <a:xfrm>
            <a:off x="837216" y="1813363"/>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9AC188F-146F-687E-7F7F-04544E55C574}"/>
              </a:ext>
            </a:extLst>
          </p:cNvPr>
          <p:cNvSpPr txBox="1"/>
          <p:nvPr/>
        </p:nvSpPr>
        <p:spPr>
          <a:xfrm>
            <a:off x="2226517" y="3095872"/>
            <a:ext cx="5165188" cy="461665"/>
          </a:xfrm>
          <a:prstGeom prst="rect">
            <a:avLst/>
          </a:prstGeom>
          <a:noFill/>
        </p:spPr>
        <p:txBody>
          <a:bodyPr wrap="square" rtlCol="0">
            <a:spAutoFit/>
          </a:bodyPr>
          <a:lstStyle/>
          <a:p>
            <a:r>
              <a:rPr lang="en-US" sz="2400" b="1" dirty="0">
                <a:solidFill>
                  <a:srgbClr val="FF0000"/>
                </a:solidFill>
              </a:rPr>
              <a:t> Form 8880, Sched 3 Part I Line 4</a:t>
            </a:r>
          </a:p>
        </p:txBody>
      </p:sp>
      <p:sp>
        <p:nvSpPr>
          <p:cNvPr id="23" name="Rectangle 22">
            <a:extLst>
              <a:ext uri="{FF2B5EF4-FFF2-40B4-BE49-F238E27FC236}">
                <a16:creationId xmlns:a16="http://schemas.microsoft.com/office/drawing/2014/main" id="{687F5B69-ACE6-CCCC-BA9F-C7A2B9E221E6}"/>
              </a:ext>
            </a:extLst>
          </p:cNvPr>
          <p:cNvSpPr/>
          <p:nvPr/>
        </p:nvSpPr>
        <p:spPr>
          <a:xfrm>
            <a:off x="812164" y="3207118"/>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849C57C-A741-C9FF-AA15-77A78D1A72B2}"/>
              </a:ext>
            </a:extLst>
          </p:cNvPr>
          <p:cNvSpPr/>
          <p:nvPr/>
        </p:nvSpPr>
        <p:spPr>
          <a:xfrm>
            <a:off x="876890" y="5755322"/>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DAC5E67-8B8A-8957-CD52-56567EFD9F61}"/>
              </a:ext>
            </a:extLst>
          </p:cNvPr>
          <p:cNvSpPr txBox="1"/>
          <p:nvPr/>
        </p:nvSpPr>
        <p:spPr>
          <a:xfrm>
            <a:off x="7667304" y="4062367"/>
            <a:ext cx="1200150" cy="461665"/>
          </a:xfrm>
          <a:prstGeom prst="rect">
            <a:avLst/>
          </a:prstGeom>
          <a:noFill/>
        </p:spPr>
        <p:txBody>
          <a:bodyPr wrap="square" rtlCol="0">
            <a:spAutoFit/>
          </a:bodyPr>
          <a:lstStyle/>
          <a:p>
            <a:r>
              <a:rPr lang="en-US" sz="2400" b="1" dirty="0">
                <a:solidFill>
                  <a:srgbClr val="FF0000"/>
                </a:solidFill>
              </a:rPr>
              <a:t>696</a:t>
            </a:r>
          </a:p>
        </p:txBody>
      </p:sp>
      <p:sp>
        <p:nvSpPr>
          <p:cNvPr id="7" name="TextBox 6">
            <a:extLst>
              <a:ext uri="{FF2B5EF4-FFF2-40B4-BE49-F238E27FC236}">
                <a16:creationId xmlns:a16="http://schemas.microsoft.com/office/drawing/2014/main" id="{75F2DFDD-CA56-F426-162F-F47F4D28EFB3}"/>
              </a:ext>
            </a:extLst>
          </p:cNvPr>
          <p:cNvSpPr txBox="1"/>
          <p:nvPr/>
        </p:nvSpPr>
        <p:spPr>
          <a:xfrm>
            <a:off x="7197312" y="3510338"/>
            <a:ext cx="1704971" cy="707886"/>
          </a:xfrm>
          <a:prstGeom prst="rect">
            <a:avLst/>
          </a:prstGeom>
          <a:noFill/>
        </p:spPr>
        <p:txBody>
          <a:bodyPr wrap="square" rtlCol="0">
            <a:spAutoFit/>
          </a:bodyPr>
          <a:lstStyle/>
          <a:p>
            <a:r>
              <a:rPr lang="en-US" sz="2000" b="1" dirty="0">
                <a:solidFill>
                  <a:srgbClr val="FF0000"/>
                </a:solidFill>
              </a:rPr>
              <a:t>Form 8962, Sched 3 Line 9</a:t>
            </a:r>
          </a:p>
        </p:txBody>
      </p:sp>
      <p:sp>
        <p:nvSpPr>
          <p:cNvPr id="4" name="TextBox 3">
            <a:extLst>
              <a:ext uri="{FF2B5EF4-FFF2-40B4-BE49-F238E27FC236}">
                <a16:creationId xmlns:a16="http://schemas.microsoft.com/office/drawing/2014/main" id="{BEE3DABC-1D5A-572C-F54C-7605ECAD5501}"/>
              </a:ext>
            </a:extLst>
          </p:cNvPr>
          <p:cNvSpPr txBox="1"/>
          <p:nvPr/>
        </p:nvSpPr>
        <p:spPr>
          <a:xfrm>
            <a:off x="2245857" y="5237444"/>
            <a:ext cx="5804133" cy="461665"/>
          </a:xfrm>
          <a:prstGeom prst="rect">
            <a:avLst/>
          </a:prstGeom>
          <a:noFill/>
        </p:spPr>
        <p:txBody>
          <a:bodyPr wrap="square" rtlCol="0">
            <a:spAutoFit/>
          </a:bodyPr>
          <a:lstStyle/>
          <a:p>
            <a:r>
              <a:rPr lang="en-US" sz="2400" b="1" dirty="0">
                <a:solidFill>
                  <a:srgbClr val="FF0000"/>
                </a:solidFill>
              </a:rPr>
              <a:t>Form 2441, Sched 3 Line 2 (G-12 to G-16)</a:t>
            </a:r>
          </a:p>
        </p:txBody>
      </p:sp>
    </p:spTree>
    <p:extLst>
      <p:ext uri="{BB962C8B-B14F-4D97-AF65-F5344CB8AC3E}">
        <p14:creationId xmlns:p14="http://schemas.microsoft.com/office/powerpoint/2010/main" val="237805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4" grpId="0" animBg="1"/>
      <p:bldP spid="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a:xfrm>
            <a:off x="247648" y="2183363"/>
            <a:ext cx="8670573" cy="3878770"/>
          </a:xfrm>
        </p:spPr>
        <p:txBody>
          <a:bodyPr>
            <a:normAutofit/>
          </a:bodyPr>
          <a:lstStyle/>
          <a:p>
            <a:r>
              <a:rPr lang="en-US" dirty="0"/>
              <a:t>Are there any of the scenarios you want to revisit?</a:t>
            </a:r>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43</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Concerns with Scenarios?</a:t>
            </a:r>
          </a:p>
        </p:txBody>
      </p:sp>
      <p:sp>
        <p:nvSpPr>
          <p:cNvPr id="5" name="Rectangle 4">
            <a:hlinkClick r:id="rId2" action="ppaction://hlinksldjump"/>
            <a:extLst>
              <a:ext uri="{FF2B5EF4-FFF2-40B4-BE49-F238E27FC236}">
                <a16:creationId xmlns:a16="http://schemas.microsoft.com/office/drawing/2014/main" id="{7968612F-3DD1-F22F-3CAA-CA900DC7580C}"/>
              </a:ext>
            </a:extLst>
          </p:cNvPr>
          <p:cNvSpPr/>
          <p:nvPr/>
        </p:nvSpPr>
        <p:spPr>
          <a:xfrm>
            <a:off x="7733003" y="6090089"/>
            <a:ext cx="1144891" cy="49032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241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Next Steps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49001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a:xfrm>
            <a:off x="247648" y="1205089"/>
            <a:ext cx="8670573" cy="4857044"/>
          </a:xfrm>
        </p:spPr>
        <p:txBody>
          <a:bodyPr>
            <a:normAutofit/>
          </a:bodyPr>
          <a:lstStyle/>
          <a:p>
            <a:r>
              <a:rPr lang="en-US" dirty="0"/>
              <a:t>Practice Lab is the place to try out the system regardless of how much training you attend</a:t>
            </a:r>
          </a:p>
          <a:p>
            <a:r>
              <a:rPr lang="en-US" dirty="0"/>
              <a:t>Very important to practice using the system on your own before trying to complete a live return starting in late January</a:t>
            </a:r>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45</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Practice Lab</a:t>
            </a:r>
          </a:p>
        </p:txBody>
      </p:sp>
    </p:spTree>
    <p:extLst>
      <p:ext uri="{BB962C8B-B14F-4D97-AF65-F5344CB8AC3E}">
        <p14:creationId xmlns:p14="http://schemas.microsoft.com/office/powerpoint/2010/main" val="13228641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p:txBody>
          <a:bodyPr/>
          <a:lstStyle/>
          <a:p>
            <a:r>
              <a:rPr lang="en-US" dirty="0" err="1"/>
              <a:t>Taxslayer</a:t>
            </a:r>
            <a:r>
              <a:rPr lang="en-US" dirty="0"/>
              <a:t> “Springboard” – access to Practice Lab and eventually live </a:t>
            </a:r>
            <a:r>
              <a:rPr lang="en-US" dirty="0" err="1"/>
              <a:t>Taxslayer</a:t>
            </a:r>
            <a:endParaRPr lang="en-US" dirty="0"/>
          </a:p>
          <a:p>
            <a:pPr lvl="1"/>
            <a:r>
              <a:rPr lang="en-US" dirty="0"/>
              <a:t>Search on: </a:t>
            </a:r>
            <a:r>
              <a:rPr lang="en-US" dirty="0" err="1"/>
              <a:t>Taxslayer</a:t>
            </a:r>
            <a:r>
              <a:rPr lang="en-US" dirty="0"/>
              <a:t> Springboard</a:t>
            </a:r>
            <a:endParaRPr lang="en-US" dirty="0">
              <a:hlinkClick r:id="rId2"/>
            </a:endParaRPr>
          </a:p>
          <a:p>
            <a:r>
              <a:rPr lang="en-US" dirty="0">
                <a:hlinkClick r:id="rId2"/>
              </a:rPr>
              <a:t>https://vita.taxslayerpro.com/</a:t>
            </a:r>
            <a:endParaRPr lang="en-US" dirty="0"/>
          </a:p>
          <a:p>
            <a:r>
              <a:rPr lang="en-US" dirty="0"/>
              <a:t>IRS Link-and-Learn for certification</a:t>
            </a:r>
          </a:p>
          <a:p>
            <a:pPr lvl="1"/>
            <a:r>
              <a:rPr lang="en-US" dirty="0"/>
              <a:t>Search on: Link and Learn Home</a:t>
            </a:r>
          </a:p>
          <a:p>
            <a:r>
              <a:rPr lang="en-US" dirty="0">
                <a:hlinkClick r:id="rId3"/>
              </a:rPr>
              <a:t>https://www.linklearncertification.com/d/</a:t>
            </a: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46</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Login links</a:t>
            </a:r>
          </a:p>
        </p:txBody>
      </p:sp>
    </p:spTree>
    <p:extLst>
      <p:ext uri="{BB962C8B-B14F-4D97-AF65-F5344CB8AC3E}">
        <p14:creationId xmlns:p14="http://schemas.microsoft.com/office/powerpoint/2010/main" val="2323013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47</a:t>
            </a:fld>
            <a:endParaRPr lang="en-US" dirty="0"/>
          </a:p>
        </p:txBody>
      </p:sp>
      <p:sp>
        <p:nvSpPr>
          <p:cNvPr id="3" name="Title 2"/>
          <p:cNvSpPr>
            <a:spLocks noGrp="1"/>
          </p:cNvSpPr>
          <p:nvPr>
            <p:ph type="title"/>
          </p:nvPr>
        </p:nvSpPr>
        <p:spPr/>
        <p:txBody>
          <a:bodyPr>
            <a:normAutofit fontScale="90000"/>
          </a:bodyPr>
          <a:lstStyle/>
          <a:p>
            <a:r>
              <a:rPr lang="en-US" dirty="0"/>
              <a:t>Taking the Test When We’re Done</a:t>
            </a:r>
          </a:p>
        </p:txBody>
      </p:sp>
      <p:sp>
        <p:nvSpPr>
          <p:cNvPr id="8" name="Content Placeholder 6"/>
          <p:cNvSpPr>
            <a:spLocks noGrp="1"/>
          </p:cNvSpPr>
          <p:nvPr>
            <p:ph idx="1"/>
          </p:nvPr>
        </p:nvSpPr>
        <p:spPr>
          <a:xfrm>
            <a:off x="331787" y="1218431"/>
            <a:ext cx="8480426" cy="4911781"/>
          </a:xfrm>
        </p:spPr>
        <p:txBody>
          <a:bodyPr>
            <a:normAutofit fontScale="92500" lnSpcReduction="10000"/>
          </a:bodyPr>
          <a:lstStyle/>
          <a:p>
            <a:r>
              <a:rPr lang="en-US" dirty="0"/>
              <a:t>If you run into problems accessing the Practice Lab or Certification Site, let us know</a:t>
            </a:r>
          </a:p>
          <a:p>
            <a:r>
              <a:rPr lang="en-US" dirty="0"/>
              <a:t>Make sure to complete:</a:t>
            </a:r>
          </a:p>
          <a:p>
            <a:pPr lvl="1"/>
            <a:r>
              <a:rPr lang="en-US" dirty="0"/>
              <a:t>Volunteer Standards of Conduct</a:t>
            </a:r>
          </a:p>
          <a:p>
            <a:pPr lvl="1"/>
            <a:r>
              <a:rPr lang="en-US" dirty="0"/>
              <a:t>Intake/Interview and Quality Review</a:t>
            </a:r>
          </a:p>
          <a:p>
            <a:pPr lvl="1"/>
            <a:r>
              <a:rPr lang="en-US" dirty="0"/>
              <a:t>Advanced Certification</a:t>
            </a:r>
          </a:p>
          <a:p>
            <a:r>
              <a:rPr lang="en-US" dirty="0"/>
              <a:t>Once all three tests are completed and passed, print off and sign Form 13615</a:t>
            </a:r>
          </a:p>
          <a:p>
            <a:pPr lvl="1"/>
            <a:r>
              <a:rPr lang="en-US" dirty="0"/>
              <a:t>This form MUST come from the Certification program</a:t>
            </a:r>
          </a:p>
          <a:p>
            <a:r>
              <a:rPr lang="en-US" dirty="0"/>
              <a:t>Return Form 13615 to Meredith either in person or via email </a:t>
            </a:r>
            <a:r>
              <a:rPr lang="en-US" dirty="0">
                <a:hlinkClick r:id="rId2"/>
              </a:rPr>
              <a:t>meredith.hershner@uweci.org</a:t>
            </a:r>
            <a:endParaRPr lang="en-US" dirty="0"/>
          </a:p>
          <a:p>
            <a:r>
              <a:rPr lang="en-US" dirty="0"/>
              <a:t>Certification target date is January 10</a:t>
            </a:r>
            <a:r>
              <a:rPr lang="en-US" baseline="30000" dirty="0"/>
              <a:t>th</a:t>
            </a:r>
            <a:r>
              <a:rPr lang="en-US" dirty="0"/>
              <a:t>, 2024</a:t>
            </a:r>
          </a:p>
        </p:txBody>
      </p:sp>
    </p:spTree>
    <p:extLst>
      <p:ext uri="{BB962C8B-B14F-4D97-AF65-F5344CB8AC3E}">
        <p14:creationId xmlns:p14="http://schemas.microsoft.com/office/powerpoint/2010/main" val="37540508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VITA Season Updates</a:t>
            </a:r>
          </a:p>
        </p:txBody>
      </p:sp>
      <p:sp>
        <p:nvSpPr>
          <p:cNvPr id="3" name="Text Placeholder 2"/>
          <p:cNvSpPr>
            <a:spLocks noGrp="1"/>
          </p:cNvSpPr>
          <p:nvPr>
            <p:ph type="body" idx="1"/>
          </p:nvPr>
        </p:nvSpPr>
        <p:spPr/>
        <p:txBody>
          <a:bodyPr/>
          <a:lstStyle/>
          <a:p>
            <a:r>
              <a:rPr lang="en-US" dirty="0"/>
              <a:t>(Meredith)</a:t>
            </a:r>
          </a:p>
        </p:txBody>
      </p:sp>
    </p:spTree>
    <p:extLst>
      <p:ext uri="{BB962C8B-B14F-4D97-AF65-F5344CB8AC3E}">
        <p14:creationId xmlns:p14="http://schemas.microsoft.com/office/powerpoint/2010/main" val="1077121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Questions?  </a:t>
            </a:r>
          </a:p>
        </p:txBody>
      </p:sp>
      <p:sp>
        <p:nvSpPr>
          <p:cNvPr id="3" name="Text Placeholder 2"/>
          <p:cNvSpPr>
            <a:spLocks noGrp="1"/>
          </p:cNvSpPr>
          <p:nvPr>
            <p:ph type="body" idx="1"/>
          </p:nvPr>
        </p:nvSpPr>
        <p:spPr/>
        <p:txBody>
          <a:bodyPr/>
          <a:lstStyle/>
          <a:p>
            <a:r>
              <a:rPr lang="en-US" dirty="0"/>
              <a:t>Thank you! You will hear from us, </a:t>
            </a:r>
            <a:r>
              <a:rPr lang="en-US"/>
              <a:t>and we’ll see </a:t>
            </a:r>
            <a:r>
              <a:rPr lang="en-US" dirty="0"/>
              <a:t>you in January!</a:t>
            </a:r>
          </a:p>
        </p:txBody>
      </p:sp>
    </p:spTree>
    <p:extLst>
      <p:ext uri="{BB962C8B-B14F-4D97-AF65-F5344CB8AC3E}">
        <p14:creationId xmlns:p14="http://schemas.microsoft.com/office/powerpoint/2010/main" val="2552182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a:xfrm>
            <a:off x="252248" y="1283737"/>
            <a:ext cx="8797159" cy="5336982"/>
          </a:xfrm>
        </p:spPr>
        <p:txBody>
          <a:bodyPr>
            <a:normAutofit lnSpcReduction="10000"/>
          </a:bodyPr>
          <a:lstStyle/>
          <a:p>
            <a:r>
              <a:rPr lang="en-US" dirty="0"/>
              <a:t>Session 3 Certification Training (Scenarios 7-9)</a:t>
            </a:r>
          </a:p>
          <a:p>
            <a:pPr lvl="1"/>
            <a:r>
              <a:rPr lang="en-US" dirty="0">
                <a:solidFill>
                  <a:srgbClr val="00B050"/>
                </a:solidFill>
              </a:rPr>
              <a:t>Oriented to New Volunteers</a:t>
            </a:r>
          </a:p>
          <a:p>
            <a:pPr lvl="2"/>
            <a:r>
              <a:rPr lang="en-US" dirty="0">
                <a:solidFill>
                  <a:srgbClr val="FF0000"/>
                </a:solidFill>
              </a:rPr>
              <a:t>ZOOM</a:t>
            </a:r>
            <a:r>
              <a:rPr lang="en-US" dirty="0"/>
              <a:t> - December 11</a:t>
            </a:r>
            <a:r>
              <a:rPr lang="en-US" baseline="30000" dirty="0"/>
              <a:t>th</a:t>
            </a:r>
            <a:r>
              <a:rPr lang="en-US" dirty="0"/>
              <a:t> (Mon, 5:30-8:30)</a:t>
            </a:r>
          </a:p>
          <a:p>
            <a:pPr lvl="2"/>
            <a:r>
              <a:rPr lang="en-US" dirty="0">
                <a:solidFill>
                  <a:srgbClr val="FF0000"/>
                </a:solidFill>
              </a:rPr>
              <a:t>In Person </a:t>
            </a:r>
            <a:r>
              <a:rPr lang="en-US" dirty="0"/>
              <a:t>- December 16</a:t>
            </a:r>
            <a:r>
              <a:rPr lang="en-US" baseline="30000" dirty="0"/>
              <a:t>th</a:t>
            </a:r>
            <a:r>
              <a:rPr lang="en-US" dirty="0"/>
              <a:t> at United Way (Sat, 9 – Noon)</a:t>
            </a:r>
          </a:p>
          <a:p>
            <a:pPr lvl="1"/>
            <a:r>
              <a:rPr lang="en-US" dirty="0">
                <a:solidFill>
                  <a:srgbClr val="00B050"/>
                </a:solidFill>
              </a:rPr>
              <a:t>Oriented to Returning Volunteers</a:t>
            </a:r>
          </a:p>
          <a:p>
            <a:pPr lvl="2"/>
            <a:r>
              <a:rPr lang="en-US" dirty="0">
                <a:solidFill>
                  <a:srgbClr val="FF0000"/>
                </a:solidFill>
              </a:rPr>
              <a:t>ZOOM</a:t>
            </a:r>
            <a:r>
              <a:rPr lang="en-US" dirty="0"/>
              <a:t> - December 14</a:t>
            </a:r>
            <a:r>
              <a:rPr lang="en-US" baseline="30000" dirty="0"/>
              <a:t>th</a:t>
            </a:r>
            <a:r>
              <a:rPr lang="en-US" dirty="0"/>
              <a:t> (Thurs, 5:30-8:30)</a:t>
            </a:r>
          </a:p>
          <a:p>
            <a:r>
              <a:rPr lang="en-US" dirty="0"/>
              <a:t>Additional scenarios and detail process discussions (</a:t>
            </a:r>
            <a:r>
              <a:rPr lang="en-US" dirty="0">
                <a:solidFill>
                  <a:srgbClr val="FF0000"/>
                </a:solidFill>
              </a:rPr>
              <a:t>ZOOM</a:t>
            </a:r>
            <a:r>
              <a:rPr lang="en-US" dirty="0"/>
              <a:t> – Saturdays – for </a:t>
            </a:r>
            <a:r>
              <a:rPr lang="en-US" dirty="0">
                <a:solidFill>
                  <a:schemeClr val="accent1"/>
                </a:solidFill>
              </a:rPr>
              <a:t>all</a:t>
            </a:r>
            <a:r>
              <a:rPr lang="en-US" dirty="0"/>
              <a:t> volunteers)</a:t>
            </a:r>
          </a:p>
          <a:p>
            <a:pPr lvl="1"/>
            <a:r>
              <a:rPr lang="en-US" dirty="0"/>
              <a:t>January 13</a:t>
            </a:r>
            <a:r>
              <a:rPr lang="en-US" baseline="30000" dirty="0"/>
              <a:t>th</a:t>
            </a:r>
            <a:endParaRPr lang="en-US" dirty="0"/>
          </a:p>
          <a:p>
            <a:pPr lvl="1"/>
            <a:r>
              <a:rPr lang="en-US" dirty="0"/>
              <a:t>January 20</a:t>
            </a:r>
            <a:r>
              <a:rPr lang="en-US" baseline="30000" dirty="0"/>
              <a:t>th</a:t>
            </a:r>
            <a:endParaRPr lang="en-US" dirty="0"/>
          </a:p>
          <a:p>
            <a:pPr lvl="1"/>
            <a:r>
              <a:rPr lang="en-US" dirty="0"/>
              <a:t>January 27</a:t>
            </a:r>
            <a:r>
              <a:rPr lang="en-US" baseline="30000" dirty="0"/>
              <a:t>th</a:t>
            </a:r>
          </a:p>
          <a:p>
            <a:r>
              <a:rPr lang="en-US" sz="3500" baseline="30000" dirty="0"/>
              <a:t>After the first of the year, you should be receiving frequent emails with information regarding the January session</a:t>
            </a:r>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5</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Autofit/>
          </a:bodyPr>
          <a:lstStyle/>
          <a:p>
            <a:r>
              <a:rPr lang="en-US" sz="3600" dirty="0"/>
              <a:t>Training Timetable</a:t>
            </a:r>
          </a:p>
        </p:txBody>
      </p:sp>
    </p:spTree>
    <p:extLst>
      <p:ext uri="{BB962C8B-B14F-4D97-AF65-F5344CB8AC3E}">
        <p14:creationId xmlns:p14="http://schemas.microsoft.com/office/powerpoint/2010/main" val="32761200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6AB3F1-B56B-3675-E792-8E5389089017}"/>
              </a:ext>
            </a:extLst>
          </p:cNvPr>
          <p:cNvPicPr>
            <a:picLocks noChangeAspect="1"/>
          </p:cNvPicPr>
          <p:nvPr/>
        </p:nvPicPr>
        <p:blipFill>
          <a:blip r:embed="rId2"/>
          <a:stretch>
            <a:fillRect/>
          </a:stretch>
        </p:blipFill>
        <p:spPr>
          <a:xfrm>
            <a:off x="382553" y="1263441"/>
            <a:ext cx="7850085" cy="4847747"/>
          </a:xfrm>
          <a:prstGeom prst="rect">
            <a:avLst/>
          </a:prstGeom>
        </p:spPr>
      </p:pic>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50</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Taxable portion of pension</a:t>
            </a:r>
          </a:p>
        </p:txBody>
      </p:sp>
      <p:sp>
        <p:nvSpPr>
          <p:cNvPr id="10" name="Rectangle 9">
            <a:extLst>
              <a:ext uri="{FF2B5EF4-FFF2-40B4-BE49-F238E27FC236}">
                <a16:creationId xmlns:a16="http://schemas.microsoft.com/office/drawing/2014/main" id="{1E2789B4-9A10-71E2-BEA7-FEFCFB387D4A}"/>
              </a:ext>
            </a:extLst>
          </p:cNvPr>
          <p:cNvSpPr/>
          <p:nvPr/>
        </p:nvSpPr>
        <p:spPr>
          <a:xfrm>
            <a:off x="5295572" y="4473560"/>
            <a:ext cx="1651583" cy="49032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480621C-DDBE-5898-D8EE-19FDE1D2F30F}"/>
              </a:ext>
            </a:extLst>
          </p:cNvPr>
          <p:cNvSpPr txBox="1"/>
          <p:nvPr/>
        </p:nvSpPr>
        <p:spPr>
          <a:xfrm>
            <a:off x="8109197" y="3687314"/>
            <a:ext cx="802432" cy="830997"/>
          </a:xfrm>
          <a:prstGeom prst="rect">
            <a:avLst/>
          </a:prstGeom>
          <a:noFill/>
        </p:spPr>
        <p:txBody>
          <a:bodyPr wrap="square" rtlCol="0">
            <a:spAutoFit/>
          </a:bodyPr>
          <a:lstStyle/>
          <a:p>
            <a:r>
              <a:rPr lang="en-US" sz="2400" b="1" dirty="0">
                <a:solidFill>
                  <a:srgbClr val="FF0000"/>
                </a:solidFill>
              </a:rPr>
              <a:t>Plan Cost</a:t>
            </a:r>
          </a:p>
        </p:txBody>
      </p:sp>
      <p:sp>
        <p:nvSpPr>
          <p:cNvPr id="13" name="Arrow: Bent-Up 12">
            <a:extLst>
              <a:ext uri="{FF2B5EF4-FFF2-40B4-BE49-F238E27FC236}">
                <a16:creationId xmlns:a16="http://schemas.microsoft.com/office/drawing/2014/main" id="{3650F166-95CE-B055-0EC3-B6337136CC30}"/>
              </a:ext>
            </a:extLst>
          </p:cNvPr>
          <p:cNvSpPr/>
          <p:nvPr/>
        </p:nvSpPr>
        <p:spPr>
          <a:xfrm rot="10800000">
            <a:off x="6219369" y="4054880"/>
            <a:ext cx="1884784" cy="401580"/>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A12644F-2611-89C0-A0A5-2BA936F32A3D}"/>
              </a:ext>
            </a:extLst>
          </p:cNvPr>
          <p:cNvSpPr/>
          <p:nvPr/>
        </p:nvSpPr>
        <p:spPr>
          <a:xfrm>
            <a:off x="3846288" y="1854066"/>
            <a:ext cx="1651583" cy="95962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3" action="ppaction://hlinksldjump"/>
            <a:extLst>
              <a:ext uri="{FF2B5EF4-FFF2-40B4-BE49-F238E27FC236}">
                <a16:creationId xmlns:a16="http://schemas.microsoft.com/office/drawing/2014/main" id="{16016D18-EF31-1BBB-0DD4-D8091F9FD55C}"/>
              </a:ext>
            </a:extLst>
          </p:cNvPr>
          <p:cNvSpPr/>
          <p:nvPr/>
        </p:nvSpPr>
        <p:spPr>
          <a:xfrm>
            <a:off x="7821827" y="6111188"/>
            <a:ext cx="1144891" cy="49032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86195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alculator&#10;&#10;Description automatically generated">
            <a:extLst>
              <a:ext uri="{FF2B5EF4-FFF2-40B4-BE49-F238E27FC236}">
                <a16:creationId xmlns:a16="http://schemas.microsoft.com/office/drawing/2014/main" id="{34D9D1B7-7DDB-FC8A-9083-C2DC0EA24338}"/>
              </a:ext>
            </a:extLst>
          </p:cNvPr>
          <p:cNvPicPr>
            <a:picLocks noChangeAspect="1"/>
          </p:cNvPicPr>
          <p:nvPr/>
        </p:nvPicPr>
        <p:blipFill>
          <a:blip r:embed="rId2"/>
          <a:stretch>
            <a:fillRect/>
          </a:stretch>
        </p:blipFill>
        <p:spPr>
          <a:xfrm>
            <a:off x="768685" y="1198174"/>
            <a:ext cx="6014431" cy="5403339"/>
          </a:xfrm>
          <a:prstGeom prst="rect">
            <a:avLst/>
          </a:prstGeom>
        </p:spPr>
      </p:pic>
      <p:sp>
        <p:nvSpPr>
          <p:cNvPr id="3" name="Slide Number Placeholder 2">
            <a:extLst>
              <a:ext uri="{FF2B5EF4-FFF2-40B4-BE49-F238E27FC236}">
                <a16:creationId xmlns:a16="http://schemas.microsoft.com/office/drawing/2014/main" id="{C3E12E15-A37B-1A02-0805-133A89DEB881}"/>
              </a:ext>
            </a:extLst>
          </p:cNvPr>
          <p:cNvSpPr>
            <a:spLocks noGrp="1"/>
          </p:cNvSpPr>
          <p:nvPr>
            <p:ph type="sldNum" sz="quarter" idx="4"/>
          </p:nvPr>
        </p:nvSpPr>
        <p:spPr/>
        <p:txBody>
          <a:bodyPr/>
          <a:lstStyle/>
          <a:p>
            <a:fld id="{BBB69291-A384-1346-A27A-D0A1C91B6C32}" type="slidenum">
              <a:rPr lang="en-US" smtClean="0"/>
              <a:pPr/>
              <a:t>51</a:t>
            </a:fld>
            <a:endParaRPr lang="en-US"/>
          </a:p>
        </p:txBody>
      </p:sp>
      <p:sp>
        <p:nvSpPr>
          <p:cNvPr id="4" name="Title 3">
            <a:extLst>
              <a:ext uri="{FF2B5EF4-FFF2-40B4-BE49-F238E27FC236}">
                <a16:creationId xmlns:a16="http://schemas.microsoft.com/office/drawing/2014/main" id="{4624E8D3-84F4-5AC5-2DEE-DFCB022F975E}"/>
              </a:ext>
            </a:extLst>
          </p:cNvPr>
          <p:cNvSpPr>
            <a:spLocks noGrp="1"/>
          </p:cNvSpPr>
          <p:nvPr>
            <p:ph type="title"/>
          </p:nvPr>
        </p:nvSpPr>
        <p:spPr>
          <a:xfrm>
            <a:off x="1273215" y="256487"/>
            <a:ext cx="7556460" cy="903448"/>
          </a:xfrm>
        </p:spPr>
        <p:txBody>
          <a:bodyPr>
            <a:normAutofit fontScale="90000"/>
          </a:bodyPr>
          <a:lstStyle/>
          <a:p>
            <a:r>
              <a:rPr lang="en-US" dirty="0"/>
              <a:t>Pension Recovered Cost</a:t>
            </a:r>
            <a:br>
              <a:rPr lang="en-US" dirty="0"/>
            </a:br>
            <a:r>
              <a:rPr lang="en-US" sz="2700" dirty="0">
                <a:solidFill>
                  <a:srgbClr val="FBB43E"/>
                </a:solidFill>
              </a:rPr>
              <a:t>   (Please still input this into </a:t>
            </a:r>
            <a:r>
              <a:rPr lang="en-US" sz="2700" dirty="0" err="1">
                <a:solidFill>
                  <a:srgbClr val="FBB43E"/>
                </a:solidFill>
              </a:rPr>
              <a:t>Taxslayer</a:t>
            </a:r>
            <a:r>
              <a:rPr lang="en-US" sz="2700" dirty="0">
                <a:solidFill>
                  <a:srgbClr val="FBB43E"/>
                </a:solidFill>
              </a:rPr>
              <a:t>)</a:t>
            </a:r>
            <a:endParaRPr lang="en-US" dirty="0">
              <a:solidFill>
                <a:srgbClr val="FBB43E"/>
              </a:solidFill>
            </a:endParaRPr>
          </a:p>
        </p:txBody>
      </p:sp>
      <p:sp>
        <p:nvSpPr>
          <p:cNvPr id="7" name="Rectangle 6">
            <a:extLst>
              <a:ext uri="{FF2B5EF4-FFF2-40B4-BE49-F238E27FC236}">
                <a16:creationId xmlns:a16="http://schemas.microsoft.com/office/drawing/2014/main" id="{65C6D30B-DF4D-56B7-67F1-BE8394106F48}"/>
              </a:ext>
            </a:extLst>
          </p:cNvPr>
          <p:cNvSpPr/>
          <p:nvPr/>
        </p:nvSpPr>
        <p:spPr>
          <a:xfrm>
            <a:off x="5247848" y="6378136"/>
            <a:ext cx="1144891" cy="275254"/>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8EC95A2-5A11-1390-7543-2B1A33BC89B7}"/>
              </a:ext>
            </a:extLst>
          </p:cNvPr>
          <p:cNvSpPr/>
          <p:nvPr/>
        </p:nvSpPr>
        <p:spPr>
          <a:xfrm>
            <a:off x="5519360" y="2516143"/>
            <a:ext cx="811913" cy="673604"/>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hlinkClick r:id="rId3" action="ppaction://hlinksldjump"/>
            <a:extLst>
              <a:ext uri="{FF2B5EF4-FFF2-40B4-BE49-F238E27FC236}">
                <a16:creationId xmlns:a16="http://schemas.microsoft.com/office/drawing/2014/main" id="{48EB19EE-83AC-467A-C368-26A74E2FF0FA}"/>
              </a:ext>
            </a:extLst>
          </p:cNvPr>
          <p:cNvSpPr txBox="1"/>
          <p:nvPr/>
        </p:nvSpPr>
        <p:spPr>
          <a:xfrm>
            <a:off x="6499289" y="4445751"/>
            <a:ext cx="2467429" cy="1015663"/>
          </a:xfrm>
          <a:prstGeom prst="rect">
            <a:avLst/>
          </a:prstGeom>
          <a:noFill/>
        </p:spPr>
        <p:txBody>
          <a:bodyPr wrap="square" rtlCol="0">
            <a:spAutoFit/>
          </a:bodyPr>
          <a:lstStyle/>
          <a:p>
            <a:r>
              <a:rPr lang="en-US" sz="2000" b="1" dirty="0">
                <a:solidFill>
                  <a:srgbClr val="FF0000"/>
                </a:solidFill>
              </a:rPr>
              <a:t>This is the entry for the Simplified Worksheet (D-47 #4)</a:t>
            </a:r>
          </a:p>
        </p:txBody>
      </p:sp>
      <p:sp>
        <p:nvSpPr>
          <p:cNvPr id="10" name="Arrow: Right 9">
            <a:extLst>
              <a:ext uri="{FF2B5EF4-FFF2-40B4-BE49-F238E27FC236}">
                <a16:creationId xmlns:a16="http://schemas.microsoft.com/office/drawing/2014/main" id="{BA9FDC71-3B77-0DC3-E212-8B584BEEB342}"/>
              </a:ext>
            </a:extLst>
          </p:cNvPr>
          <p:cNvSpPr/>
          <p:nvPr/>
        </p:nvSpPr>
        <p:spPr>
          <a:xfrm rot="12469028">
            <a:off x="6327977" y="3050479"/>
            <a:ext cx="771087" cy="176825"/>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789C71F5-283B-66DD-7D9F-A963F00572A0}"/>
              </a:ext>
            </a:extLst>
          </p:cNvPr>
          <p:cNvSpPr/>
          <p:nvPr/>
        </p:nvSpPr>
        <p:spPr>
          <a:xfrm rot="2159830">
            <a:off x="6586221" y="5409510"/>
            <a:ext cx="275901" cy="92387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4" action="ppaction://hlinksldjump"/>
            <a:extLst>
              <a:ext uri="{FF2B5EF4-FFF2-40B4-BE49-F238E27FC236}">
                <a16:creationId xmlns:a16="http://schemas.microsoft.com/office/drawing/2014/main" id="{38455DBE-FB51-B026-2122-DA96F8F83F86}"/>
              </a:ext>
            </a:extLst>
          </p:cNvPr>
          <p:cNvSpPr/>
          <p:nvPr/>
        </p:nvSpPr>
        <p:spPr>
          <a:xfrm>
            <a:off x="7821827" y="6111188"/>
            <a:ext cx="1144891" cy="49032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hlinkClick r:id="rId3" action="ppaction://hlinksldjump"/>
            <a:extLst>
              <a:ext uri="{FF2B5EF4-FFF2-40B4-BE49-F238E27FC236}">
                <a16:creationId xmlns:a16="http://schemas.microsoft.com/office/drawing/2014/main" id="{4B55353B-7059-C523-3487-0F9F60474CB9}"/>
              </a:ext>
            </a:extLst>
          </p:cNvPr>
          <p:cNvSpPr txBox="1"/>
          <p:nvPr/>
        </p:nvSpPr>
        <p:spPr>
          <a:xfrm>
            <a:off x="7055885" y="3226963"/>
            <a:ext cx="1354235" cy="707886"/>
          </a:xfrm>
          <a:prstGeom prst="rect">
            <a:avLst/>
          </a:prstGeom>
          <a:noFill/>
        </p:spPr>
        <p:txBody>
          <a:bodyPr wrap="square" rtlCol="0">
            <a:spAutoFit/>
          </a:bodyPr>
          <a:lstStyle/>
          <a:p>
            <a:r>
              <a:rPr lang="en-US" sz="2000" b="1" dirty="0">
                <a:solidFill>
                  <a:schemeClr val="accent1"/>
                </a:solidFill>
              </a:rPr>
              <a:t>Note the age inputs</a:t>
            </a:r>
          </a:p>
        </p:txBody>
      </p:sp>
      <p:sp>
        <p:nvSpPr>
          <p:cNvPr id="15" name="Rectangle 14">
            <a:extLst>
              <a:ext uri="{FF2B5EF4-FFF2-40B4-BE49-F238E27FC236}">
                <a16:creationId xmlns:a16="http://schemas.microsoft.com/office/drawing/2014/main" id="{0C2B22B5-C085-DF5C-3C8D-0FBB91156FC4}"/>
              </a:ext>
            </a:extLst>
          </p:cNvPr>
          <p:cNvSpPr/>
          <p:nvPr/>
        </p:nvSpPr>
        <p:spPr>
          <a:xfrm>
            <a:off x="3732358" y="2514161"/>
            <a:ext cx="1095393" cy="47442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E5B78DAC-0BD5-35E4-6DAF-013E46A6B6CA}"/>
              </a:ext>
            </a:extLst>
          </p:cNvPr>
          <p:cNvSpPr/>
          <p:nvPr/>
        </p:nvSpPr>
        <p:spPr>
          <a:xfrm rot="11887032">
            <a:off x="4816146" y="3197522"/>
            <a:ext cx="2246599" cy="19069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5" action="ppaction://hlinksldjump"/>
            <a:extLst>
              <a:ext uri="{FF2B5EF4-FFF2-40B4-BE49-F238E27FC236}">
                <a16:creationId xmlns:a16="http://schemas.microsoft.com/office/drawing/2014/main" id="{C18BAF47-5AF1-0643-EA58-2D2700A8E8A7}"/>
              </a:ext>
            </a:extLst>
          </p:cNvPr>
          <p:cNvSpPr/>
          <p:nvPr/>
        </p:nvSpPr>
        <p:spPr>
          <a:xfrm>
            <a:off x="7733003" y="6090089"/>
            <a:ext cx="1144891" cy="49032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9F4BF2D-D0A6-C3B8-931B-B83E28A2FEC3}"/>
              </a:ext>
            </a:extLst>
          </p:cNvPr>
          <p:cNvSpPr/>
          <p:nvPr/>
        </p:nvSpPr>
        <p:spPr>
          <a:xfrm>
            <a:off x="5391748" y="2020819"/>
            <a:ext cx="1107541" cy="32211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7B061BB-BECD-E682-6D94-7B09A7DA16E2}"/>
              </a:ext>
            </a:extLst>
          </p:cNvPr>
          <p:cNvSpPr/>
          <p:nvPr/>
        </p:nvSpPr>
        <p:spPr>
          <a:xfrm>
            <a:off x="1129190" y="5924350"/>
            <a:ext cx="1394091" cy="356974"/>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40660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E1701DB-3300-DC87-E785-C174D7745EC2}"/>
              </a:ext>
            </a:extLst>
          </p:cNvPr>
          <p:cNvPicPr>
            <a:picLocks noChangeAspect="1"/>
          </p:cNvPicPr>
          <p:nvPr/>
        </p:nvPicPr>
        <p:blipFill>
          <a:blip r:embed="rId2"/>
          <a:stretch>
            <a:fillRect/>
          </a:stretch>
        </p:blipFill>
        <p:spPr>
          <a:xfrm>
            <a:off x="333969" y="3092521"/>
            <a:ext cx="7753350" cy="2914650"/>
          </a:xfrm>
          <a:prstGeom prst="rect">
            <a:avLst/>
          </a:prstGeom>
        </p:spPr>
      </p:pic>
      <p:pic>
        <p:nvPicPr>
          <p:cNvPr id="8" name="Picture 7">
            <a:extLst>
              <a:ext uri="{FF2B5EF4-FFF2-40B4-BE49-F238E27FC236}">
                <a16:creationId xmlns:a16="http://schemas.microsoft.com/office/drawing/2014/main" id="{E05EBA88-71DA-62D9-A999-7493AE1AE8DE}"/>
              </a:ext>
            </a:extLst>
          </p:cNvPr>
          <p:cNvPicPr>
            <a:picLocks noChangeAspect="1"/>
          </p:cNvPicPr>
          <p:nvPr/>
        </p:nvPicPr>
        <p:blipFill>
          <a:blip r:embed="rId3"/>
          <a:stretch>
            <a:fillRect/>
          </a:stretch>
        </p:blipFill>
        <p:spPr>
          <a:xfrm>
            <a:off x="453798" y="1193599"/>
            <a:ext cx="7513693" cy="1665715"/>
          </a:xfrm>
          <a:prstGeom prst="rect">
            <a:avLst/>
          </a:prstGeom>
        </p:spPr>
      </p:pic>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52</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Summing up Capital Gains</a:t>
            </a:r>
            <a:endParaRPr lang="en-US" dirty="0">
              <a:hlinkClick r:id="rId4" action="ppaction://hlinksldjump"/>
            </a:endParaRPr>
          </a:p>
        </p:txBody>
      </p:sp>
      <p:sp>
        <p:nvSpPr>
          <p:cNvPr id="10" name="Rectangle 9">
            <a:hlinkClick r:id="rId4" action="ppaction://hlinksldjump"/>
            <a:extLst>
              <a:ext uri="{FF2B5EF4-FFF2-40B4-BE49-F238E27FC236}">
                <a16:creationId xmlns:a16="http://schemas.microsoft.com/office/drawing/2014/main" id="{1E2789B4-9A10-71E2-BEA7-FEFCFB387D4A}"/>
              </a:ext>
            </a:extLst>
          </p:cNvPr>
          <p:cNvSpPr/>
          <p:nvPr/>
        </p:nvSpPr>
        <p:spPr>
          <a:xfrm>
            <a:off x="6973011" y="2378624"/>
            <a:ext cx="792132" cy="24397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695AE6-9F4D-3527-C756-69557D177480}"/>
              </a:ext>
            </a:extLst>
          </p:cNvPr>
          <p:cNvSpPr/>
          <p:nvPr/>
        </p:nvSpPr>
        <p:spPr>
          <a:xfrm>
            <a:off x="5537142" y="5274905"/>
            <a:ext cx="745475" cy="24397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B2DCA11-2A5B-2763-B0B4-A5B254D60ABA}"/>
              </a:ext>
            </a:extLst>
          </p:cNvPr>
          <p:cNvSpPr/>
          <p:nvPr/>
        </p:nvSpPr>
        <p:spPr>
          <a:xfrm>
            <a:off x="5458777" y="4581791"/>
            <a:ext cx="864634" cy="40963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E0C001F-6B3B-0EB2-7DC2-39AC523ADF67}"/>
              </a:ext>
            </a:extLst>
          </p:cNvPr>
          <p:cNvSpPr/>
          <p:nvPr/>
        </p:nvSpPr>
        <p:spPr>
          <a:xfrm>
            <a:off x="453797" y="3762632"/>
            <a:ext cx="5083345" cy="18103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ction="ppaction://hlinksldjump"/>
            <a:extLst>
              <a:ext uri="{FF2B5EF4-FFF2-40B4-BE49-F238E27FC236}">
                <a16:creationId xmlns:a16="http://schemas.microsoft.com/office/drawing/2014/main" id="{3E69190F-DB5A-F09A-0F05-3F4FC4931B1A}"/>
              </a:ext>
            </a:extLst>
          </p:cNvPr>
          <p:cNvSpPr/>
          <p:nvPr/>
        </p:nvSpPr>
        <p:spPr>
          <a:xfrm>
            <a:off x="7733003" y="6090089"/>
            <a:ext cx="1144891" cy="49032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1352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53</a:t>
            </a:fld>
            <a:endParaRPr lang="en-US"/>
          </a:p>
        </p:txBody>
      </p:sp>
      <p:sp>
        <p:nvSpPr>
          <p:cNvPr id="3" name="Title 2"/>
          <p:cNvSpPr>
            <a:spLocks noGrp="1"/>
          </p:cNvSpPr>
          <p:nvPr>
            <p:ph type="title"/>
          </p:nvPr>
        </p:nvSpPr>
        <p:spPr>
          <a:xfrm>
            <a:off x="349249" y="311385"/>
            <a:ext cx="8480426" cy="666798"/>
          </a:xfrm>
        </p:spPr>
        <p:txBody>
          <a:bodyPr>
            <a:normAutofit fontScale="90000"/>
          </a:bodyPr>
          <a:lstStyle/>
          <a:p>
            <a:r>
              <a:rPr lang="en-US" dirty="0"/>
              <a:t>Adv. Scenario 8 Questions – Q24</a:t>
            </a:r>
          </a:p>
        </p:txBody>
      </p:sp>
      <p:sp>
        <p:nvSpPr>
          <p:cNvPr id="15" name="TextBox 14">
            <a:extLst>
              <a:ext uri="{FF2B5EF4-FFF2-40B4-BE49-F238E27FC236}">
                <a16:creationId xmlns:a16="http://schemas.microsoft.com/office/drawing/2014/main" id="{564CB6ED-24D1-2DCA-4E4D-C17895D204EE}"/>
              </a:ext>
            </a:extLst>
          </p:cNvPr>
          <p:cNvSpPr txBox="1"/>
          <p:nvPr/>
        </p:nvSpPr>
        <p:spPr>
          <a:xfrm>
            <a:off x="2150073" y="1200117"/>
            <a:ext cx="4324866" cy="461665"/>
          </a:xfrm>
          <a:prstGeom prst="rect">
            <a:avLst/>
          </a:prstGeom>
          <a:noFill/>
        </p:spPr>
        <p:txBody>
          <a:bodyPr wrap="square" rtlCol="0">
            <a:spAutoFit/>
          </a:bodyPr>
          <a:lstStyle/>
          <a:p>
            <a:r>
              <a:rPr lang="en-US" sz="2400" b="1" dirty="0">
                <a:solidFill>
                  <a:srgbClr val="FF0000"/>
                </a:solidFill>
              </a:rPr>
              <a:t>Schedule C Instructions (2022)</a:t>
            </a:r>
          </a:p>
        </p:txBody>
      </p:sp>
      <p:pic>
        <p:nvPicPr>
          <p:cNvPr id="4" name="Picture 3">
            <a:extLst>
              <a:ext uri="{FF2B5EF4-FFF2-40B4-BE49-F238E27FC236}">
                <a16:creationId xmlns:a16="http://schemas.microsoft.com/office/drawing/2014/main" id="{F0F08EA9-F9D0-3713-4D00-89029FA0FB68}"/>
              </a:ext>
            </a:extLst>
          </p:cNvPr>
          <p:cNvPicPr>
            <a:picLocks noChangeAspect="1"/>
          </p:cNvPicPr>
          <p:nvPr/>
        </p:nvPicPr>
        <p:blipFill>
          <a:blip r:embed="rId2"/>
          <a:stretch>
            <a:fillRect/>
          </a:stretch>
        </p:blipFill>
        <p:spPr>
          <a:xfrm>
            <a:off x="543260" y="1913794"/>
            <a:ext cx="3388128" cy="4084318"/>
          </a:xfrm>
          <a:prstGeom prst="rect">
            <a:avLst/>
          </a:prstGeom>
        </p:spPr>
      </p:pic>
      <p:pic>
        <p:nvPicPr>
          <p:cNvPr id="21" name="Picture 20">
            <a:extLst>
              <a:ext uri="{FF2B5EF4-FFF2-40B4-BE49-F238E27FC236}">
                <a16:creationId xmlns:a16="http://schemas.microsoft.com/office/drawing/2014/main" id="{51EBB254-2CE0-6772-6528-828A70D6F732}"/>
              </a:ext>
            </a:extLst>
          </p:cNvPr>
          <p:cNvPicPr>
            <a:picLocks noChangeAspect="1"/>
          </p:cNvPicPr>
          <p:nvPr/>
        </p:nvPicPr>
        <p:blipFill>
          <a:blip r:embed="rId3"/>
          <a:stretch>
            <a:fillRect/>
          </a:stretch>
        </p:blipFill>
        <p:spPr>
          <a:xfrm>
            <a:off x="4048741" y="2175069"/>
            <a:ext cx="3934532" cy="3934532"/>
          </a:xfrm>
          <a:prstGeom prst="rect">
            <a:avLst/>
          </a:prstGeom>
        </p:spPr>
      </p:pic>
      <p:sp>
        <p:nvSpPr>
          <p:cNvPr id="22" name="TextBox 21">
            <a:extLst>
              <a:ext uri="{FF2B5EF4-FFF2-40B4-BE49-F238E27FC236}">
                <a16:creationId xmlns:a16="http://schemas.microsoft.com/office/drawing/2014/main" id="{6DBDF38B-76F0-5EA5-0D3E-61892551DA14}"/>
              </a:ext>
            </a:extLst>
          </p:cNvPr>
          <p:cNvSpPr txBox="1"/>
          <p:nvPr/>
        </p:nvSpPr>
        <p:spPr>
          <a:xfrm>
            <a:off x="4270675" y="1713404"/>
            <a:ext cx="3829951" cy="461665"/>
          </a:xfrm>
          <a:prstGeom prst="rect">
            <a:avLst/>
          </a:prstGeom>
          <a:noFill/>
        </p:spPr>
        <p:txBody>
          <a:bodyPr wrap="square" rtlCol="0">
            <a:spAutoFit/>
          </a:bodyPr>
          <a:lstStyle/>
          <a:p>
            <a:r>
              <a:rPr lang="en-US" sz="2400" b="1" dirty="0"/>
              <a:t>Line 24b </a:t>
            </a:r>
          </a:p>
        </p:txBody>
      </p:sp>
      <mc:AlternateContent xmlns:mc="http://schemas.openxmlformats.org/markup-compatibility/2006" xmlns:p14="http://schemas.microsoft.com/office/powerpoint/2010/main">
        <mc:Choice Requires="p14">
          <p:contentPart p14:bwMode="auto" r:id="rId4">
            <p14:nvContentPartPr>
              <p14:cNvPr id="23" name="Ink 22">
                <a:extLst>
                  <a:ext uri="{FF2B5EF4-FFF2-40B4-BE49-F238E27FC236}">
                    <a16:creationId xmlns:a16="http://schemas.microsoft.com/office/drawing/2014/main" id="{CFB44A18-03FC-A61D-00E1-F2C68E7C3053}"/>
                  </a:ext>
                </a:extLst>
              </p14:cNvPr>
              <p14:cNvContentPartPr/>
              <p14:nvPr/>
            </p14:nvContentPartPr>
            <p14:xfrm>
              <a:off x="1087579" y="5163772"/>
              <a:ext cx="2637360" cy="65520"/>
            </p14:xfrm>
          </p:contentPart>
        </mc:Choice>
        <mc:Fallback xmlns="">
          <p:pic>
            <p:nvPicPr>
              <p:cNvPr id="23" name="Ink 22">
                <a:extLst>
                  <a:ext uri="{FF2B5EF4-FFF2-40B4-BE49-F238E27FC236}">
                    <a16:creationId xmlns:a16="http://schemas.microsoft.com/office/drawing/2014/main" id="{CFB44A18-03FC-A61D-00E1-F2C68E7C3053}"/>
                  </a:ext>
                </a:extLst>
              </p:cNvPr>
              <p:cNvPicPr/>
              <p:nvPr/>
            </p:nvPicPr>
            <p:blipFill>
              <a:blip r:embed="rId5"/>
              <a:stretch>
                <a:fillRect/>
              </a:stretch>
            </p:blipFill>
            <p:spPr>
              <a:xfrm>
                <a:off x="1033579" y="5056132"/>
                <a:ext cx="27450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A8D7F958-961B-866C-40FB-637BB1C8F75D}"/>
                  </a:ext>
                </a:extLst>
              </p14:cNvPr>
              <p14:cNvContentPartPr/>
              <p14:nvPr/>
            </p14:nvContentPartPr>
            <p14:xfrm>
              <a:off x="556219" y="5324332"/>
              <a:ext cx="3203280" cy="163440"/>
            </p14:xfrm>
          </p:contentPart>
        </mc:Choice>
        <mc:Fallback xmlns="">
          <p:pic>
            <p:nvPicPr>
              <p:cNvPr id="24" name="Ink 23">
                <a:extLst>
                  <a:ext uri="{FF2B5EF4-FFF2-40B4-BE49-F238E27FC236}">
                    <a16:creationId xmlns:a16="http://schemas.microsoft.com/office/drawing/2014/main" id="{A8D7F958-961B-866C-40FB-637BB1C8F75D}"/>
                  </a:ext>
                </a:extLst>
              </p:cNvPr>
              <p:cNvPicPr/>
              <p:nvPr/>
            </p:nvPicPr>
            <p:blipFill>
              <a:blip r:embed="rId7"/>
              <a:stretch>
                <a:fillRect/>
              </a:stretch>
            </p:blipFill>
            <p:spPr>
              <a:xfrm>
                <a:off x="502219" y="5216692"/>
                <a:ext cx="331092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Ink 24">
                <a:extLst>
                  <a:ext uri="{FF2B5EF4-FFF2-40B4-BE49-F238E27FC236}">
                    <a16:creationId xmlns:a16="http://schemas.microsoft.com/office/drawing/2014/main" id="{CC0ACB78-4EF0-D89A-F36B-E3D2EB4E800B}"/>
                  </a:ext>
                </a:extLst>
              </p14:cNvPr>
              <p14:cNvContentPartPr/>
              <p14:nvPr/>
            </p14:nvContentPartPr>
            <p14:xfrm>
              <a:off x="592939" y="5560492"/>
              <a:ext cx="728280" cy="25560"/>
            </p14:xfrm>
          </p:contentPart>
        </mc:Choice>
        <mc:Fallback xmlns="">
          <p:pic>
            <p:nvPicPr>
              <p:cNvPr id="25" name="Ink 24">
                <a:extLst>
                  <a:ext uri="{FF2B5EF4-FFF2-40B4-BE49-F238E27FC236}">
                    <a16:creationId xmlns:a16="http://schemas.microsoft.com/office/drawing/2014/main" id="{CC0ACB78-4EF0-D89A-F36B-E3D2EB4E800B}"/>
                  </a:ext>
                </a:extLst>
              </p:cNvPr>
              <p:cNvPicPr/>
              <p:nvPr/>
            </p:nvPicPr>
            <p:blipFill>
              <a:blip r:embed="rId9"/>
              <a:stretch>
                <a:fillRect/>
              </a:stretch>
            </p:blipFill>
            <p:spPr>
              <a:xfrm>
                <a:off x="539299" y="5452492"/>
                <a:ext cx="835920" cy="241200"/>
              </a:xfrm>
              <a:prstGeom prst="rect">
                <a:avLst/>
              </a:prstGeom>
            </p:spPr>
          </p:pic>
        </mc:Fallback>
      </mc:AlternateContent>
      <p:sp>
        <p:nvSpPr>
          <p:cNvPr id="2" name="Rectangle 1">
            <a:hlinkClick r:id="rId10" action="ppaction://hlinksldjump"/>
            <a:extLst>
              <a:ext uri="{FF2B5EF4-FFF2-40B4-BE49-F238E27FC236}">
                <a16:creationId xmlns:a16="http://schemas.microsoft.com/office/drawing/2014/main" id="{82AB11C4-EDD5-1EA5-6294-D8EAC97831B1}"/>
              </a:ext>
            </a:extLst>
          </p:cNvPr>
          <p:cNvSpPr/>
          <p:nvPr/>
        </p:nvSpPr>
        <p:spPr>
          <a:xfrm>
            <a:off x="7733003" y="6090089"/>
            <a:ext cx="1144891" cy="49032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70554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54</a:t>
            </a:fld>
            <a:endParaRPr lang="en-US"/>
          </a:p>
        </p:txBody>
      </p:sp>
      <p:sp>
        <p:nvSpPr>
          <p:cNvPr id="3" name="Title 2"/>
          <p:cNvSpPr>
            <a:spLocks noGrp="1"/>
          </p:cNvSpPr>
          <p:nvPr>
            <p:ph type="title"/>
          </p:nvPr>
        </p:nvSpPr>
        <p:spPr>
          <a:xfrm>
            <a:off x="349249" y="628650"/>
            <a:ext cx="8480426" cy="531284"/>
          </a:xfrm>
        </p:spPr>
        <p:txBody>
          <a:bodyPr>
            <a:normAutofit fontScale="90000"/>
          </a:bodyPr>
          <a:lstStyle/>
          <a:p>
            <a:r>
              <a:rPr lang="en-US" sz="2800" dirty="0"/>
              <a:t>Adv. Scenario 7 Questions</a:t>
            </a:r>
            <a:br>
              <a:rPr lang="en-US" sz="3000" dirty="0"/>
            </a:br>
            <a:endParaRPr lang="en-US" sz="3000" dirty="0"/>
          </a:p>
        </p:txBody>
      </p:sp>
      <p:sp>
        <p:nvSpPr>
          <p:cNvPr id="8" name="Content Placeholder 6"/>
          <p:cNvSpPr>
            <a:spLocks noGrp="1"/>
          </p:cNvSpPr>
          <p:nvPr>
            <p:ph idx="1"/>
          </p:nvPr>
        </p:nvSpPr>
        <p:spPr>
          <a:xfrm>
            <a:off x="349249" y="1615549"/>
            <a:ext cx="3539260" cy="4656115"/>
          </a:xfrm>
        </p:spPr>
        <p:txBody>
          <a:bodyPr>
            <a:normAutofit/>
          </a:bodyPr>
          <a:lstStyle/>
          <a:p>
            <a:r>
              <a:rPr lang="en-US" dirty="0"/>
              <a:t>Test</a:t>
            </a:r>
          </a:p>
          <a:p>
            <a:pPr lvl="1"/>
            <a:r>
              <a:rPr lang="en-US" dirty="0"/>
              <a:t>Question 15	 </a:t>
            </a:r>
          </a:p>
          <a:p>
            <a:pPr lvl="1"/>
            <a:r>
              <a:rPr lang="en-US" dirty="0"/>
              <a:t>Question 16	</a:t>
            </a:r>
          </a:p>
          <a:p>
            <a:pPr lvl="1"/>
            <a:r>
              <a:rPr lang="en-US" dirty="0"/>
              <a:t>Question 17 </a:t>
            </a:r>
          </a:p>
          <a:p>
            <a:pPr lvl="1"/>
            <a:r>
              <a:rPr lang="en-US" dirty="0"/>
              <a:t>Question 18 </a:t>
            </a:r>
          </a:p>
          <a:p>
            <a:pPr lvl="1"/>
            <a:r>
              <a:rPr lang="en-US" dirty="0"/>
              <a:t>Question 19 </a:t>
            </a:r>
          </a:p>
          <a:p>
            <a:pPr lvl="1"/>
            <a:r>
              <a:rPr lang="en-US" dirty="0"/>
              <a:t>Question 20</a:t>
            </a:r>
          </a:p>
          <a:p>
            <a:pPr lvl="1"/>
            <a:r>
              <a:rPr lang="en-US" dirty="0"/>
              <a:t>Question 21</a:t>
            </a:r>
          </a:p>
          <a:p>
            <a:pPr lvl="1"/>
            <a:r>
              <a:rPr lang="en-US" dirty="0"/>
              <a:t>Question 22 </a:t>
            </a:r>
          </a:p>
        </p:txBody>
      </p:sp>
      <p:sp>
        <p:nvSpPr>
          <p:cNvPr id="7" name="TextBox 6">
            <a:extLst>
              <a:ext uri="{FF2B5EF4-FFF2-40B4-BE49-F238E27FC236}">
                <a16:creationId xmlns:a16="http://schemas.microsoft.com/office/drawing/2014/main" id="{EB7383D1-DE5E-45C7-B73E-04CC33CE760B}"/>
              </a:ext>
            </a:extLst>
          </p:cNvPr>
          <p:cNvSpPr txBox="1"/>
          <p:nvPr/>
        </p:nvSpPr>
        <p:spPr>
          <a:xfrm>
            <a:off x="2929149" y="2054834"/>
            <a:ext cx="1230194" cy="461665"/>
          </a:xfrm>
          <a:prstGeom prst="rect">
            <a:avLst/>
          </a:prstGeom>
          <a:noFill/>
        </p:spPr>
        <p:txBody>
          <a:bodyPr wrap="square" rtlCol="0">
            <a:spAutoFit/>
          </a:bodyPr>
          <a:lstStyle/>
          <a:p>
            <a:r>
              <a:rPr lang="en-US" sz="2400" b="1" dirty="0"/>
              <a:t>$19,419</a:t>
            </a:r>
          </a:p>
        </p:txBody>
      </p:sp>
      <p:sp>
        <p:nvSpPr>
          <p:cNvPr id="9" name="TextBox 8">
            <a:extLst>
              <a:ext uri="{FF2B5EF4-FFF2-40B4-BE49-F238E27FC236}">
                <a16:creationId xmlns:a16="http://schemas.microsoft.com/office/drawing/2014/main" id="{B7FFD386-355C-44BB-A0C7-C63E5668A25B}"/>
              </a:ext>
            </a:extLst>
          </p:cNvPr>
          <p:cNvSpPr txBox="1"/>
          <p:nvPr/>
        </p:nvSpPr>
        <p:spPr>
          <a:xfrm>
            <a:off x="2935406" y="2827681"/>
            <a:ext cx="1073761" cy="461665"/>
          </a:xfrm>
          <a:prstGeom prst="rect">
            <a:avLst/>
          </a:prstGeom>
          <a:noFill/>
        </p:spPr>
        <p:txBody>
          <a:bodyPr wrap="square" rtlCol="0">
            <a:spAutoFit/>
          </a:bodyPr>
          <a:lstStyle/>
          <a:p>
            <a:r>
              <a:rPr lang="en-US" sz="2400" b="1" dirty="0"/>
              <a:t>$1,050</a:t>
            </a:r>
          </a:p>
        </p:txBody>
      </p:sp>
      <p:sp>
        <p:nvSpPr>
          <p:cNvPr id="10" name="TextBox 9">
            <a:extLst>
              <a:ext uri="{FF2B5EF4-FFF2-40B4-BE49-F238E27FC236}">
                <a16:creationId xmlns:a16="http://schemas.microsoft.com/office/drawing/2014/main" id="{597309A4-95CF-4696-8F89-D49D16DFDDF7}"/>
              </a:ext>
            </a:extLst>
          </p:cNvPr>
          <p:cNvSpPr txBox="1"/>
          <p:nvPr/>
        </p:nvSpPr>
        <p:spPr>
          <a:xfrm>
            <a:off x="6762024" y="2827193"/>
            <a:ext cx="970594" cy="461665"/>
          </a:xfrm>
          <a:prstGeom prst="rect">
            <a:avLst/>
          </a:prstGeom>
          <a:noFill/>
        </p:spPr>
        <p:txBody>
          <a:bodyPr wrap="square" rtlCol="0">
            <a:spAutoFit/>
          </a:bodyPr>
          <a:lstStyle/>
          <a:p>
            <a:r>
              <a:rPr lang="en-US" sz="2400" b="1" dirty="0"/>
              <a:t>TRUE</a:t>
            </a:r>
          </a:p>
        </p:txBody>
      </p:sp>
      <p:sp>
        <p:nvSpPr>
          <p:cNvPr id="11" name="TextBox 10">
            <a:extLst>
              <a:ext uri="{FF2B5EF4-FFF2-40B4-BE49-F238E27FC236}">
                <a16:creationId xmlns:a16="http://schemas.microsoft.com/office/drawing/2014/main" id="{C41A6E2E-8875-47A7-82FA-3325BFD57D70}"/>
              </a:ext>
            </a:extLst>
          </p:cNvPr>
          <p:cNvSpPr txBox="1"/>
          <p:nvPr/>
        </p:nvSpPr>
        <p:spPr>
          <a:xfrm>
            <a:off x="2921778" y="4045013"/>
            <a:ext cx="1458376" cy="461665"/>
          </a:xfrm>
          <a:prstGeom prst="rect">
            <a:avLst/>
          </a:prstGeom>
          <a:noFill/>
        </p:spPr>
        <p:txBody>
          <a:bodyPr wrap="square" rtlCol="0">
            <a:spAutoFit/>
          </a:bodyPr>
          <a:lstStyle/>
          <a:p>
            <a:r>
              <a:rPr lang="en-US" sz="2400" b="1" dirty="0"/>
              <a:t>D a and b</a:t>
            </a:r>
          </a:p>
        </p:txBody>
      </p:sp>
      <p:sp>
        <p:nvSpPr>
          <p:cNvPr id="12" name="TextBox 11">
            <a:extLst>
              <a:ext uri="{FF2B5EF4-FFF2-40B4-BE49-F238E27FC236}">
                <a16:creationId xmlns:a16="http://schemas.microsoft.com/office/drawing/2014/main" id="{2FF1E228-36D2-4BC9-B983-54ADA4727DB8}"/>
              </a:ext>
            </a:extLst>
          </p:cNvPr>
          <p:cNvSpPr txBox="1"/>
          <p:nvPr/>
        </p:nvSpPr>
        <p:spPr>
          <a:xfrm>
            <a:off x="6762024" y="2039617"/>
            <a:ext cx="1188751" cy="461665"/>
          </a:xfrm>
          <a:prstGeom prst="rect">
            <a:avLst/>
          </a:prstGeom>
          <a:noFill/>
        </p:spPr>
        <p:txBody>
          <a:bodyPr wrap="square" rtlCol="0">
            <a:spAutoFit/>
          </a:bodyPr>
          <a:lstStyle/>
          <a:p>
            <a:r>
              <a:rPr lang="en-US" sz="2400" b="1" dirty="0"/>
              <a:t>TRUE</a:t>
            </a:r>
          </a:p>
        </p:txBody>
      </p:sp>
      <p:sp>
        <p:nvSpPr>
          <p:cNvPr id="13" name="TextBox 12">
            <a:extLst>
              <a:ext uri="{FF2B5EF4-FFF2-40B4-BE49-F238E27FC236}">
                <a16:creationId xmlns:a16="http://schemas.microsoft.com/office/drawing/2014/main" id="{744D6C2E-C0EF-4F33-BD46-D3D0C82695B0}"/>
              </a:ext>
            </a:extLst>
          </p:cNvPr>
          <p:cNvSpPr txBox="1"/>
          <p:nvPr/>
        </p:nvSpPr>
        <p:spPr>
          <a:xfrm>
            <a:off x="6762024" y="3225029"/>
            <a:ext cx="970594" cy="461665"/>
          </a:xfrm>
          <a:prstGeom prst="rect">
            <a:avLst/>
          </a:prstGeom>
          <a:noFill/>
        </p:spPr>
        <p:txBody>
          <a:bodyPr wrap="square" rtlCol="0">
            <a:spAutoFit/>
          </a:bodyPr>
          <a:lstStyle/>
          <a:p>
            <a:r>
              <a:rPr lang="en-US" sz="2400" b="1" dirty="0"/>
              <a:t>$300</a:t>
            </a:r>
          </a:p>
        </p:txBody>
      </p:sp>
      <p:sp>
        <p:nvSpPr>
          <p:cNvPr id="14" name="TextBox 13">
            <a:extLst>
              <a:ext uri="{FF2B5EF4-FFF2-40B4-BE49-F238E27FC236}">
                <a16:creationId xmlns:a16="http://schemas.microsoft.com/office/drawing/2014/main" id="{CA98652C-4CD6-4AC0-8298-FBEA2D8BE270}"/>
              </a:ext>
            </a:extLst>
          </p:cNvPr>
          <p:cNvSpPr txBox="1"/>
          <p:nvPr/>
        </p:nvSpPr>
        <p:spPr>
          <a:xfrm>
            <a:off x="2842506" y="3239387"/>
            <a:ext cx="1230194" cy="461665"/>
          </a:xfrm>
          <a:prstGeom prst="rect">
            <a:avLst/>
          </a:prstGeom>
          <a:noFill/>
        </p:spPr>
        <p:txBody>
          <a:bodyPr wrap="square" rtlCol="0">
            <a:spAutoFit/>
          </a:bodyPr>
          <a:lstStyle/>
          <a:p>
            <a:r>
              <a:rPr lang="en-US" sz="2400" b="1" dirty="0"/>
              <a:t>$300</a:t>
            </a:r>
          </a:p>
        </p:txBody>
      </p:sp>
      <p:sp>
        <p:nvSpPr>
          <p:cNvPr id="19" name="TextBox 18">
            <a:extLst>
              <a:ext uri="{FF2B5EF4-FFF2-40B4-BE49-F238E27FC236}">
                <a16:creationId xmlns:a16="http://schemas.microsoft.com/office/drawing/2014/main" id="{192297B3-1793-42DB-B42B-FAEB4DCD7CD9}"/>
              </a:ext>
            </a:extLst>
          </p:cNvPr>
          <p:cNvSpPr txBox="1"/>
          <p:nvPr/>
        </p:nvSpPr>
        <p:spPr>
          <a:xfrm>
            <a:off x="6762024" y="4012604"/>
            <a:ext cx="451576" cy="461665"/>
          </a:xfrm>
          <a:prstGeom prst="rect">
            <a:avLst/>
          </a:prstGeom>
          <a:noFill/>
        </p:spPr>
        <p:txBody>
          <a:bodyPr wrap="square" rtlCol="0">
            <a:spAutoFit/>
          </a:bodyPr>
          <a:lstStyle/>
          <a:p>
            <a:r>
              <a:rPr lang="en-US" sz="2400" b="1" dirty="0"/>
              <a:t>A</a:t>
            </a:r>
          </a:p>
        </p:txBody>
      </p:sp>
      <p:sp>
        <p:nvSpPr>
          <p:cNvPr id="20" name="TextBox 19">
            <a:extLst>
              <a:ext uri="{FF2B5EF4-FFF2-40B4-BE49-F238E27FC236}">
                <a16:creationId xmlns:a16="http://schemas.microsoft.com/office/drawing/2014/main" id="{26115B29-7A6D-4C51-8AE8-4DC55143C528}"/>
              </a:ext>
            </a:extLst>
          </p:cNvPr>
          <p:cNvSpPr txBox="1"/>
          <p:nvPr/>
        </p:nvSpPr>
        <p:spPr>
          <a:xfrm>
            <a:off x="2917182" y="3661772"/>
            <a:ext cx="1333947" cy="461665"/>
          </a:xfrm>
          <a:prstGeom prst="rect">
            <a:avLst/>
          </a:prstGeom>
          <a:noFill/>
        </p:spPr>
        <p:txBody>
          <a:bodyPr wrap="square" rtlCol="0">
            <a:spAutoFit/>
          </a:bodyPr>
          <a:lstStyle/>
          <a:p>
            <a:r>
              <a:rPr lang="en-US" sz="2400" b="1" dirty="0"/>
              <a:t>$29,200</a:t>
            </a:r>
          </a:p>
        </p:txBody>
      </p:sp>
      <p:sp>
        <p:nvSpPr>
          <p:cNvPr id="21" name="TextBox 20">
            <a:extLst>
              <a:ext uri="{FF2B5EF4-FFF2-40B4-BE49-F238E27FC236}">
                <a16:creationId xmlns:a16="http://schemas.microsoft.com/office/drawing/2014/main" id="{240564C3-96AD-43DF-9A1F-718474ACBC0F}"/>
              </a:ext>
            </a:extLst>
          </p:cNvPr>
          <p:cNvSpPr txBox="1"/>
          <p:nvPr/>
        </p:nvSpPr>
        <p:spPr>
          <a:xfrm>
            <a:off x="2810977" y="2427468"/>
            <a:ext cx="1458376" cy="461665"/>
          </a:xfrm>
          <a:prstGeom prst="rect">
            <a:avLst/>
          </a:prstGeom>
          <a:noFill/>
        </p:spPr>
        <p:txBody>
          <a:bodyPr wrap="square" rtlCol="0">
            <a:spAutoFit/>
          </a:bodyPr>
          <a:lstStyle/>
          <a:p>
            <a:r>
              <a:rPr lang="en-US" sz="2400" b="1" dirty="0"/>
              <a:t>  FALSE</a:t>
            </a:r>
          </a:p>
        </p:txBody>
      </p:sp>
      <p:sp>
        <p:nvSpPr>
          <p:cNvPr id="22" name="TextBox 21">
            <a:extLst>
              <a:ext uri="{FF2B5EF4-FFF2-40B4-BE49-F238E27FC236}">
                <a16:creationId xmlns:a16="http://schemas.microsoft.com/office/drawing/2014/main" id="{9DC43E1F-815F-407C-B8B6-6C8C42431D83}"/>
              </a:ext>
            </a:extLst>
          </p:cNvPr>
          <p:cNvSpPr txBox="1"/>
          <p:nvPr/>
        </p:nvSpPr>
        <p:spPr>
          <a:xfrm>
            <a:off x="6762024" y="3618816"/>
            <a:ext cx="970594" cy="461665"/>
          </a:xfrm>
          <a:prstGeom prst="rect">
            <a:avLst/>
          </a:prstGeom>
          <a:noFill/>
        </p:spPr>
        <p:txBody>
          <a:bodyPr wrap="square" rtlCol="0">
            <a:spAutoFit/>
          </a:bodyPr>
          <a:lstStyle/>
          <a:p>
            <a:r>
              <a:rPr lang="en-US" sz="2400" b="1" dirty="0"/>
              <a:t>FALSE</a:t>
            </a:r>
          </a:p>
        </p:txBody>
      </p:sp>
      <p:sp>
        <p:nvSpPr>
          <p:cNvPr id="29" name="TextBox 28">
            <a:extLst>
              <a:ext uri="{FF2B5EF4-FFF2-40B4-BE49-F238E27FC236}">
                <a16:creationId xmlns:a16="http://schemas.microsoft.com/office/drawing/2014/main" id="{1C7F78DF-7BC4-4F75-B22A-35420CC260FA}"/>
              </a:ext>
            </a:extLst>
          </p:cNvPr>
          <p:cNvSpPr txBox="1"/>
          <p:nvPr/>
        </p:nvSpPr>
        <p:spPr>
          <a:xfrm>
            <a:off x="6753236" y="2448682"/>
            <a:ext cx="1458376" cy="461665"/>
          </a:xfrm>
          <a:prstGeom prst="rect">
            <a:avLst/>
          </a:prstGeom>
          <a:noFill/>
        </p:spPr>
        <p:txBody>
          <a:bodyPr wrap="square" rtlCol="0">
            <a:spAutoFit/>
          </a:bodyPr>
          <a:lstStyle/>
          <a:p>
            <a:r>
              <a:rPr lang="en-US" sz="2400" b="1" dirty="0"/>
              <a:t>$19,464</a:t>
            </a:r>
          </a:p>
        </p:txBody>
      </p:sp>
      <p:sp>
        <p:nvSpPr>
          <p:cNvPr id="23" name="Content Placeholder 6">
            <a:extLst>
              <a:ext uri="{FF2B5EF4-FFF2-40B4-BE49-F238E27FC236}">
                <a16:creationId xmlns:a16="http://schemas.microsoft.com/office/drawing/2014/main" id="{F016991B-5F20-4864-A440-7AD065E9EE44}"/>
              </a:ext>
            </a:extLst>
          </p:cNvPr>
          <p:cNvSpPr txBox="1">
            <a:spLocks/>
          </p:cNvSpPr>
          <p:nvPr/>
        </p:nvSpPr>
        <p:spPr>
          <a:xfrm>
            <a:off x="4193358" y="1615549"/>
            <a:ext cx="3539260" cy="4656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Retest</a:t>
            </a:r>
          </a:p>
          <a:p>
            <a:pPr lvl="1"/>
            <a:r>
              <a:rPr lang="en-US" dirty="0"/>
              <a:t>Question 15 </a:t>
            </a:r>
          </a:p>
          <a:p>
            <a:pPr lvl="1"/>
            <a:r>
              <a:rPr lang="en-US" dirty="0"/>
              <a:t>Question 16 </a:t>
            </a:r>
          </a:p>
          <a:p>
            <a:pPr lvl="1"/>
            <a:r>
              <a:rPr lang="en-US" dirty="0"/>
              <a:t>Question 17 </a:t>
            </a:r>
          </a:p>
          <a:p>
            <a:pPr lvl="1"/>
            <a:r>
              <a:rPr lang="en-US" dirty="0"/>
              <a:t>Question 18 </a:t>
            </a:r>
          </a:p>
          <a:p>
            <a:pPr lvl="1"/>
            <a:r>
              <a:rPr lang="en-US" dirty="0"/>
              <a:t>Question 19 </a:t>
            </a:r>
          </a:p>
          <a:p>
            <a:pPr lvl="1"/>
            <a:r>
              <a:rPr lang="en-US" dirty="0"/>
              <a:t>Question 20</a:t>
            </a:r>
          </a:p>
          <a:p>
            <a:pPr lvl="1"/>
            <a:r>
              <a:rPr lang="en-US" dirty="0"/>
              <a:t>Question 21</a:t>
            </a:r>
          </a:p>
          <a:p>
            <a:pPr lvl="1"/>
            <a:r>
              <a:rPr lang="en-US" dirty="0"/>
              <a:t>Question 22 </a:t>
            </a:r>
          </a:p>
        </p:txBody>
      </p:sp>
      <p:sp>
        <p:nvSpPr>
          <p:cNvPr id="2" name="TextBox 1">
            <a:extLst>
              <a:ext uri="{FF2B5EF4-FFF2-40B4-BE49-F238E27FC236}">
                <a16:creationId xmlns:a16="http://schemas.microsoft.com/office/drawing/2014/main" id="{7F3EEFC9-CAE1-ED63-47F6-5C98D30A05DF}"/>
              </a:ext>
            </a:extLst>
          </p:cNvPr>
          <p:cNvSpPr txBox="1"/>
          <p:nvPr/>
        </p:nvSpPr>
        <p:spPr>
          <a:xfrm>
            <a:off x="2935406" y="4405242"/>
            <a:ext cx="1344987" cy="461665"/>
          </a:xfrm>
          <a:prstGeom prst="rect">
            <a:avLst/>
          </a:prstGeom>
          <a:noFill/>
        </p:spPr>
        <p:txBody>
          <a:bodyPr wrap="square" rtlCol="0">
            <a:spAutoFit/>
          </a:bodyPr>
          <a:lstStyle/>
          <a:p>
            <a:r>
              <a:rPr lang="en-US" sz="2400" b="1" dirty="0"/>
              <a:t>TRUE</a:t>
            </a:r>
          </a:p>
        </p:txBody>
      </p:sp>
      <p:sp>
        <p:nvSpPr>
          <p:cNvPr id="4" name="TextBox 3">
            <a:extLst>
              <a:ext uri="{FF2B5EF4-FFF2-40B4-BE49-F238E27FC236}">
                <a16:creationId xmlns:a16="http://schemas.microsoft.com/office/drawing/2014/main" id="{396B76FC-A128-8D7D-F6FF-03A25E9C2CAF}"/>
              </a:ext>
            </a:extLst>
          </p:cNvPr>
          <p:cNvSpPr txBox="1"/>
          <p:nvPr/>
        </p:nvSpPr>
        <p:spPr>
          <a:xfrm>
            <a:off x="2859751" y="4765470"/>
            <a:ext cx="1230194" cy="461665"/>
          </a:xfrm>
          <a:prstGeom prst="rect">
            <a:avLst/>
          </a:prstGeom>
          <a:noFill/>
        </p:spPr>
        <p:txBody>
          <a:bodyPr wrap="square" rtlCol="0">
            <a:spAutoFit/>
          </a:bodyPr>
          <a:lstStyle/>
          <a:p>
            <a:r>
              <a:rPr lang="en-US" sz="2400" b="1" dirty="0"/>
              <a:t>$7,490</a:t>
            </a:r>
          </a:p>
        </p:txBody>
      </p:sp>
      <p:sp>
        <p:nvSpPr>
          <p:cNvPr id="5" name="TextBox 4">
            <a:extLst>
              <a:ext uri="{FF2B5EF4-FFF2-40B4-BE49-F238E27FC236}">
                <a16:creationId xmlns:a16="http://schemas.microsoft.com/office/drawing/2014/main" id="{8A2D710F-5A0C-C1FC-F715-9F344701B12F}"/>
              </a:ext>
            </a:extLst>
          </p:cNvPr>
          <p:cNvSpPr txBox="1"/>
          <p:nvPr/>
        </p:nvSpPr>
        <p:spPr>
          <a:xfrm>
            <a:off x="6765765" y="4372197"/>
            <a:ext cx="551248" cy="461665"/>
          </a:xfrm>
          <a:prstGeom prst="rect">
            <a:avLst/>
          </a:prstGeom>
          <a:noFill/>
        </p:spPr>
        <p:txBody>
          <a:bodyPr wrap="square" rtlCol="0">
            <a:spAutoFit/>
          </a:bodyPr>
          <a:lstStyle/>
          <a:p>
            <a:r>
              <a:rPr lang="en-US" sz="2400" b="1" dirty="0"/>
              <a:t>B</a:t>
            </a:r>
          </a:p>
        </p:txBody>
      </p:sp>
      <p:sp>
        <p:nvSpPr>
          <p:cNvPr id="15" name="TextBox 14">
            <a:extLst>
              <a:ext uri="{FF2B5EF4-FFF2-40B4-BE49-F238E27FC236}">
                <a16:creationId xmlns:a16="http://schemas.microsoft.com/office/drawing/2014/main" id="{8CFDCE93-B1A1-85D0-D3D6-A1C9CB622119}"/>
              </a:ext>
            </a:extLst>
          </p:cNvPr>
          <p:cNvSpPr txBox="1"/>
          <p:nvPr/>
        </p:nvSpPr>
        <p:spPr>
          <a:xfrm>
            <a:off x="6750365" y="4723215"/>
            <a:ext cx="1056638" cy="461665"/>
          </a:xfrm>
          <a:prstGeom prst="rect">
            <a:avLst/>
          </a:prstGeom>
          <a:noFill/>
        </p:spPr>
        <p:txBody>
          <a:bodyPr wrap="square" rtlCol="0">
            <a:spAutoFit/>
          </a:bodyPr>
          <a:lstStyle/>
          <a:p>
            <a:r>
              <a:rPr lang="en-US" sz="2400" b="1" dirty="0"/>
              <a:t>FALSE</a:t>
            </a:r>
          </a:p>
        </p:txBody>
      </p:sp>
      <p:sp>
        <p:nvSpPr>
          <p:cNvPr id="16" name="Rectangle 15">
            <a:extLst>
              <a:ext uri="{FF2B5EF4-FFF2-40B4-BE49-F238E27FC236}">
                <a16:creationId xmlns:a16="http://schemas.microsoft.com/office/drawing/2014/main" id="{F0C16436-2FB2-F6E4-44AE-333E75D165FC}"/>
              </a:ext>
            </a:extLst>
          </p:cNvPr>
          <p:cNvSpPr/>
          <p:nvPr/>
        </p:nvSpPr>
        <p:spPr>
          <a:xfrm>
            <a:off x="7733003" y="6090089"/>
            <a:ext cx="1144891" cy="49032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2" action="ppaction://hlinksldjump"/>
            <a:extLst>
              <a:ext uri="{FF2B5EF4-FFF2-40B4-BE49-F238E27FC236}">
                <a16:creationId xmlns:a16="http://schemas.microsoft.com/office/drawing/2014/main" id="{232DB135-C6A4-2693-9FBF-B2C9CC65A062}"/>
              </a:ext>
            </a:extLst>
          </p:cNvPr>
          <p:cNvSpPr/>
          <p:nvPr/>
        </p:nvSpPr>
        <p:spPr>
          <a:xfrm>
            <a:off x="7885403" y="6026501"/>
            <a:ext cx="1144891" cy="49032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84567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55</a:t>
            </a:fld>
            <a:endParaRPr lang="en-US"/>
          </a:p>
        </p:txBody>
      </p:sp>
      <p:sp>
        <p:nvSpPr>
          <p:cNvPr id="3" name="Title 2"/>
          <p:cNvSpPr>
            <a:spLocks noGrp="1"/>
          </p:cNvSpPr>
          <p:nvPr>
            <p:ph type="title"/>
          </p:nvPr>
        </p:nvSpPr>
        <p:spPr>
          <a:xfrm>
            <a:off x="349249" y="628650"/>
            <a:ext cx="8480426" cy="531284"/>
          </a:xfrm>
        </p:spPr>
        <p:txBody>
          <a:bodyPr>
            <a:normAutofit fontScale="90000"/>
          </a:bodyPr>
          <a:lstStyle/>
          <a:p>
            <a:r>
              <a:rPr lang="en-US" sz="2800" dirty="0"/>
              <a:t>Adv. Scenario 8 Questions</a:t>
            </a:r>
            <a:br>
              <a:rPr lang="en-US" sz="3000" dirty="0"/>
            </a:br>
            <a:endParaRPr lang="en-US" sz="3000" dirty="0"/>
          </a:p>
        </p:txBody>
      </p:sp>
      <p:sp>
        <p:nvSpPr>
          <p:cNvPr id="8" name="Content Placeholder 6"/>
          <p:cNvSpPr>
            <a:spLocks noGrp="1"/>
          </p:cNvSpPr>
          <p:nvPr>
            <p:ph idx="1"/>
          </p:nvPr>
        </p:nvSpPr>
        <p:spPr>
          <a:xfrm>
            <a:off x="349249" y="1615549"/>
            <a:ext cx="3539260" cy="4656115"/>
          </a:xfrm>
        </p:spPr>
        <p:txBody>
          <a:bodyPr>
            <a:normAutofit/>
          </a:bodyPr>
          <a:lstStyle/>
          <a:p>
            <a:r>
              <a:rPr lang="en-US" dirty="0"/>
              <a:t>Test</a:t>
            </a:r>
          </a:p>
          <a:p>
            <a:pPr lvl="1"/>
            <a:r>
              <a:rPr lang="en-US" dirty="0"/>
              <a:t>Question 23 </a:t>
            </a:r>
          </a:p>
          <a:p>
            <a:pPr lvl="1"/>
            <a:r>
              <a:rPr lang="en-US" dirty="0"/>
              <a:t>Question 24 </a:t>
            </a:r>
          </a:p>
          <a:p>
            <a:pPr lvl="1"/>
            <a:r>
              <a:rPr lang="en-US" dirty="0"/>
              <a:t>Question 25 </a:t>
            </a:r>
          </a:p>
          <a:p>
            <a:pPr lvl="1"/>
            <a:r>
              <a:rPr lang="en-US" dirty="0"/>
              <a:t>Question 26 </a:t>
            </a:r>
          </a:p>
          <a:p>
            <a:pPr lvl="1"/>
            <a:r>
              <a:rPr lang="en-US" dirty="0"/>
              <a:t>Question 27 </a:t>
            </a:r>
          </a:p>
          <a:p>
            <a:pPr lvl="1"/>
            <a:r>
              <a:rPr lang="en-US" dirty="0"/>
              <a:t>Question 28</a:t>
            </a:r>
          </a:p>
          <a:p>
            <a:pPr lvl="1"/>
            <a:r>
              <a:rPr lang="en-US" dirty="0"/>
              <a:t>Question 29 </a:t>
            </a:r>
          </a:p>
        </p:txBody>
      </p:sp>
      <p:sp>
        <p:nvSpPr>
          <p:cNvPr id="7" name="TextBox 6">
            <a:extLst>
              <a:ext uri="{FF2B5EF4-FFF2-40B4-BE49-F238E27FC236}">
                <a16:creationId xmlns:a16="http://schemas.microsoft.com/office/drawing/2014/main" id="{EB7383D1-DE5E-45C7-B73E-04CC33CE760B}"/>
              </a:ext>
            </a:extLst>
          </p:cNvPr>
          <p:cNvSpPr txBox="1"/>
          <p:nvPr/>
        </p:nvSpPr>
        <p:spPr>
          <a:xfrm>
            <a:off x="2929149" y="2054834"/>
            <a:ext cx="1368364" cy="461665"/>
          </a:xfrm>
          <a:prstGeom prst="rect">
            <a:avLst/>
          </a:prstGeom>
          <a:noFill/>
        </p:spPr>
        <p:txBody>
          <a:bodyPr wrap="square" rtlCol="0">
            <a:spAutoFit/>
          </a:bodyPr>
          <a:lstStyle/>
          <a:p>
            <a:r>
              <a:rPr lang="en-US" sz="2400" b="1" dirty="0"/>
              <a:t>$2,450</a:t>
            </a:r>
          </a:p>
        </p:txBody>
      </p:sp>
      <p:sp>
        <p:nvSpPr>
          <p:cNvPr id="9" name="TextBox 8">
            <a:extLst>
              <a:ext uri="{FF2B5EF4-FFF2-40B4-BE49-F238E27FC236}">
                <a16:creationId xmlns:a16="http://schemas.microsoft.com/office/drawing/2014/main" id="{B7FFD386-355C-44BB-A0C7-C63E5668A25B}"/>
              </a:ext>
            </a:extLst>
          </p:cNvPr>
          <p:cNvSpPr txBox="1"/>
          <p:nvPr/>
        </p:nvSpPr>
        <p:spPr>
          <a:xfrm>
            <a:off x="2935407" y="2405446"/>
            <a:ext cx="776750" cy="461665"/>
          </a:xfrm>
          <a:prstGeom prst="rect">
            <a:avLst/>
          </a:prstGeom>
          <a:noFill/>
        </p:spPr>
        <p:txBody>
          <a:bodyPr wrap="square" rtlCol="0">
            <a:spAutoFit/>
          </a:bodyPr>
          <a:lstStyle/>
          <a:p>
            <a:r>
              <a:rPr lang="en-US" sz="2400" b="1" dirty="0"/>
              <a:t>A</a:t>
            </a:r>
          </a:p>
        </p:txBody>
      </p:sp>
      <p:sp>
        <p:nvSpPr>
          <p:cNvPr id="10" name="TextBox 9">
            <a:extLst>
              <a:ext uri="{FF2B5EF4-FFF2-40B4-BE49-F238E27FC236}">
                <a16:creationId xmlns:a16="http://schemas.microsoft.com/office/drawing/2014/main" id="{597309A4-95CF-4696-8F89-D49D16DFDDF7}"/>
              </a:ext>
            </a:extLst>
          </p:cNvPr>
          <p:cNvSpPr txBox="1"/>
          <p:nvPr/>
        </p:nvSpPr>
        <p:spPr>
          <a:xfrm>
            <a:off x="6762024" y="2827193"/>
            <a:ext cx="1371253" cy="461665"/>
          </a:xfrm>
          <a:prstGeom prst="rect">
            <a:avLst/>
          </a:prstGeom>
          <a:noFill/>
        </p:spPr>
        <p:txBody>
          <a:bodyPr wrap="square" rtlCol="0">
            <a:spAutoFit/>
          </a:bodyPr>
          <a:lstStyle/>
          <a:p>
            <a:r>
              <a:rPr lang="en-US" sz="2400" b="1" dirty="0"/>
              <a:t>$2,500</a:t>
            </a:r>
          </a:p>
        </p:txBody>
      </p:sp>
      <p:sp>
        <p:nvSpPr>
          <p:cNvPr id="11" name="TextBox 10">
            <a:extLst>
              <a:ext uri="{FF2B5EF4-FFF2-40B4-BE49-F238E27FC236}">
                <a16:creationId xmlns:a16="http://schemas.microsoft.com/office/drawing/2014/main" id="{C41A6E2E-8875-47A7-82FA-3325BFD57D70}"/>
              </a:ext>
            </a:extLst>
          </p:cNvPr>
          <p:cNvSpPr txBox="1"/>
          <p:nvPr/>
        </p:nvSpPr>
        <p:spPr>
          <a:xfrm>
            <a:off x="2839137" y="4354209"/>
            <a:ext cx="1878005" cy="461665"/>
          </a:xfrm>
          <a:prstGeom prst="rect">
            <a:avLst/>
          </a:prstGeom>
          <a:noFill/>
        </p:spPr>
        <p:txBody>
          <a:bodyPr wrap="square" rtlCol="0">
            <a:spAutoFit/>
          </a:bodyPr>
          <a:lstStyle/>
          <a:p>
            <a:r>
              <a:rPr lang="en-US" sz="2400" b="1" dirty="0"/>
              <a:t>D – All Above</a:t>
            </a:r>
          </a:p>
        </p:txBody>
      </p:sp>
      <p:sp>
        <p:nvSpPr>
          <p:cNvPr id="12" name="TextBox 11">
            <a:extLst>
              <a:ext uri="{FF2B5EF4-FFF2-40B4-BE49-F238E27FC236}">
                <a16:creationId xmlns:a16="http://schemas.microsoft.com/office/drawing/2014/main" id="{2FF1E228-36D2-4BC9-B983-54ADA4727DB8}"/>
              </a:ext>
            </a:extLst>
          </p:cNvPr>
          <p:cNvSpPr txBox="1"/>
          <p:nvPr/>
        </p:nvSpPr>
        <p:spPr>
          <a:xfrm>
            <a:off x="6762024" y="4367291"/>
            <a:ext cx="1188751" cy="461665"/>
          </a:xfrm>
          <a:prstGeom prst="rect">
            <a:avLst/>
          </a:prstGeom>
          <a:noFill/>
        </p:spPr>
        <p:txBody>
          <a:bodyPr wrap="square" rtlCol="0">
            <a:spAutoFit/>
          </a:bodyPr>
          <a:lstStyle/>
          <a:p>
            <a:r>
              <a:rPr lang="en-US" sz="2400" b="1" dirty="0"/>
              <a:t>TRUE</a:t>
            </a:r>
          </a:p>
        </p:txBody>
      </p:sp>
      <p:sp>
        <p:nvSpPr>
          <p:cNvPr id="14" name="TextBox 13">
            <a:extLst>
              <a:ext uri="{FF2B5EF4-FFF2-40B4-BE49-F238E27FC236}">
                <a16:creationId xmlns:a16="http://schemas.microsoft.com/office/drawing/2014/main" id="{CA98652C-4CD6-4AC0-8298-FBEA2D8BE270}"/>
              </a:ext>
            </a:extLst>
          </p:cNvPr>
          <p:cNvSpPr txBox="1"/>
          <p:nvPr/>
        </p:nvSpPr>
        <p:spPr>
          <a:xfrm>
            <a:off x="2911382" y="3549886"/>
            <a:ext cx="1230194" cy="461665"/>
          </a:xfrm>
          <a:prstGeom prst="rect">
            <a:avLst/>
          </a:prstGeom>
          <a:noFill/>
        </p:spPr>
        <p:txBody>
          <a:bodyPr wrap="square" rtlCol="0">
            <a:spAutoFit/>
          </a:bodyPr>
          <a:lstStyle/>
          <a:p>
            <a:r>
              <a:rPr lang="en-US" sz="2400" b="1" dirty="0"/>
              <a:t>TRUE</a:t>
            </a:r>
          </a:p>
        </p:txBody>
      </p:sp>
      <p:sp>
        <p:nvSpPr>
          <p:cNvPr id="19" name="TextBox 18">
            <a:extLst>
              <a:ext uri="{FF2B5EF4-FFF2-40B4-BE49-F238E27FC236}">
                <a16:creationId xmlns:a16="http://schemas.microsoft.com/office/drawing/2014/main" id="{192297B3-1793-42DB-B42B-FAEB4DCD7CD9}"/>
              </a:ext>
            </a:extLst>
          </p:cNvPr>
          <p:cNvSpPr txBox="1"/>
          <p:nvPr/>
        </p:nvSpPr>
        <p:spPr>
          <a:xfrm>
            <a:off x="6762024" y="3998090"/>
            <a:ext cx="970594" cy="461665"/>
          </a:xfrm>
          <a:prstGeom prst="rect">
            <a:avLst/>
          </a:prstGeom>
          <a:noFill/>
        </p:spPr>
        <p:txBody>
          <a:bodyPr wrap="square" rtlCol="0">
            <a:spAutoFit/>
          </a:bodyPr>
          <a:lstStyle/>
          <a:p>
            <a:r>
              <a:rPr lang="en-US" sz="2400" b="1" dirty="0"/>
              <a:t>TRUE</a:t>
            </a:r>
          </a:p>
        </p:txBody>
      </p:sp>
      <p:sp>
        <p:nvSpPr>
          <p:cNvPr id="20" name="TextBox 19">
            <a:extLst>
              <a:ext uri="{FF2B5EF4-FFF2-40B4-BE49-F238E27FC236}">
                <a16:creationId xmlns:a16="http://schemas.microsoft.com/office/drawing/2014/main" id="{26115B29-7A6D-4C51-8AE8-4DC55143C528}"/>
              </a:ext>
            </a:extLst>
          </p:cNvPr>
          <p:cNvSpPr txBox="1"/>
          <p:nvPr/>
        </p:nvSpPr>
        <p:spPr>
          <a:xfrm>
            <a:off x="2928169" y="3174439"/>
            <a:ext cx="1161625" cy="461665"/>
          </a:xfrm>
          <a:prstGeom prst="rect">
            <a:avLst/>
          </a:prstGeom>
          <a:noFill/>
        </p:spPr>
        <p:txBody>
          <a:bodyPr wrap="square" rtlCol="0">
            <a:spAutoFit/>
          </a:bodyPr>
          <a:lstStyle/>
          <a:p>
            <a:r>
              <a:rPr lang="en-US" sz="2400" b="1" dirty="0"/>
              <a:t>$1,638</a:t>
            </a:r>
          </a:p>
        </p:txBody>
      </p:sp>
      <p:sp>
        <p:nvSpPr>
          <p:cNvPr id="21" name="TextBox 20">
            <a:extLst>
              <a:ext uri="{FF2B5EF4-FFF2-40B4-BE49-F238E27FC236}">
                <a16:creationId xmlns:a16="http://schemas.microsoft.com/office/drawing/2014/main" id="{240564C3-96AD-43DF-9A1F-718474ACBC0F}"/>
              </a:ext>
            </a:extLst>
          </p:cNvPr>
          <p:cNvSpPr txBox="1"/>
          <p:nvPr/>
        </p:nvSpPr>
        <p:spPr>
          <a:xfrm>
            <a:off x="2839137" y="2795667"/>
            <a:ext cx="1458376" cy="461665"/>
          </a:xfrm>
          <a:prstGeom prst="rect">
            <a:avLst/>
          </a:prstGeom>
          <a:noFill/>
        </p:spPr>
        <p:txBody>
          <a:bodyPr wrap="square" rtlCol="0">
            <a:spAutoFit/>
          </a:bodyPr>
          <a:lstStyle/>
          <a:p>
            <a:r>
              <a:rPr lang="en-US" sz="2400" b="1" dirty="0"/>
              <a:t>FALSE</a:t>
            </a:r>
          </a:p>
        </p:txBody>
      </p:sp>
      <p:sp>
        <p:nvSpPr>
          <p:cNvPr id="22" name="TextBox 21">
            <a:extLst>
              <a:ext uri="{FF2B5EF4-FFF2-40B4-BE49-F238E27FC236}">
                <a16:creationId xmlns:a16="http://schemas.microsoft.com/office/drawing/2014/main" id="{9DC43E1F-815F-407C-B8B6-6C8C42431D83}"/>
              </a:ext>
            </a:extLst>
          </p:cNvPr>
          <p:cNvSpPr txBox="1"/>
          <p:nvPr/>
        </p:nvSpPr>
        <p:spPr>
          <a:xfrm>
            <a:off x="6762024" y="3618816"/>
            <a:ext cx="1074158" cy="461665"/>
          </a:xfrm>
          <a:prstGeom prst="rect">
            <a:avLst/>
          </a:prstGeom>
          <a:noFill/>
        </p:spPr>
        <p:txBody>
          <a:bodyPr wrap="square" rtlCol="0">
            <a:spAutoFit/>
          </a:bodyPr>
          <a:lstStyle/>
          <a:p>
            <a:r>
              <a:rPr lang="en-US" sz="2400" b="1" dirty="0"/>
              <a:t>FALSE</a:t>
            </a:r>
          </a:p>
        </p:txBody>
      </p:sp>
      <p:sp>
        <p:nvSpPr>
          <p:cNvPr id="29" name="TextBox 28">
            <a:extLst>
              <a:ext uri="{FF2B5EF4-FFF2-40B4-BE49-F238E27FC236}">
                <a16:creationId xmlns:a16="http://schemas.microsoft.com/office/drawing/2014/main" id="{1C7F78DF-7BC4-4F75-B22A-35420CC260FA}"/>
              </a:ext>
            </a:extLst>
          </p:cNvPr>
          <p:cNvSpPr txBox="1"/>
          <p:nvPr/>
        </p:nvSpPr>
        <p:spPr>
          <a:xfrm>
            <a:off x="6752201" y="2438316"/>
            <a:ext cx="1054953" cy="461665"/>
          </a:xfrm>
          <a:prstGeom prst="rect">
            <a:avLst/>
          </a:prstGeom>
          <a:noFill/>
        </p:spPr>
        <p:txBody>
          <a:bodyPr wrap="square" rtlCol="0">
            <a:spAutoFit/>
          </a:bodyPr>
          <a:lstStyle/>
          <a:p>
            <a:r>
              <a:rPr lang="en-US" sz="2400" b="1" dirty="0"/>
              <a:t>FALSE</a:t>
            </a:r>
          </a:p>
        </p:txBody>
      </p:sp>
      <p:sp>
        <p:nvSpPr>
          <p:cNvPr id="23" name="Content Placeholder 6">
            <a:extLst>
              <a:ext uri="{FF2B5EF4-FFF2-40B4-BE49-F238E27FC236}">
                <a16:creationId xmlns:a16="http://schemas.microsoft.com/office/drawing/2014/main" id="{F016991B-5F20-4864-A440-7AD065E9EE44}"/>
              </a:ext>
            </a:extLst>
          </p:cNvPr>
          <p:cNvSpPr txBox="1">
            <a:spLocks/>
          </p:cNvSpPr>
          <p:nvPr/>
        </p:nvSpPr>
        <p:spPr>
          <a:xfrm>
            <a:off x="4193358" y="1615549"/>
            <a:ext cx="3539260" cy="4656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Retest</a:t>
            </a:r>
          </a:p>
          <a:p>
            <a:pPr lvl="1"/>
            <a:r>
              <a:rPr lang="en-US" dirty="0"/>
              <a:t>Question 23 </a:t>
            </a:r>
          </a:p>
          <a:p>
            <a:pPr lvl="1"/>
            <a:r>
              <a:rPr lang="en-US" dirty="0"/>
              <a:t>Question 24 </a:t>
            </a:r>
          </a:p>
          <a:p>
            <a:pPr lvl="1"/>
            <a:r>
              <a:rPr lang="en-US" dirty="0"/>
              <a:t>Question 25 </a:t>
            </a:r>
          </a:p>
          <a:p>
            <a:pPr lvl="1"/>
            <a:r>
              <a:rPr lang="en-US" dirty="0"/>
              <a:t>Question 26 </a:t>
            </a:r>
          </a:p>
          <a:p>
            <a:pPr lvl="1"/>
            <a:r>
              <a:rPr lang="en-US" dirty="0"/>
              <a:t>Question 27 </a:t>
            </a:r>
          </a:p>
          <a:p>
            <a:pPr lvl="1"/>
            <a:r>
              <a:rPr lang="en-US" dirty="0"/>
              <a:t>Question 28</a:t>
            </a:r>
          </a:p>
          <a:p>
            <a:pPr lvl="1"/>
            <a:r>
              <a:rPr lang="en-US" dirty="0"/>
              <a:t>Question 29 </a:t>
            </a:r>
          </a:p>
        </p:txBody>
      </p:sp>
      <p:sp>
        <p:nvSpPr>
          <p:cNvPr id="2" name="TextBox 1">
            <a:extLst>
              <a:ext uri="{FF2B5EF4-FFF2-40B4-BE49-F238E27FC236}">
                <a16:creationId xmlns:a16="http://schemas.microsoft.com/office/drawing/2014/main" id="{6C78B337-F937-4177-D517-5628EF75D296}"/>
              </a:ext>
            </a:extLst>
          </p:cNvPr>
          <p:cNvSpPr txBox="1"/>
          <p:nvPr/>
        </p:nvSpPr>
        <p:spPr>
          <a:xfrm>
            <a:off x="2870768" y="3978762"/>
            <a:ext cx="1230194" cy="461665"/>
          </a:xfrm>
          <a:prstGeom prst="rect">
            <a:avLst/>
          </a:prstGeom>
          <a:noFill/>
        </p:spPr>
        <p:txBody>
          <a:bodyPr wrap="square" rtlCol="0">
            <a:spAutoFit/>
          </a:bodyPr>
          <a:lstStyle/>
          <a:p>
            <a:r>
              <a:rPr lang="en-US" sz="2400" b="1" dirty="0"/>
              <a:t>$60</a:t>
            </a:r>
          </a:p>
        </p:txBody>
      </p:sp>
      <p:sp>
        <p:nvSpPr>
          <p:cNvPr id="4" name="TextBox 3">
            <a:extLst>
              <a:ext uri="{FF2B5EF4-FFF2-40B4-BE49-F238E27FC236}">
                <a16:creationId xmlns:a16="http://schemas.microsoft.com/office/drawing/2014/main" id="{2D0E9132-DB9F-8D36-6B9D-E6DE1D01298F}"/>
              </a:ext>
            </a:extLst>
          </p:cNvPr>
          <p:cNvSpPr txBox="1"/>
          <p:nvPr/>
        </p:nvSpPr>
        <p:spPr>
          <a:xfrm>
            <a:off x="6674901" y="2022669"/>
            <a:ext cx="1458376" cy="461665"/>
          </a:xfrm>
          <a:prstGeom prst="rect">
            <a:avLst/>
          </a:prstGeom>
          <a:noFill/>
        </p:spPr>
        <p:txBody>
          <a:bodyPr wrap="square" rtlCol="0">
            <a:spAutoFit/>
          </a:bodyPr>
          <a:lstStyle/>
          <a:p>
            <a:r>
              <a:rPr lang="en-US" sz="2400" b="1" dirty="0"/>
              <a:t>FALSE</a:t>
            </a:r>
          </a:p>
        </p:txBody>
      </p:sp>
      <p:sp>
        <p:nvSpPr>
          <p:cNvPr id="5" name="TextBox 4">
            <a:extLst>
              <a:ext uri="{FF2B5EF4-FFF2-40B4-BE49-F238E27FC236}">
                <a16:creationId xmlns:a16="http://schemas.microsoft.com/office/drawing/2014/main" id="{3F21C5C4-8653-DD61-ED50-E57058A5C4B8}"/>
              </a:ext>
            </a:extLst>
          </p:cNvPr>
          <p:cNvSpPr txBox="1"/>
          <p:nvPr/>
        </p:nvSpPr>
        <p:spPr>
          <a:xfrm>
            <a:off x="6755444" y="3194601"/>
            <a:ext cx="1458376" cy="461665"/>
          </a:xfrm>
          <a:prstGeom prst="rect">
            <a:avLst/>
          </a:prstGeom>
          <a:noFill/>
        </p:spPr>
        <p:txBody>
          <a:bodyPr wrap="square" rtlCol="0">
            <a:spAutoFit/>
          </a:bodyPr>
          <a:lstStyle/>
          <a:p>
            <a:r>
              <a:rPr lang="en-US" sz="2400" b="1" dirty="0"/>
              <a:t>FALSE</a:t>
            </a:r>
          </a:p>
        </p:txBody>
      </p:sp>
      <p:sp>
        <p:nvSpPr>
          <p:cNvPr id="13" name="Rectangle 12">
            <a:hlinkClick r:id="rId2" action="ppaction://hlinksldjump"/>
            <a:extLst>
              <a:ext uri="{FF2B5EF4-FFF2-40B4-BE49-F238E27FC236}">
                <a16:creationId xmlns:a16="http://schemas.microsoft.com/office/drawing/2014/main" id="{99DC7E16-B414-2C8F-EBB1-858A73015315}"/>
              </a:ext>
            </a:extLst>
          </p:cNvPr>
          <p:cNvSpPr/>
          <p:nvPr/>
        </p:nvSpPr>
        <p:spPr>
          <a:xfrm>
            <a:off x="7733003" y="6090089"/>
            <a:ext cx="1144891" cy="49032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81968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56</a:t>
            </a:fld>
            <a:endParaRPr lang="en-US"/>
          </a:p>
        </p:txBody>
      </p:sp>
      <p:sp>
        <p:nvSpPr>
          <p:cNvPr id="3" name="Title 2"/>
          <p:cNvSpPr>
            <a:spLocks noGrp="1"/>
          </p:cNvSpPr>
          <p:nvPr>
            <p:ph type="title"/>
          </p:nvPr>
        </p:nvSpPr>
        <p:spPr>
          <a:xfrm>
            <a:off x="349249" y="628650"/>
            <a:ext cx="8480426" cy="531284"/>
          </a:xfrm>
        </p:spPr>
        <p:txBody>
          <a:bodyPr>
            <a:normAutofit fontScale="90000"/>
          </a:bodyPr>
          <a:lstStyle/>
          <a:p>
            <a:r>
              <a:rPr lang="en-US" sz="2800" dirty="0"/>
              <a:t>Adv. Scenario 9 Questions</a:t>
            </a:r>
            <a:br>
              <a:rPr lang="en-US" sz="3000" dirty="0"/>
            </a:br>
            <a:endParaRPr lang="en-US" sz="3000" dirty="0"/>
          </a:p>
        </p:txBody>
      </p:sp>
      <p:sp>
        <p:nvSpPr>
          <p:cNvPr id="8" name="Content Placeholder 6"/>
          <p:cNvSpPr>
            <a:spLocks noGrp="1"/>
          </p:cNvSpPr>
          <p:nvPr>
            <p:ph idx="1"/>
          </p:nvPr>
        </p:nvSpPr>
        <p:spPr>
          <a:xfrm>
            <a:off x="349249" y="1615549"/>
            <a:ext cx="3539260" cy="4656115"/>
          </a:xfrm>
        </p:spPr>
        <p:txBody>
          <a:bodyPr>
            <a:normAutofit/>
          </a:bodyPr>
          <a:lstStyle/>
          <a:p>
            <a:r>
              <a:rPr lang="en-US" dirty="0"/>
              <a:t>Test</a:t>
            </a:r>
          </a:p>
          <a:p>
            <a:pPr lvl="1"/>
            <a:r>
              <a:rPr lang="en-US" dirty="0"/>
              <a:t>Question 30 </a:t>
            </a:r>
          </a:p>
          <a:p>
            <a:pPr lvl="1"/>
            <a:r>
              <a:rPr lang="en-US" dirty="0"/>
              <a:t>Question 31 </a:t>
            </a:r>
          </a:p>
          <a:p>
            <a:pPr lvl="1"/>
            <a:r>
              <a:rPr lang="en-US" dirty="0"/>
              <a:t>Question 32 </a:t>
            </a:r>
          </a:p>
          <a:p>
            <a:pPr lvl="1"/>
            <a:r>
              <a:rPr lang="en-US" dirty="0"/>
              <a:t>Question 33 </a:t>
            </a:r>
          </a:p>
          <a:p>
            <a:pPr lvl="1"/>
            <a:r>
              <a:rPr lang="en-US" dirty="0"/>
              <a:t>Question 34 </a:t>
            </a:r>
          </a:p>
          <a:p>
            <a:pPr lvl="1"/>
            <a:r>
              <a:rPr lang="en-US" dirty="0"/>
              <a:t>Question 35 </a:t>
            </a:r>
          </a:p>
        </p:txBody>
      </p:sp>
      <p:sp>
        <p:nvSpPr>
          <p:cNvPr id="7" name="TextBox 6">
            <a:extLst>
              <a:ext uri="{FF2B5EF4-FFF2-40B4-BE49-F238E27FC236}">
                <a16:creationId xmlns:a16="http://schemas.microsoft.com/office/drawing/2014/main" id="{EB7383D1-DE5E-45C7-B73E-04CC33CE760B}"/>
              </a:ext>
            </a:extLst>
          </p:cNvPr>
          <p:cNvSpPr txBox="1"/>
          <p:nvPr/>
        </p:nvSpPr>
        <p:spPr>
          <a:xfrm>
            <a:off x="2900121" y="2054834"/>
            <a:ext cx="786508" cy="461665"/>
          </a:xfrm>
          <a:prstGeom prst="rect">
            <a:avLst/>
          </a:prstGeom>
          <a:noFill/>
        </p:spPr>
        <p:txBody>
          <a:bodyPr wrap="square" rtlCol="0">
            <a:spAutoFit/>
          </a:bodyPr>
          <a:lstStyle/>
          <a:p>
            <a:r>
              <a:rPr lang="en-US" sz="2400" b="1" dirty="0"/>
              <a:t>QSS</a:t>
            </a:r>
          </a:p>
        </p:txBody>
      </p:sp>
      <p:sp>
        <p:nvSpPr>
          <p:cNvPr id="9" name="TextBox 8">
            <a:extLst>
              <a:ext uri="{FF2B5EF4-FFF2-40B4-BE49-F238E27FC236}">
                <a16:creationId xmlns:a16="http://schemas.microsoft.com/office/drawing/2014/main" id="{B7FFD386-355C-44BB-A0C7-C63E5668A25B}"/>
              </a:ext>
            </a:extLst>
          </p:cNvPr>
          <p:cNvSpPr txBox="1"/>
          <p:nvPr/>
        </p:nvSpPr>
        <p:spPr>
          <a:xfrm>
            <a:off x="2935406" y="2827681"/>
            <a:ext cx="972308" cy="461665"/>
          </a:xfrm>
          <a:prstGeom prst="rect">
            <a:avLst/>
          </a:prstGeom>
          <a:noFill/>
        </p:spPr>
        <p:txBody>
          <a:bodyPr wrap="square" rtlCol="0">
            <a:spAutoFit/>
          </a:bodyPr>
          <a:lstStyle/>
          <a:p>
            <a:r>
              <a:rPr lang="en-US" sz="2400" b="1" dirty="0"/>
              <a:t>B</a:t>
            </a:r>
          </a:p>
        </p:txBody>
      </p:sp>
      <p:sp>
        <p:nvSpPr>
          <p:cNvPr id="10" name="TextBox 9">
            <a:extLst>
              <a:ext uri="{FF2B5EF4-FFF2-40B4-BE49-F238E27FC236}">
                <a16:creationId xmlns:a16="http://schemas.microsoft.com/office/drawing/2014/main" id="{597309A4-95CF-4696-8F89-D49D16DFDDF7}"/>
              </a:ext>
            </a:extLst>
          </p:cNvPr>
          <p:cNvSpPr txBox="1"/>
          <p:nvPr/>
        </p:nvSpPr>
        <p:spPr>
          <a:xfrm>
            <a:off x="6762024" y="2827193"/>
            <a:ext cx="951389" cy="461665"/>
          </a:xfrm>
          <a:prstGeom prst="rect">
            <a:avLst/>
          </a:prstGeom>
          <a:noFill/>
        </p:spPr>
        <p:txBody>
          <a:bodyPr wrap="square" rtlCol="0">
            <a:spAutoFit/>
          </a:bodyPr>
          <a:lstStyle/>
          <a:p>
            <a:r>
              <a:rPr lang="en-US" sz="2400" b="1" dirty="0"/>
              <a:t>TRUE</a:t>
            </a:r>
          </a:p>
        </p:txBody>
      </p:sp>
      <p:sp>
        <p:nvSpPr>
          <p:cNvPr id="11" name="TextBox 10">
            <a:extLst>
              <a:ext uri="{FF2B5EF4-FFF2-40B4-BE49-F238E27FC236}">
                <a16:creationId xmlns:a16="http://schemas.microsoft.com/office/drawing/2014/main" id="{C41A6E2E-8875-47A7-82FA-3325BFD57D70}"/>
              </a:ext>
            </a:extLst>
          </p:cNvPr>
          <p:cNvSpPr txBox="1"/>
          <p:nvPr/>
        </p:nvSpPr>
        <p:spPr>
          <a:xfrm>
            <a:off x="2891864" y="3971241"/>
            <a:ext cx="1119770" cy="461665"/>
          </a:xfrm>
          <a:prstGeom prst="rect">
            <a:avLst/>
          </a:prstGeom>
          <a:noFill/>
        </p:spPr>
        <p:txBody>
          <a:bodyPr wrap="square" rtlCol="0">
            <a:spAutoFit/>
          </a:bodyPr>
          <a:lstStyle/>
          <a:p>
            <a:r>
              <a:rPr lang="en-US" sz="2400" b="1" dirty="0"/>
              <a:t>TRUE</a:t>
            </a:r>
          </a:p>
        </p:txBody>
      </p:sp>
      <p:sp>
        <p:nvSpPr>
          <p:cNvPr id="12" name="TextBox 11">
            <a:extLst>
              <a:ext uri="{FF2B5EF4-FFF2-40B4-BE49-F238E27FC236}">
                <a16:creationId xmlns:a16="http://schemas.microsoft.com/office/drawing/2014/main" id="{2FF1E228-36D2-4BC9-B983-54ADA4727DB8}"/>
              </a:ext>
            </a:extLst>
          </p:cNvPr>
          <p:cNvSpPr txBox="1"/>
          <p:nvPr/>
        </p:nvSpPr>
        <p:spPr>
          <a:xfrm>
            <a:off x="6762024" y="2039617"/>
            <a:ext cx="1188751" cy="461665"/>
          </a:xfrm>
          <a:prstGeom prst="rect">
            <a:avLst/>
          </a:prstGeom>
          <a:noFill/>
        </p:spPr>
        <p:txBody>
          <a:bodyPr wrap="square" rtlCol="0">
            <a:spAutoFit/>
          </a:bodyPr>
          <a:lstStyle/>
          <a:p>
            <a:r>
              <a:rPr lang="en-US" sz="2400" b="1" dirty="0"/>
              <a:t>TRUE</a:t>
            </a:r>
          </a:p>
        </p:txBody>
      </p:sp>
      <p:sp>
        <p:nvSpPr>
          <p:cNvPr id="13" name="TextBox 12">
            <a:extLst>
              <a:ext uri="{FF2B5EF4-FFF2-40B4-BE49-F238E27FC236}">
                <a16:creationId xmlns:a16="http://schemas.microsoft.com/office/drawing/2014/main" id="{744D6C2E-C0EF-4F33-BD46-D3D0C82695B0}"/>
              </a:ext>
            </a:extLst>
          </p:cNvPr>
          <p:cNvSpPr txBox="1"/>
          <p:nvPr/>
        </p:nvSpPr>
        <p:spPr>
          <a:xfrm>
            <a:off x="6762024" y="3225029"/>
            <a:ext cx="951389" cy="461665"/>
          </a:xfrm>
          <a:prstGeom prst="rect">
            <a:avLst/>
          </a:prstGeom>
          <a:noFill/>
        </p:spPr>
        <p:txBody>
          <a:bodyPr wrap="square" rtlCol="0">
            <a:spAutoFit/>
          </a:bodyPr>
          <a:lstStyle/>
          <a:p>
            <a:r>
              <a:rPr lang="en-US" sz="2400" b="1" dirty="0"/>
              <a:t>TRUE</a:t>
            </a:r>
          </a:p>
        </p:txBody>
      </p:sp>
      <p:sp>
        <p:nvSpPr>
          <p:cNvPr id="14" name="TextBox 13">
            <a:extLst>
              <a:ext uri="{FF2B5EF4-FFF2-40B4-BE49-F238E27FC236}">
                <a16:creationId xmlns:a16="http://schemas.microsoft.com/office/drawing/2014/main" id="{CA98652C-4CD6-4AC0-8298-FBEA2D8BE270}"/>
              </a:ext>
            </a:extLst>
          </p:cNvPr>
          <p:cNvSpPr txBox="1"/>
          <p:nvPr/>
        </p:nvSpPr>
        <p:spPr>
          <a:xfrm>
            <a:off x="2842506" y="3239387"/>
            <a:ext cx="1230194" cy="461665"/>
          </a:xfrm>
          <a:prstGeom prst="rect">
            <a:avLst/>
          </a:prstGeom>
          <a:noFill/>
        </p:spPr>
        <p:txBody>
          <a:bodyPr wrap="square" rtlCol="0">
            <a:spAutoFit/>
          </a:bodyPr>
          <a:lstStyle/>
          <a:p>
            <a:r>
              <a:rPr lang="en-US" sz="2400" b="1" dirty="0"/>
              <a:t>$100</a:t>
            </a:r>
          </a:p>
        </p:txBody>
      </p:sp>
      <p:sp>
        <p:nvSpPr>
          <p:cNvPr id="19" name="TextBox 18">
            <a:extLst>
              <a:ext uri="{FF2B5EF4-FFF2-40B4-BE49-F238E27FC236}">
                <a16:creationId xmlns:a16="http://schemas.microsoft.com/office/drawing/2014/main" id="{192297B3-1793-42DB-B42B-FAEB4DCD7CD9}"/>
              </a:ext>
            </a:extLst>
          </p:cNvPr>
          <p:cNvSpPr txBox="1"/>
          <p:nvPr/>
        </p:nvSpPr>
        <p:spPr>
          <a:xfrm>
            <a:off x="6762024" y="4012604"/>
            <a:ext cx="970979" cy="461665"/>
          </a:xfrm>
          <a:prstGeom prst="rect">
            <a:avLst/>
          </a:prstGeom>
          <a:noFill/>
        </p:spPr>
        <p:txBody>
          <a:bodyPr wrap="square" rtlCol="0">
            <a:spAutoFit/>
          </a:bodyPr>
          <a:lstStyle/>
          <a:p>
            <a:r>
              <a:rPr lang="en-US" sz="2400" b="1" dirty="0"/>
              <a:t>FALSE</a:t>
            </a:r>
          </a:p>
        </p:txBody>
      </p:sp>
      <p:sp>
        <p:nvSpPr>
          <p:cNvPr id="20" name="TextBox 19">
            <a:extLst>
              <a:ext uri="{FF2B5EF4-FFF2-40B4-BE49-F238E27FC236}">
                <a16:creationId xmlns:a16="http://schemas.microsoft.com/office/drawing/2014/main" id="{26115B29-7A6D-4C51-8AE8-4DC55143C528}"/>
              </a:ext>
            </a:extLst>
          </p:cNvPr>
          <p:cNvSpPr txBox="1"/>
          <p:nvPr/>
        </p:nvSpPr>
        <p:spPr>
          <a:xfrm>
            <a:off x="2860757" y="3622516"/>
            <a:ext cx="1073761" cy="461665"/>
          </a:xfrm>
          <a:prstGeom prst="rect">
            <a:avLst/>
          </a:prstGeom>
          <a:noFill/>
        </p:spPr>
        <p:txBody>
          <a:bodyPr wrap="square" rtlCol="0">
            <a:spAutoFit/>
          </a:bodyPr>
          <a:lstStyle/>
          <a:p>
            <a:r>
              <a:rPr lang="en-US" sz="2400" b="1" dirty="0"/>
              <a:t>TRUE</a:t>
            </a:r>
          </a:p>
        </p:txBody>
      </p:sp>
      <p:sp>
        <p:nvSpPr>
          <p:cNvPr id="21" name="TextBox 20">
            <a:extLst>
              <a:ext uri="{FF2B5EF4-FFF2-40B4-BE49-F238E27FC236}">
                <a16:creationId xmlns:a16="http://schemas.microsoft.com/office/drawing/2014/main" id="{240564C3-96AD-43DF-9A1F-718474ACBC0F}"/>
              </a:ext>
            </a:extLst>
          </p:cNvPr>
          <p:cNvSpPr txBox="1"/>
          <p:nvPr/>
        </p:nvSpPr>
        <p:spPr>
          <a:xfrm>
            <a:off x="2810977" y="2427468"/>
            <a:ext cx="1458376" cy="461665"/>
          </a:xfrm>
          <a:prstGeom prst="rect">
            <a:avLst/>
          </a:prstGeom>
          <a:noFill/>
        </p:spPr>
        <p:txBody>
          <a:bodyPr wrap="square" rtlCol="0">
            <a:spAutoFit/>
          </a:bodyPr>
          <a:lstStyle/>
          <a:p>
            <a:r>
              <a:rPr lang="en-US" sz="2400" b="1" dirty="0"/>
              <a:t>$36,104</a:t>
            </a:r>
          </a:p>
        </p:txBody>
      </p:sp>
      <p:sp>
        <p:nvSpPr>
          <p:cNvPr id="22" name="TextBox 21">
            <a:extLst>
              <a:ext uri="{FF2B5EF4-FFF2-40B4-BE49-F238E27FC236}">
                <a16:creationId xmlns:a16="http://schemas.microsoft.com/office/drawing/2014/main" id="{9DC43E1F-815F-407C-B8B6-6C8C42431D83}"/>
              </a:ext>
            </a:extLst>
          </p:cNvPr>
          <p:cNvSpPr txBox="1"/>
          <p:nvPr/>
        </p:nvSpPr>
        <p:spPr>
          <a:xfrm>
            <a:off x="6762024" y="3618816"/>
            <a:ext cx="951389" cy="461665"/>
          </a:xfrm>
          <a:prstGeom prst="rect">
            <a:avLst/>
          </a:prstGeom>
          <a:noFill/>
        </p:spPr>
        <p:txBody>
          <a:bodyPr wrap="square" rtlCol="0">
            <a:spAutoFit/>
          </a:bodyPr>
          <a:lstStyle/>
          <a:p>
            <a:r>
              <a:rPr lang="en-US" sz="2400" b="1" dirty="0"/>
              <a:t>$696</a:t>
            </a:r>
          </a:p>
        </p:txBody>
      </p:sp>
      <p:sp>
        <p:nvSpPr>
          <p:cNvPr id="29" name="TextBox 28">
            <a:extLst>
              <a:ext uri="{FF2B5EF4-FFF2-40B4-BE49-F238E27FC236}">
                <a16:creationId xmlns:a16="http://schemas.microsoft.com/office/drawing/2014/main" id="{1C7F78DF-7BC4-4F75-B22A-35420CC260FA}"/>
              </a:ext>
            </a:extLst>
          </p:cNvPr>
          <p:cNvSpPr txBox="1"/>
          <p:nvPr/>
        </p:nvSpPr>
        <p:spPr>
          <a:xfrm>
            <a:off x="6781229" y="2467344"/>
            <a:ext cx="951389" cy="461665"/>
          </a:xfrm>
          <a:prstGeom prst="rect">
            <a:avLst/>
          </a:prstGeom>
          <a:noFill/>
        </p:spPr>
        <p:txBody>
          <a:bodyPr wrap="square" rtlCol="0">
            <a:spAutoFit/>
          </a:bodyPr>
          <a:lstStyle/>
          <a:p>
            <a:r>
              <a:rPr lang="en-US" sz="2400" b="1" dirty="0"/>
              <a:t>FALSE</a:t>
            </a:r>
          </a:p>
        </p:txBody>
      </p:sp>
      <p:sp>
        <p:nvSpPr>
          <p:cNvPr id="23" name="Content Placeholder 6">
            <a:extLst>
              <a:ext uri="{FF2B5EF4-FFF2-40B4-BE49-F238E27FC236}">
                <a16:creationId xmlns:a16="http://schemas.microsoft.com/office/drawing/2014/main" id="{F016991B-5F20-4864-A440-7AD065E9EE44}"/>
              </a:ext>
            </a:extLst>
          </p:cNvPr>
          <p:cNvSpPr txBox="1">
            <a:spLocks/>
          </p:cNvSpPr>
          <p:nvPr/>
        </p:nvSpPr>
        <p:spPr>
          <a:xfrm>
            <a:off x="4193358" y="1615549"/>
            <a:ext cx="3539260" cy="4656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Retest</a:t>
            </a:r>
          </a:p>
          <a:p>
            <a:pPr lvl="1"/>
            <a:r>
              <a:rPr lang="en-US" dirty="0"/>
              <a:t>Question 30 </a:t>
            </a:r>
          </a:p>
          <a:p>
            <a:pPr lvl="1"/>
            <a:r>
              <a:rPr lang="en-US" dirty="0"/>
              <a:t>Question 31 </a:t>
            </a:r>
          </a:p>
          <a:p>
            <a:pPr lvl="1"/>
            <a:r>
              <a:rPr lang="en-US" dirty="0"/>
              <a:t>Question 32 </a:t>
            </a:r>
          </a:p>
          <a:p>
            <a:pPr lvl="1"/>
            <a:r>
              <a:rPr lang="en-US" dirty="0"/>
              <a:t>Question 33 </a:t>
            </a:r>
          </a:p>
          <a:p>
            <a:pPr lvl="1"/>
            <a:r>
              <a:rPr lang="en-US" dirty="0"/>
              <a:t>Question 34 </a:t>
            </a:r>
          </a:p>
          <a:p>
            <a:pPr lvl="1"/>
            <a:r>
              <a:rPr lang="en-US" dirty="0"/>
              <a:t>Question 35 </a:t>
            </a:r>
          </a:p>
        </p:txBody>
      </p:sp>
      <p:sp>
        <p:nvSpPr>
          <p:cNvPr id="2" name="Rectangle 1">
            <a:hlinkClick r:id="rId2" action="ppaction://hlinksldjump"/>
            <a:extLst>
              <a:ext uri="{FF2B5EF4-FFF2-40B4-BE49-F238E27FC236}">
                <a16:creationId xmlns:a16="http://schemas.microsoft.com/office/drawing/2014/main" id="{C90BFA31-205B-FC8A-B6A9-BB63295D5874}"/>
              </a:ext>
            </a:extLst>
          </p:cNvPr>
          <p:cNvSpPr/>
          <p:nvPr/>
        </p:nvSpPr>
        <p:spPr>
          <a:xfrm>
            <a:off x="7733003" y="6090089"/>
            <a:ext cx="1144891" cy="49032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224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6</a:t>
            </a:fld>
            <a:endParaRPr lang="en-US"/>
          </a:p>
        </p:txBody>
      </p:sp>
      <p:sp>
        <p:nvSpPr>
          <p:cNvPr id="3" name="Title 2"/>
          <p:cNvSpPr>
            <a:spLocks noGrp="1"/>
          </p:cNvSpPr>
          <p:nvPr>
            <p:ph type="title"/>
          </p:nvPr>
        </p:nvSpPr>
        <p:spPr/>
        <p:txBody>
          <a:bodyPr>
            <a:normAutofit fontScale="90000"/>
          </a:bodyPr>
          <a:lstStyle/>
          <a:p>
            <a:r>
              <a:rPr lang="en-US" dirty="0"/>
              <a:t>Volunteer Testing For TY 2022</a:t>
            </a:r>
          </a:p>
        </p:txBody>
      </p:sp>
      <p:sp>
        <p:nvSpPr>
          <p:cNvPr id="5" name="Content Placeholder 6"/>
          <p:cNvSpPr>
            <a:spLocks noGrp="1"/>
          </p:cNvSpPr>
          <p:nvPr>
            <p:ph idx="1"/>
          </p:nvPr>
        </p:nvSpPr>
        <p:spPr/>
        <p:txBody>
          <a:bodyPr>
            <a:normAutofit/>
          </a:bodyPr>
          <a:lstStyle/>
          <a:p>
            <a:r>
              <a:rPr lang="en-US" dirty="0"/>
              <a:t>IRS site: </a:t>
            </a:r>
            <a:r>
              <a:rPr lang="en-US" dirty="0">
                <a:hlinkClick r:id="rId2"/>
              </a:rPr>
              <a:t>https://www.linklearncertification.com/d/</a:t>
            </a:r>
            <a:endParaRPr lang="en-US" dirty="0"/>
          </a:p>
          <a:p>
            <a:pPr lvl="1"/>
            <a:r>
              <a:rPr lang="en-US" dirty="0"/>
              <a:t>Create or confirm your account as a tax volunteer for VITA</a:t>
            </a:r>
          </a:p>
          <a:p>
            <a:pPr lvl="1"/>
            <a:r>
              <a:rPr lang="en-US" dirty="0"/>
              <a:t>Contact Meredith or me if you have issues</a:t>
            </a:r>
          </a:p>
          <a:p>
            <a:r>
              <a:rPr lang="en-US" dirty="0"/>
              <a:t>Tests – all certification tests have “Pass” threshold of 80%</a:t>
            </a:r>
          </a:p>
          <a:p>
            <a:pPr lvl="1"/>
            <a:r>
              <a:rPr lang="en-US" sz="2600" dirty="0"/>
              <a:t>For Tax Preparers</a:t>
            </a:r>
          </a:p>
          <a:p>
            <a:pPr lvl="2"/>
            <a:r>
              <a:rPr lang="en-US" sz="2200" dirty="0"/>
              <a:t>Volunteer Standards of Conduct</a:t>
            </a:r>
          </a:p>
          <a:p>
            <a:pPr lvl="2"/>
            <a:r>
              <a:rPr lang="en-US" sz="2200" dirty="0"/>
              <a:t>Intake/Interview and Quality Review</a:t>
            </a:r>
          </a:p>
          <a:p>
            <a:pPr lvl="2"/>
            <a:r>
              <a:rPr lang="en-US" sz="2200" dirty="0"/>
              <a:t>Advanced Certification</a:t>
            </a:r>
          </a:p>
        </p:txBody>
      </p:sp>
    </p:spTree>
    <p:extLst>
      <p:ext uri="{BB962C8B-B14F-4D97-AF65-F5344CB8AC3E}">
        <p14:creationId xmlns:p14="http://schemas.microsoft.com/office/powerpoint/2010/main" val="3434123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Advanced Certification Test</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1467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7</a:t>
            </a:r>
          </a:p>
        </p:txBody>
      </p:sp>
      <p:sp>
        <p:nvSpPr>
          <p:cNvPr id="3" name="Text Placeholder 2"/>
          <p:cNvSpPr>
            <a:spLocks noGrp="1"/>
          </p:cNvSpPr>
          <p:nvPr>
            <p:ph type="body" idx="1"/>
          </p:nvPr>
        </p:nvSpPr>
        <p:spPr>
          <a:xfrm>
            <a:off x="525916" y="4494985"/>
            <a:ext cx="5811822" cy="854782"/>
          </a:xfrm>
        </p:spPr>
        <p:txBody>
          <a:bodyPr/>
          <a:lstStyle/>
          <a:p>
            <a:r>
              <a:rPr lang="en-US" dirty="0"/>
              <a:t>Matthew and Rebecca Monroe</a:t>
            </a:r>
          </a:p>
        </p:txBody>
      </p:sp>
    </p:spTree>
    <p:extLst>
      <p:ext uri="{BB962C8B-B14F-4D97-AF65-F5344CB8AC3E}">
        <p14:creationId xmlns:p14="http://schemas.microsoft.com/office/powerpoint/2010/main" val="49733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AF2171-CDD8-9A97-5E8A-C458BE3EF0B4}"/>
              </a:ext>
            </a:extLst>
          </p:cNvPr>
          <p:cNvPicPr>
            <a:picLocks noChangeAspect="1"/>
          </p:cNvPicPr>
          <p:nvPr/>
        </p:nvPicPr>
        <p:blipFill>
          <a:blip r:embed="rId2"/>
          <a:stretch>
            <a:fillRect/>
          </a:stretch>
        </p:blipFill>
        <p:spPr>
          <a:xfrm>
            <a:off x="296622" y="1375028"/>
            <a:ext cx="8777048" cy="4603840"/>
          </a:xfrm>
          <a:prstGeom prst="rect">
            <a:avLst/>
          </a:prstGeom>
        </p:spPr>
      </p:pic>
      <p:sp>
        <p:nvSpPr>
          <p:cNvPr id="3" name="Title 2"/>
          <p:cNvSpPr>
            <a:spLocks noGrp="1"/>
          </p:cNvSpPr>
          <p:nvPr>
            <p:ph type="title"/>
          </p:nvPr>
        </p:nvSpPr>
        <p:spPr>
          <a:xfrm>
            <a:off x="349249" y="311385"/>
            <a:ext cx="8480426" cy="666798"/>
          </a:xfrm>
        </p:spPr>
        <p:txBody>
          <a:bodyPr>
            <a:normAutofit fontScale="90000"/>
          </a:bodyPr>
          <a:lstStyle/>
          <a:p>
            <a:r>
              <a:rPr lang="en-US" dirty="0"/>
              <a:t>Adv. Scenario 7 Interview Notes</a:t>
            </a:r>
          </a:p>
        </p:txBody>
      </p:sp>
      <p:sp>
        <p:nvSpPr>
          <p:cNvPr id="5" name="Content Placeholder 1">
            <a:extLst>
              <a:ext uri="{FF2B5EF4-FFF2-40B4-BE49-F238E27FC236}">
                <a16:creationId xmlns:a16="http://schemas.microsoft.com/office/drawing/2014/main" id="{D7101C07-596E-43E6-8F5F-1AC5FC9BC25B}"/>
              </a:ext>
            </a:extLst>
          </p:cNvPr>
          <p:cNvSpPr txBox="1">
            <a:spLocks/>
          </p:cNvSpPr>
          <p:nvPr/>
        </p:nvSpPr>
        <p:spPr>
          <a:xfrm>
            <a:off x="709612" y="6126683"/>
            <a:ext cx="708750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Form 6744 pg. 75, initial test questions pg. 83</a:t>
            </a:r>
          </a:p>
        </p:txBody>
      </p:sp>
      <p:sp>
        <p:nvSpPr>
          <p:cNvPr id="2" name="Rectangle 1">
            <a:hlinkClick r:id="rId3" action="ppaction://hlinksldjump"/>
            <a:extLst>
              <a:ext uri="{FF2B5EF4-FFF2-40B4-BE49-F238E27FC236}">
                <a16:creationId xmlns:a16="http://schemas.microsoft.com/office/drawing/2014/main" id="{318305ED-6FE8-8DF8-B49B-433AEDEAFD36}"/>
              </a:ext>
            </a:extLst>
          </p:cNvPr>
          <p:cNvSpPr/>
          <p:nvPr/>
        </p:nvSpPr>
        <p:spPr>
          <a:xfrm>
            <a:off x="296622" y="2344417"/>
            <a:ext cx="8550756" cy="52235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5CC40A41-7FF6-539E-382D-FF487047F911}"/>
                  </a:ext>
                </a:extLst>
              </p14:cNvPr>
              <p14:cNvContentPartPr/>
              <p14:nvPr/>
            </p14:nvContentPartPr>
            <p14:xfrm>
              <a:off x="4534657" y="2668612"/>
              <a:ext cx="3048480" cy="113760"/>
            </p14:xfrm>
          </p:contentPart>
        </mc:Choice>
        <mc:Fallback xmlns="">
          <p:pic>
            <p:nvPicPr>
              <p:cNvPr id="10" name="Ink 9">
                <a:extLst>
                  <a:ext uri="{FF2B5EF4-FFF2-40B4-BE49-F238E27FC236}">
                    <a16:creationId xmlns:a16="http://schemas.microsoft.com/office/drawing/2014/main" id="{5CC40A41-7FF6-539E-382D-FF487047F911}"/>
                  </a:ext>
                </a:extLst>
              </p:cNvPr>
              <p:cNvPicPr/>
              <p:nvPr/>
            </p:nvPicPr>
            <p:blipFill>
              <a:blip r:embed="rId5"/>
              <a:stretch>
                <a:fillRect/>
              </a:stretch>
            </p:blipFill>
            <p:spPr>
              <a:xfrm>
                <a:off x="4480657" y="2560972"/>
                <a:ext cx="315612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546705E-8A2E-F212-4887-66281371537F}"/>
                  </a:ext>
                </a:extLst>
              </p14:cNvPr>
              <p14:cNvContentPartPr/>
              <p14:nvPr/>
            </p14:nvContentPartPr>
            <p14:xfrm>
              <a:off x="469479" y="2691652"/>
              <a:ext cx="2594520" cy="52920"/>
            </p14:xfrm>
          </p:contentPart>
        </mc:Choice>
        <mc:Fallback xmlns="">
          <p:pic>
            <p:nvPicPr>
              <p:cNvPr id="4" name="Ink 3">
                <a:extLst>
                  <a:ext uri="{FF2B5EF4-FFF2-40B4-BE49-F238E27FC236}">
                    <a16:creationId xmlns:a16="http://schemas.microsoft.com/office/drawing/2014/main" id="{D546705E-8A2E-F212-4887-66281371537F}"/>
                  </a:ext>
                </a:extLst>
              </p:cNvPr>
              <p:cNvPicPr/>
              <p:nvPr/>
            </p:nvPicPr>
            <p:blipFill>
              <a:blip r:embed="rId7"/>
              <a:stretch>
                <a:fillRect/>
              </a:stretch>
            </p:blipFill>
            <p:spPr>
              <a:xfrm>
                <a:off x="415839" y="2583652"/>
                <a:ext cx="2702160" cy="268560"/>
              </a:xfrm>
              <a:prstGeom prst="rect">
                <a:avLst/>
              </a:prstGeom>
            </p:spPr>
          </p:pic>
        </mc:Fallback>
      </mc:AlternateContent>
    </p:spTree>
    <p:extLst>
      <p:ext uri="{BB962C8B-B14F-4D97-AF65-F5344CB8AC3E}">
        <p14:creationId xmlns:p14="http://schemas.microsoft.com/office/powerpoint/2010/main" val="710891069"/>
      </p:ext>
    </p:extLst>
  </p:cSld>
  <p:clrMapOvr>
    <a:masterClrMapping/>
  </p:clrMapOvr>
</p:sld>
</file>

<file path=ppt/theme/theme1.xml><?xml version="1.0" encoding="utf-8"?>
<a:theme xmlns:a="http://schemas.openxmlformats.org/drawingml/2006/main" name="Office Theme">
  <a:themeElements>
    <a:clrScheme name="United Way 2017">
      <a:dk1>
        <a:sysClr val="windowText" lastClr="000000"/>
      </a:dk1>
      <a:lt1>
        <a:sysClr val="window" lastClr="FFFFFF"/>
      </a:lt1>
      <a:dk2>
        <a:srgbClr val="005191"/>
      </a:dk2>
      <a:lt2>
        <a:srgbClr val="75B1D9"/>
      </a:lt2>
      <a:accent1>
        <a:srgbClr val="005191"/>
      </a:accent1>
      <a:accent2>
        <a:srgbClr val="539ED0"/>
      </a:accent2>
      <a:accent3>
        <a:srgbClr val="F57814"/>
      </a:accent3>
      <a:accent4>
        <a:srgbClr val="FFB351"/>
      </a:accent4>
      <a:accent5>
        <a:srgbClr val="7C81B8"/>
      </a:accent5>
      <a:accent6>
        <a:srgbClr val="FF443B"/>
      </a:accent6>
      <a:hlink>
        <a:srgbClr val="F57814"/>
      </a:hlink>
      <a:folHlink>
        <a:srgbClr val="FF443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ECI-Generic-PowerPoint-Template" id="{47F96A85-D5D0-40F2-8EB6-874D71EE53C1}" vid="{25F155B4-F74E-4E08-BC0E-36ECDAC6D5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UWECI-Generic-PowerPoint-Template</Template>
  <TotalTime>0</TotalTime>
  <Words>6646</Words>
  <Application>Microsoft Office PowerPoint</Application>
  <PresentationFormat>On-screen Show (4:3)</PresentationFormat>
  <Paragraphs>581</Paragraphs>
  <Slides>56</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56</vt:i4>
      </vt:variant>
    </vt:vector>
  </HeadingPairs>
  <TitlesOfParts>
    <vt:vector size="59" baseType="lpstr">
      <vt:lpstr>Arial</vt:lpstr>
      <vt:lpstr>Calibri</vt:lpstr>
      <vt:lpstr>Office Theme</vt:lpstr>
      <vt:lpstr>PowerPoint Presentation</vt:lpstr>
      <vt:lpstr>Again, We’re Glad You’re Here</vt:lpstr>
      <vt:lpstr>Agenda</vt:lpstr>
      <vt:lpstr>Tax Training Reminder</vt:lpstr>
      <vt:lpstr>Training Timetable</vt:lpstr>
      <vt:lpstr>Volunteer Testing For TY 2022</vt:lpstr>
      <vt:lpstr>Advanced Certification Test</vt:lpstr>
      <vt:lpstr>Scenario 7</vt:lpstr>
      <vt:lpstr>Adv. Scenario 7 Interview Notes</vt:lpstr>
      <vt:lpstr>Adv. Scenario 7: Questions</vt:lpstr>
      <vt:lpstr>Adv. Scenario 7: Retest Questions</vt:lpstr>
      <vt:lpstr>Adv. Scenario 7: Questions</vt:lpstr>
      <vt:lpstr>Adv. Scenario 7: Retest Questions</vt:lpstr>
      <vt:lpstr>Adv. Scenario 7 Interview Notes</vt:lpstr>
      <vt:lpstr>Adv. Scenario 7: Questions (con’t)</vt:lpstr>
      <vt:lpstr>Adv. Scenario 7: Questions (con’t)</vt:lpstr>
      <vt:lpstr>Adv. Scenario 7: Retest Questions (con’t)</vt:lpstr>
      <vt:lpstr>Adv. Scenario 7: Retest Questions (con’t)</vt:lpstr>
      <vt:lpstr>Adv. Scenario 7: Questions (con’t)</vt:lpstr>
      <vt:lpstr>Adv. Scenario 7: Questions (con’t)</vt:lpstr>
      <vt:lpstr>Adv. Scenario 7: Retest Questions (con’t)</vt:lpstr>
      <vt:lpstr>Adv. Scenario 7: Retest Questions (con’t)</vt:lpstr>
      <vt:lpstr>Scenario 8</vt:lpstr>
      <vt:lpstr>Adv. Scenario 8 Interview Notes</vt:lpstr>
      <vt:lpstr>Adv. Scenario 8 Questions</vt:lpstr>
      <vt:lpstr>Adv. Scenario 8: Retest Questions</vt:lpstr>
      <vt:lpstr>Adv. Scenario 8 Questions</vt:lpstr>
      <vt:lpstr>Adv. Scenario 8: Retest Questions</vt:lpstr>
      <vt:lpstr>Adv. Scenario 8 Interview Notes</vt:lpstr>
      <vt:lpstr>Adv. Scenario 8 Questions (con’t)</vt:lpstr>
      <vt:lpstr>Adv. Scenario 8: Retest Questions (con’t)</vt:lpstr>
      <vt:lpstr>Adv. Scenario 8 Questions (con’t)</vt:lpstr>
      <vt:lpstr>Adv. Scenario 8: Retest Questions (con’t)</vt:lpstr>
      <vt:lpstr>Scenario 9</vt:lpstr>
      <vt:lpstr>Adv. Scenario 9 Interview Notes</vt:lpstr>
      <vt:lpstr>Adv. Scenario 9 Retest Questions</vt:lpstr>
      <vt:lpstr>Adv. Scenario 9 Interview Notes</vt:lpstr>
      <vt:lpstr>Adv. Scenario 9 Retest Questions</vt:lpstr>
      <vt:lpstr>Adv. Scenario 9 Questions (con’t)</vt:lpstr>
      <vt:lpstr>Adv. Scenario 9 Retest Questions</vt:lpstr>
      <vt:lpstr>Adv. Scenario 9 Questions (con’t)</vt:lpstr>
      <vt:lpstr>Adv. Scenario 9 Retest Questions</vt:lpstr>
      <vt:lpstr>Concerns with Scenarios?</vt:lpstr>
      <vt:lpstr>Next Steps</vt:lpstr>
      <vt:lpstr>Practice Lab</vt:lpstr>
      <vt:lpstr>Login links</vt:lpstr>
      <vt:lpstr>Taking the Test When We’re Done</vt:lpstr>
      <vt:lpstr>VITA Season Updates</vt:lpstr>
      <vt:lpstr>Questions?  </vt:lpstr>
      <vt:lpstr>Taxable portion of pension</vt:lpstr>
      <vt:lpstr>Pension Recovered Cost    (Please still input this into Taxslayer)</vt:lpstr>
      <vt:lpstr>Summing up Capital Gains</vt:lpstr>
      <vt:lpstr>Adv. Scenario 8 Questions – Q24</vt:lpstr>
      <vt:lpstr>Adv. Scenario 7 Questions </vt:lpstr>
      <vt:lpstr>Adv. Scenario 8 Questions </vt:lpstr>
      <vt:lpstr>Adv. Scenario 9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2019-11-25T02:10:59Z</dcterms:created>
  <dcterms:modified xsi:type="dcterms:W3CDTF">2023-12-15T01:30:35Z</dcterms:modified>
</cp:coreProperties>
</file>