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01"/>
  </p:notesMasterIdLst>
  <p:handoutMasterIdLst>
    <p:handoutMasterId r:id="rId102"/>
  </p:handoutMasterIdLst>
  <p:sldIdLst>
    <p:sldId id="469" r:id="rId2"/>
    <p:sldId id="262" r:id="rId3"/>
    <p:sldId id="556" r:id="rId4"/>
    <p:sldId id="257" r:id="rId5"/>
    <p:sldId id="264" r:id="rId6"/>
    <p:sldId id="397" r:id="rId7"/>
    <p:sldId id="524" r:id="rId8"/>
    <p:sldId id="563" r:id="rId9"/>
    <p:sldId id="553" r:id="rId10"/>
    <p:sldId id="588" r:id="rId11"/>
    <p:sldId id="559" r:id="rId12"/>
    <p:sldId id="320" r:id="rId13"/>
    <p:sldId id="472" r:id="rId14"/>
    <p:sldId id="287" r:id="rId15"/>
    <p:sldId id="305" r:id="rId16"/>
    <p:sldId id="321" r:id="rId17"/>
    <p:sldId id="552" r:id="rId18"/>
    <p:sldId id="544" r:id="rId19"/>
    <p:sldId id="589" r:id="rId20"/>
    <p:sldId id="323" r:id="rId21"/>
    <p:sldId id="565" r:id="rId22"/>
    <p:sldId id="590" r:id="rId23"/>
    <p:sldId id="322" r:id="rId24"/>
    <p:sldId id="442" r:id="rId25"/>
    <p:sldId id="554" r:id="rId26"/>
    <p:sldId id="482" r:id="rId27"/>
    <p:sldId id="288" r:id="rId28"/>
    <p:sldId id="306" r:id="rId29"/>
    <p:sldId id="330" r:id="rId30"/>
    <p:sldId id="331" r:id="rId31"/>
    <p:sldId id="591" r:id="rId32"/>
    <p:sldId id="492" r:id="rId33"/>
    <p:sldId id="337" r:id="rId34"/>
    <p:sldId id="493" r:id="rId35"/>
    <p:sldId id="340" r:id="rId36"/>
    <p:sldId id="341" r:id="rId37"/>
    <p:sldId id="562" r:id="rId38"/>
    <p:sldId id="342" r:id="rId39"/>
    <p:sldId id="547" r:id="rId40"/>
    <p:sldId id="343" r:id="rId41"/>
    <p:sldId id="548" r:id="rId42"/>
    <p:sldId id="350" r:id="rId43"/>
    <p:sldId id="549" r:id="rId44"/>
    <p:sldId id="351" r:id="rId45"/>
    <p:sldId id="550" r:id="rId46"/>
    <p:sldId id="352" r:id="rId47"/>
    <p:sldId id="551" r:id="rId48"/>
    <p:sldId id="353" r:id="rId49"/>
    <p:sldId id="354" r:id="rId50"/>
    <p:sldId id="494" r:id="rId51"/>
    <p:sldId id="495" r:id="rId52"/>
    <p:sldId id="357" r:id="rId53"/>
    <p:sldId id="555" r:id="rId54"/>
    <p:sldId id="587" r:id="rId55"/>
    <p:sldId id="592" r:id="rId56"/>
    <p:sldId id="519" r:id="rId57"/>
    <p:sldId id="265" r:id="rId58"/>
    <p:sldId id="307" r:id="rId59"/>
    <p:sldId id="570" r:id="rId60"/>
    <p:sldId id="571" r:id="rId61"/>
    <p:sldId id="499" r:id="rId62"/>
    <p:sldId id="497" r:id="rId63"/>
    <p:sldId id="572" r:id="rId64"/>
    <p:sldId id="573" r:id="rId65"/>
    <p:sldId id="574" r:id="rId66"/>
    <p:sldId id="500" r:id="rId67"/>
    <p:sldId id="502" r:id="rId68"/>
    <p:sldId id="575" r:id="rId69"/>
    <p:sldId id="361" r:id="rId70"/>
    <p:sldId id="576" r:id="rId71"/>
    <p:sldId id="577" r:id="rId72"/>
    <p:sldId id="578" r:id="rId73"/>
    <p:sldId id="504" r:id="rId74"/>
    <p:sldId id="505" r:id="rId75"/>
    <p:sldId id="579" r:id="rId76"/>
    <p:sldId id="580" r:id="rId77"/>
    <p:sldId id="506" r:id="rId78"/>
    <p:sldId id="508" r:id="rId79"/>
    <p:sldId id="581" r:id="rId80"/>
    <p:sldId id="510" r:id="rId81"/>
    <p:sldId id="582" r:id="rId82"/>
    <p:sldId id="583" r:id="rId83"/>
    <p:sldId id="511" r:id="rId84"/>
    <p:sldId id="512" r:id="rId85"/>
    <p:sldId id="584" r:id="rId86"/>
    <p:sldId id="514" r:id="rId87"/>
    <p:sldId id="516" r:id="rId88"/>
    <p:sldId id="585" r:id="rId89"/>
    <p:sldId id="586" r:id="rId90"/>
    <p:sldId id="295" r:id="rId91"/>
    <p:sldId id="440" r:id="rId92"/>
    <p:sldId id="471" r:id="rId93"/>
    <p:sldId id="470" r:id="rId94"/>
    <p:sldId id="300" r:id="rId95"/>
    <p:sldId id="545" r:id="rId96"/>
    <p:sldId id="318" r:id="rId97"/>
    <p:sldId id="467" r:id="rId98"/>
    <p:sldId id="465" r:id="rId99"/>
    <p:sldId id="593" r:id="rId10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7200"/>
    <a:srgbClr val="005191"/>
    <a:srgbClr val="539ED0"/>
    <a:srgbClr val="F57814"/>
    <a:srgbClr val="FBB43E"/>
    <a:srgbClr val="FFB351"/>
    <a:srgbClr val="649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81"/>
  </p:normalViewPr>
  <p:slideViewPr>
    <p:cSldViewPr snapToGrid="0" snapToObjects="1">
      <p:cViewPr varScale="1">
        <p:scale>
          <a:sx n="62" d="100"/>
          <a:sy n="62" d="100"/>
        </p:scale>
        <p:origin x="142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8E10100-14E3-D647-84FF-F8CB4A92EEE3}" type="datetimeFigureOut">
              <a:rPr lang="en-US" smtClean="0"/>
              <a:pPr/>
              <a:t>12/7/2023</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27404484-2D14-8147-A2DC-EBF549FB1979}" type="slidenum">
              <a:rPr lang="en-US" smtClean="0"/>
              <a:pPr/>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2T16:43:16.8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96,'1717'0,"-1457"-19,-132 6,54-16,-119 16,89-6,378 17,-261 5,-221-1,0 3,-1 1,0 3,0 1,79 30,-63-8,-37-14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20:06:21.6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2,'147'-1,"163"3,-179 16,-89-11,46 3,17 1,0 5,182 52,-91-19,-195-48,65 15,0-3,2-2,94 2,251-16,-374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20:06:54.38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78,'52'-13,"0"1,1 2,68-2,-45 4,639-14,-552 23,327 41,-202-10,-232-27,267 29,67 21,631 9,-939-64,209-4,-216-1,136-27,-132 17,2 3,0 4,117 2,2632 12,-1528-9,-1266 1,0-2,0-1,0-2,-1-1,57-21,-69 20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20:07:06.20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1,'1274'0,"-1086"15,-37 0,310-4,-420-10,-41-1,1 0,-1 0,0-1,0 1,1 0,-1 0,0 0,0 0,1 0,-1 0,0 0,0 1,1-1,-1 0,0 0,1 0,-1 0,0 0,0 0,0 0,1 0,-1 1,0-1,0 0,0 0,1 0,-1 1,0-1,0 0,0 0,0 0,1 1,-1-1,0 0,0 0,0 1,0-1,0 0,0 0,0 1,0-1,0 0,0 0,0 1,0-1,0 0,0 1,0-1,0 0,0 1,-14 13,-27 12,41-25,-22 10,1-1,-1-1,-1-1,0 0,0-2,0-1,-1-1,1-1,-25 0,21-2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20:07:13.801"/>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1 237,'20'-1,"0"-1,0-1,35-10,-4 1,-7 4,103-22,284-19,-129 52,93-5,-343-3,1-4,67-18,19-5,-52 16,1 3,123-1,-139 13,-41-1,-1 1,1 2,0 2,34 6,-52-5,0 1,0 0,20 12,-23-11,0-1,1 0,-1 0,1-1,0-1,19 4,28-1,60-4,-73-3,0 3,0 1,62 12,302 79,-261-62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7T21:33:43.7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11,'1390'0,"-1388"0,14 0,1 0,25-5,-21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7T21:33:59.0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71,'463'18,"-265"-7,-8 1,103 3,-212-14,95 14,31 12,47 7,-163-19,0-4,125-2,985-13,-661 6,247-2,-740-2,59-10,31-3,-111 15,-11 1,1-2,-1 1,0-2,0 0,1-1,-2 0,1-1,19-8,-13 2,-1 1,1 1,0 0,1 2,0 0,0 2,0 0,43 0,1359 7,-1120-1,341-5,-576 1,90-16,-146 14,0 0,0 0,-1-1,0-1,0 0,0 0,0-1,18-16,7-3,-16 13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21:33:39.1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28,'789'0,"-539"14,-179-8,66 6,166 8,-293-20,285 14,-163-3,176-9,-144-5,-87 3,-1-4,98-16,404-44,-508 59,548-5,-396 11,181-1,-381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30T21:46:50.1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1 197,'45'-3,"1"-2,-1-2,72-20,8-1,19 0,176-28,-219 42,190-14,966 27,-577 4,-634-4,38 1,142 16,-93 0,49 9,226 26,-189-29,467 5,-636-25,86 14,27 3,169-1,31 1,-137 1,3 0,376-18,-316-4,-220 5,76 13,64 4,28-23,169 5,-248 16,32 2,653-17,-435-5,436 2,-832 0,1-1,-1 1,0-2,17-3,-25 4,0-1,0 1,0-1,0 0,0 0,-1 0,1-1,0 1,-1-1,0 0,1 0,-1 0,-1 0,1 0,4-7,-4 6,1-1,-1 1,1-1,0 1,1 0,-1 1,1-1,0 1,0 0,0 0,0 1,7-4,71-18,-58 19,18-6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20:06:21.6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2,'147'-1,"163"3,-179 16,-89-11,46 3,17 1,0 5,182 52,-91-19,-195-48,65 15,0-3,2-2,94 2,251-16,-374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20:06:54.38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78,'52'-13,"0"1,1 2,68-2,-45 4,639-14,-552 23,327 41,-202-10,-232-27,267 29,67 21,631 9,-939-64,209-4,-216-1,136-27,-132 17,2 3,0 4,117 2,2632 12,-1528-9,-1266 1,0-2,0-1,0-2,-1-1,57-21,-69 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20:07:06.20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1,'1274'0,"-1086"15,-37 0,310-4,-420-10,-41-1,1 0,-1 0,0-1,0 1,1 0,-1 0,0 0,0 0,1 0,-1 0,0 0,0 1,1-1,-1 0,0 0,1 0,-1 0,0 0,0 0,0 0,1 0,-1 1,0-1,0 0,0 0,1 0,-1 1,0-1,0 0,0 0,0 0,1 1,-1-1,0 0,0 0,0 1,0-1,0 0,0 0,0 1,0-1,0 0,0 0,0 1,0-1,0 0,0 1,0-1,0 0,0 1,-14 13,-27 12,41-25,-22 10,1-1,-1-1,-1-1,0 0,0-2,0-1,-1-1,1-1,-25 0,21-2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20:07:13.801"/>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1 237,'20'-1,"0"-1,0-1,35-10,-4 1,-7 4,103-22,284-19,-129 52,93-5,-343-3,1-4,67-18,19-5,-52 16,1 3,123-1,-139 13,-41-1,-1 1,1 2,0 2,34 6,-52-5,0 1,0 0,20 12,-23-11,0-1,1 0,-1 0,1-1,0-1,19 4,28-1,60-4,-73-3,0 3,0 1,62 12,302 79,-261-62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7T21:35:00.2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0,'54'3,"84"14,-96-11,26 7,-43-7,1-2,38 3,17-3,137 24,-112-15,1-5,126-5,-215-4,0 3,1-1,28 8,-26-5,39 3,-54-6,1-1,-1-1,0 1,0-1,0 0,0-1,-1 1,1-1,0 0,-1-1,6-2,61-39,-50 34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7T21:35:06.3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58,'768'22,"-509"-6,262 20,-465-32,-28-3,0 2,0 0,44 12,-19-1,1-3,1-2,77 2,-50-4,584 9,-478-18,216-25,-194 8,201-33,-176 19,6 12,-161 16,471-4,-157 9,-233-13,-10 1,7 10,26 0,-44-11,22 0,494 10,-337 5,321-2,-614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30T21:46:50.1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1 197,'45'-3,"1"-2,-1-2,72-20,8-1,19 0,176-28,-219 42,190-14,966 27,-577 4,-634-4,38 1,142 16,-93 0,49 9,226 26,-189-29,467 5,-636-25,86 14,27 3,169-1,31 1,-137 1,3 0,376-18,-316-4,-220 5,76 13,64 4,28-23,169 5,-248 16,32 2,653-17,-435-5,436 2,-832 0,1-1,-1 1,0-2,17-3,-25 4,0-1,0 1,0-1,0 0,0 0,-1 0,1-1,0 1,-1-1,0 0,1 0,-1 0,-1 0,1 0,4-7,-4 6,1-1,-1 1,1-1,0 1,1 0,-1 1,1-1,0 1,0 0,0 0,0 1,7-4,71-18,-58 19,18-6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DBCEA2A-B16D-F446-9BF6-799BE5083711}" type="datetimeFigureOut">
              <a:rPr lang="en-US" smtClean="0"/>
              <a:pPr/>
              <a:t>12/7/2023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AC2BE64-911F-3D4B-A781-15E4A6542559}" type="slidenum">
              <a:rPr lang="en-US" smtClean="0"/>
              <a:pPr/>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pPr/>
              <a:t>1</a:t>
            </a:fld>
            <a:endParaRPr lang="en-US"/>
          </a:p>
        </p:txBody>
      </p:sp>
    </p:spTree>
    <p:extLst>
      <p:ext uri="{BB962C8B-B14F-4D97-AF65-F5344CB8AC3E}">
        <p14:creationId xmlns:p14="http://schemas.microsoft.com/office/powerpoint/2010/main" val="179692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pPr/>
              <a:t>71</a:t>
            </a:fld>
            <a:endParaRPr lang="en-US"/>
          </a:p>
        </p:txBody>
      </p:sp>
    </p:spTree>
    <p:extLst>
      <p:ext uri="{BB962C8B-B14F-4D97-AF65-F5344CB8AC3E}">
        <p14:creationId xmlns:p14="http://schemas.microsoft.com/office/powerpoint/2010/main" val="176520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pPr/>
              <a:t>73</a:t>
            </a:fld>
            <a:endParaRPr lang="en-US"/>
          </a:p>
        </p:txBody>
      </p:sp>
    </p:spTree>
    <p:extLst>
      <p:ext uri="{BB962C8B-B14F-4D97-AF65-F5344CB8AC3E}">
        <p14:creationId xmlns:p14="http://schemas.microsoft.com/office/powerpoint/2010/main" val="282802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3</a:t>
            </a:fld>
            <a:endParaRPr lang="en-US"/>
          </a:p>
        </p:txBody>
      </p:sp>
    </p:spTree>
    <p:extLst>
      <p:ext uri="{BB962C8B-B14F-4D97-AF65-F5344CB8AC3E}">
        <p14:creationId xmlns:p14="http://schemas.microsoft.com/office/powerpoint/2010/main" val="270130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4</a:t>
            </a:fld>
            <a:endParaRPr lang="en-US"/>
          </a:p>
        </p:txBody>
      </p:sp>
    </p:spTree>
    <p:extLst>
      <p:ext uri="{BB962C8B-B14F-4D97-AF65-F5344CB8AC3E}">
        <p14:creationId xmlns:p14="http://schemas.microsoft.com/office/powerpoint/2010/main" val="164254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59</a:t>
            </a:fld>
            <a:endParaRPr lang="en-US"/>
          </a:p>
        </p:txBody>
      </p:sp>
    </p:spTree>
    <p:extLst>
      <p:ext uri="{BB962C8B-B14F-4D97-AF65-F5344CB8AC3E}">
        <p14:creationId xmlns:p14="http://schemas.microsoft.com/office/powerpoint/2010/main" val="54309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60</a:t>
            </a:fld>
            <a:endParaRPr lang="en-US"/>
          </a:p>
        </p:txBody>
      </p:sp>
    </p:spTree>
    <p:extLst>
      <p:ext uri="{BB962C8B-B14F-4D97-AF65-F5344CB8AC3E}">
        <p14:creationId xmlns:p14="http://schemas.microsoft.com/office/powerpoint/2010/main" val="2112834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61</a:t>
            </a:fld>
            <a:endParaRPr lang="en-US"/>
          </a:p>
        </p:txBody>
      </p:sp>
    </p:spTree>
    <p:extLst>
      <p:ext uri="{BB962C8B-B14F-4D97-AF65-F5344CB8AC3E}">
        <p14:creationId xmlns:p14="http://schemas.microsoft.com/office/powerpoint/2010/main" val="1472625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62</a:t>
            </a:fld>
            <a:endParaRPr lang="en-US"/>
          </a:p>
        </p:txBody>
      </p:sp>
    </p:spTree>
    <p:extLst>
      <p:ext uri="{BB962C8B-B14F-4D97-AF65-F5344CB8AC3E}">
        <p14:creationId xmlns:p14="http://schemas.microsoft.com/office/powerpoint/2010/main" val="34157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65</a:t>
            </a:fld>
            <a:endParaRPr lang="en-US"/>
          </a:p>
        </p:txBody>
      </p:sp>
    </p:spTree>
    <p:extLst>
      <p:ext uri="{BB962C8B-B14F-4D97-AF65-F5344CB8AC3E}">
        <p14:creationId xmlns:p14="http://schemas.microsoft.com/office/powerpoint/2010/main" val="165563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67</a:t>
            </a:fld>
            <a:endParaRPr lang="en-US"/>
          </a:p>
        </p:txBody>
      </p:sp>
    </p:spTree>
    <p:extLst>
      <p:ext uri="{BB962C8B-B14F-4D97-AF65-F5344CB8AC3E}">
        <p14:creationId xmlns:p14="http://schemas.microsoft.com/office/powerpoint/2010/main" val="3027786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8000" y="5353776"/>
            <a:ext cx="6784412" cy="610323"/>
          </a:xfrm>
        </p:spPr>
        <p:txBody>
          <a:bodyPr>
            <a:normAutofit/>
          </a:bodyPr>
          <a:lstStyle>
            <a:lvl1pPr marL="0" indent="0" algn="l">
              <a:buNone/>
              <a:defRPr sz="3600" b="1">
                <a:solidFill>
                  <a:srgbClr val="005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p:txBody>
      </p:sp>
      <p:sp>
        <p:nvSpPr>
          <p:cNvPr id="21" name="Text Placeholder 20"/>
          <p:cNvSpPr>
            <a:spLocks noGrp="1"/>
          </p:cNvSpPr>
          <p:nvPr>
            <p:ph type="body" sz="quarter" idx="11"/>
          </p:nvPr>
        </p:nvSpPr>
        <p:spPr>
          <a:xfrm>
            <a:off x="508461" y="6052999"/>
            <a:ext cx="6783880" cy="489675"/>
          </a:xfrm>
        </p:spPr>
        <p:txBody>
          <a:bodyPr>
            <a:normAutofit/>
          </a:bodyPr>
          <a:lstStyle>
            <a:lvl1pPr marL="0" indent="0">
              <a:buNone/>
              <a:defRPr sz="1800">
                <a:solidFill>
                  <a:srgbClr val="539ED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7" name="Picture 16"/>
          <p:cNvPicPr>
            <a:picLocks noChangeAspect="1"/>
          </p:cNvPicPr>
          <p:nvPr userDrawn="1"/>
        </p:nvPicPr>
        <p:blipFill>
          <a:blip r:embed="rId2"/>
          <a:stretch>
            <a:fillRect/>
          </a:stretch>
        </p:blipFill>
        <p:spPr>
          <a:xfrm>
            <a:off x="7620000" y="5638800"/>
            <a:ext cx="1243052" cy="896075"/>
          </a:xfrm>
          <a:prstGeom prst="rect">
            <a:avLst/>
          </a:prstGeom>
        </p:spPr>
      </p:pic>
      <p:sp>
        <p:nvSpPr>
          <p:cNvPr id="10" name="Picture Placeholder 18"/>
          <p:cNvSpPr>
            <a:spLocks noGrp="1"/>
          </p:cNvSpPr>
          <p:nvPr>
            <p:ph type="pic" sz="quarter" idx="10"/>
          </p:nvPr>
        </p:nvSpPr>
        <p:spPr>
          <a:xfrm>
            <a:off x="0" y="0"/>
            <a:ext cx="9144000" cy="4919133"/>
          </a:xfrm>
          <a:solidFill>
            <a:schemeClr val="tx2">
              <a:lumMod val="20000"/>
              <a:lumOff val="80000"/>
            </a:schemeClr>
          </a:solidFill>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rot="5400000">
            <a:off x="-1371600" y="1371600"/>
            <a:ext cx="6857999" cy="4114800"/>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5" name="Content Placeholder 3"/>
          <p:cNvSpPr>
            <a:spLocks noGrp="1"/>
          </p:cNvSpPr>
          <p:nvPr>
            <p:ph sz="half" idx="2"/>
          </p:nvPr>
        </p:nvSpPr>
        <p:spPr>
          <a:xfrm>
            <a:off x="4349750" y="1371601"/>
            <a:ext cx="4479924" cy="4572000"/>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349749" y="493136"/>
            <a:ext cx="4479925" cy="666798"/>
          </a:xfrm>
        </p:spPr>
        <p:txBody>
          <a:bodyPr anchor="t"/>
          <a:lstStyle>
            <a:lvl1pPr>
              <a:defRPr>
                <a:solidFill>
                  <a:srgbClr val="005191"/>
                </a:solidFill>
              </a:defRPr>
            </a:lvl1pPr>
          </a:lstStyle>
          <a:p>
            <a:r>
              <a:rPr lang="en-US" dirty="0"/>
              <a:t>Title</a:t>
            </a:r>
          </a:p>
        </p:txBody>
      </p:sp>
      <p:cxnSp>
        <p:nvCxnSpPr>
          <p:cNvPr id="7" name="Straight Connector 6"/>
          <p:cNvCxnSpPr/>
          <p:nvPr userDrawn="1"/>
        </p:nvCxnSpPr>
        <p:spPr>
          <a:xfrm>
            <a:off x="4349750" y="1159933"/>
            <a:ext cx="4403725"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989863"/>
            <a:ext cx="8166100"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349249" y="493136"/>
            <a:ext cx="8404226" cy="717596"/>
          </a:xfrm>
        </p:spPr>
        <p:txBody>
          <a:bodyPr anchor="t"/>
          <a:lstStyle>
            <a:lvl1pPr>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flipV="1">
            <a:off x="349249" y="1210731"/>
            <a:ext cx="8404226"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361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362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25"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7" name="Straight Connector 26"/>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50" y="1955800"/>
            <a:ext cx="8153400" cy="3492500"/>
          </a:xfrm>
          <a:solidFill>
            <a:schemeClr val="bg2"/>
          </a:solidFill>
        </p:spPr>
        <p:txBody>
          <a:bodyPr anchor="ctr"/>
          <a:lstStyle>
            <a:lvl1pPr algn="ctr">
              <a:defRPr/>
            </a:lvl1pPr>
          </a:lstStyle>
          <a:p>
            <a:r>
              <a:rPr lang="en-US"/>
              <a:t>Click icon to add chart</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422401"/>
            <a:ext cx="8480426" cy="4622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7" name="Straight Connector 16"/>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04775" y="509089"/>
            <a:ext cx="9686925" cy="2962244"/>
          </a:xfrm>
          <a:prstGeom prst="rect">
            <a:avLst/>
          </a:prstGeom>
        </p:spPr>
      </p:pic>
      <p:pic>
        <p:nvPicPr>
          <p:cNvPr id="5" name="Picture 4"/>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sp>
        <p:nvSpPr>
          <p:cNvPr id="2" name="Title 1"/>
          <p:cNvSpPr>
            <a:spLocks noGrp="1"/>
          </p:cNvSpPr>
          <p:nvPr>
            <p:ph type="title" hasCustomPrompt="1"/>
          </p:nvPr>
        </p:nvSpPr>
        <p:spPr>
          <a:xfrm>
            <a:off x="525916" y="2157549"/>
            <a:ext cx="8370434" cy="2337434"/>
          </a:xfrm>
        </p:spPr>
        <p:txBody>
          <a:bodyPr anchor="b">
            <a:normAutofit/>
          </a:bodyPr>
          <a:lstStyle>
            <a:lvl1pPr>
              <a:defRPr sz="4800" baseline="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043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3"/>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89484"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894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6090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609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7995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995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388533"/>
            <a:ext cx="8480426" cy="4656115"/>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lgn="l">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49249"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349750"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8"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1" name="Straight Connector 20"/>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380067"/>
            <a:ext cx="8166100" cy="4664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5"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6" name="Straight Connector 15"/>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49" y="1405467"/>
            <a:ext cx="8467725" cy="3492500"/>
          </a:xfrm>
          <a:solidFill>
            <a:schemeClr val="bg2"/>
          </a:solidFill>
        </p:spPr>
        <p:txBody>
          <a:bodyPr anchor="ctr"/>
          <a:lstStyle>
            <a:lvl1pPr algn="ctr">
              <a:defRPr/>
            </a:lvl1pPr>
          </a:lstStyle>
          <a:p>
            <a:r>
              <a:rPr lang="en-US"/>
              <a:t>Click icon to add chart</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361949" y="5054601"/>
            <a:ext cx="8467725" cy="1023915"/>
          </a:xfrm>
        </p:spPr>
        <p:txBody>
          <a:bodyPr/>
          <a:lstStyle/>
          <a:p>
            <a:pPr lvl="0"/>
            <a:r>
              <a:rPr lang="en-US"/>
              <a:t>Click to edit Master text styles</a:t>
            </a:r>
          </a:p>
          <a:p>
            <a:pPr lvl="1"/>
            <a:r>
              <a:rPr lang="en-US"/>
              <a:t>Second level</a:t>
            </a:r>
          </a:p>
        </p:txBody>
      </p: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50874"/>
          </a:xfrm>
          <a:prstGeom prst="rect">
            <a:avLst/>
          </a:prstGeom>
        </p:spPr>
        <p:txBody>
          <a:bodyPr vert="horz" lIns="91440" tIns="45720" rIns="91440" bIns="45720" rtlCol="0" anchor="t">
            <a:normAutofit/>
          </a:bodyPr>
          <a:lstStyle/>
          <a:p>
            <a:r>
              <a:rPr lang="en-US" dirty="0"/>
              <a:t>Edit Master Title</a:t>
            </a:r>
          </a:p>
        </p:txBody>
      </p:sp>
      <p:sp>
        <p:nvSpPr>
          <p:cNvPr id="3" name="Text Placeholder 2"/>
          <p:cNvSpPr>
            <a:spLocks noGrp="1"/>
          </p:cNvSpPr>
          <p:nvPr>
            <p:ph type="body" idx="1"/>
          </p:nvPr>
        </p:nvSpPr>
        <p:spPr>
          <a:xfrm>
            <a:off x="628650" y="1236134"/>
            <a:ext cx="7886700" cy="464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68" r:id="rId4"/>
    <p:sldLayoutId id="2147483670" r:id="rId5"/>
    <p:sldLayoutId id="2147483650" r:id="rId6"/>
    <p:sldLayoutId id="2147483661" r:id="rId7"/>
    <p:sldLayoutId id="2147483662" r:id="rId8"/>
    <p:sldLayoutId id="2147483667" r:id="rId9"/>
    <p:sldLayoutId id="2147483665" r:id="rId10"/>
    <p:sldLayoutId id="2147483673" r:id="rId11"/>
    <p:sldLayoutId id="2147483660" r:id="rId12"/>
    <p:sldLayoutId id="2147483663" r:id="rId13"/>
    <p:sldLayoutId id="2147483666" r:id="rId14"/>
    <p:sldLayoutId id="2147483664" r:id="rId15"/>
    <p:sldLayoutId id="2147483672" r:id="rId16"/>
    <p:sldLayoutId id="2147483671" r:id="rId17"/>
  </p:sldLayoutIdLst>
  <p:hf hdr="0" ftr="0" dt="0"/>
  <p:txStyles>
    <p:titleStyle>
      <a:lvl1pPr algn="l" defTabSz="914400" rtl="0" eaLnBrk="1" latinLnBrk="0" hangingPunct="1">
        <a:lnSpc>
          <a:spcPct val="90000"/>
        </a:lnSpc>
        <a:spcBef>
          <a:spcPct val="0"/>
        </a:spcBef>
        <a:buNone/>
        <a:defRPr sz="4400" b="1" i="0" kern="1200">
          <a:solidFill>
            <a:srgbClr val="00519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linklearncertification.com/d/"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irs.gov/pub/irs-pdf/p4961.pdf"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NUL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www.irs.gov/pub/irs-pdf/p17.pdf" TargetMode="External"/><Relationship Id="rId3" Type="http://schemas.openxmlformats.org/officeDocument/2006/relationships/hyperlink" Target="https://www.irs.gov/pub/irs-pdf/p4012.pdf" TargetMode="External"/><Relationship Id="rId7" Type="http://schemas.openxmlformats.org/officeDocument/2006/relationships/hyperlink" Target="https://www.irs.gov/pub/irs-pdf/p4491.pdf" TargetMode="External"/><Relationship Id="rId2" Type="http://schemas.openxmlformats.org/officeDocument/2006/relationships/hyperlink" Target="https://www.irs.gov/pub/irs-pdf/f6744.pdf" TargetMode="External"/><Relationship Id="rId1" Type="http://schemas.openxmlformats.org/officeDocument/2006/relationships/slideLayout" Target="../slideLayouts/slideLayout6.xml"/><Relationship Id="rId6" Type="http://schemas.openxmlformats.org/officeDocument/2006/relationships/hyperlink" Target="https://www.irs.gov/pub/irs-pdf/p5166.pdf" TargetMode="External"/><Relationship Id="rId5" Type="http://schemas.openxmlformats.org/officeDocument/2006/relationships/hyperlink" Target="https://www.irs.gov/pub/irs-pdf/p5101.pdf" TargetMode="External"/><Relationship Id="rId4" Type="http://schemas.openxmlformats.org/officeDocument/2006/relationships/hyperlink" Target="https://www.irs.gov/pub/irs-pdf/p4961.pdf" TargetMode="External"/></Relationships>
</file>

<file path=ppt/slides/_rels/slide70.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NULL"/><Relationship Id="rId3" Type="http://schemas.openxmlformats.org/officeDocument/2006/relationships/image" Target="../media/image28.png"/><Relationship Id="rId7" Type="http://schemas.openxmlformats.org/officeDocument/2006/relationships/image" Target="NULL"/><Relationship Id="rId12" Type="http://schemas.openxmlformats.org/officeDocument/2006/relationships/customXml" Target="../ink/ink6.xml"/><Relationship Id="rId17" Type="http://schemas.openxmlformats.org/officeDocument/2006/relationships/image" Target="../media/image30.png"/><Relationship Id="rId2" Type="http://schemas.openxmlformats.org/officeDocument/2006/relationships/image" Target="../media/image27.png"/><Relationship Id="rId16" Type="http://schemas.openxmlformats.org/officeDocument/2006/relationships/customXml" Target="../ink/ink8.xml"/><Relationship Id="rId1" Type="http://schemas.openxmlformats.org/officeDocument/2006/relationships/slideLayout" Target="../slideLayouts/slideLayout6.xml"/><Relationship Id="rId6" Type="http://schemas.openxmlformats.org/officeDocument/2006/relationships/customXml" Target="../ink/ink3.xm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29.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NULL"/><Relationship Id="rId14" Type="http://schemas.openxmlformats.org/officeDocument/2006/relationships/customXml" Target="../ink/ink7.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NULL"/><Relationship Id="rId3" Type="http://schemas.openxmlformats.org/officeDocument/2006/relationships/image" Target="../media/image28.png"/><Relationship Id="rId7" Type="http://schemas.openxmlformats.org/officeDocument/2006/relationships/image" Target="NULL"/><Relationship Id="rId12" Type="http://schemas.openxmlformats.org/officeDocument/2006/relationships/customXml" Target="../ink/ink13.xml"/><Relationship Id="rId17" Type="http://schemas.openxmlformats.org/officeDocument/2006/relationships/image" Target="../media/image33.png"/><Relationship Id="rId2" Type="http://schemas.openxmlformats.org/officeDocument/2006/relationships/image" Target="../media/image27.png"/><Relationship Id="rId16" Type="http://schemas.openxmlformats.org/officeDocument/2006/relationships/customXml" Target="../ink/ink15.xml"/><Relationship Id="rId1" Type="http://schemas.openxmlformats.org/officeDocument/2006/relationships/slideLayout" Target="../slideLayouts/slideLayout6.xml"/><Relationship Id="rId6" Type="http://schemas.openxmlformats.org/officeDocument/2006/relationships/customXml" Target="../ink/ink10.xm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32.png"/><Relationship Id="rId10" Type="http://schemas.openxmlformats.org/officeDocument/2006/relationships/customXml" Target="../ink/ink12.xml"/><Relationship Id="rId4" Type="http://schemas.openxmlformats.org/officeDocument/2006/relationships/customXml" Target="../ink/ink9.xml"/><Relationship Id="rId9" Type="http://schemas.openxmlformats.org/officeDocument/2006/relationships/image" Target="NULL"/><Relationship Id="rId14" Type="http://schemas.openxmlformats.org/officeDocument/2006/relationships/customXml" Target="../ink/ink14.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hyperlink" Target="https://www.linklearncertification.com/d/" TargetMode="External"/><Relationship Id="rId2" Type="http://schemas.openxmlformats.org/officeDocument/2006/relationships/hyperlink" Target="https://vita.taxslayerpro.com/" TargetMode="Externa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hyperlink" Target="mailto:meredith.hershner@uweci.org" TargetMode="Externa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NULL"/><Relationship Id="rId4" Type="http://schemas.openxmlformats.org/officeDocument/2006/relationships/customXml" Target="../ink/ink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64312" y="4957160"/>
            <a:ext cx="8763778" cy="1095839"/>
          </a:xfrm>
        </p:spPr>
        <p:txBody>
          <a:bodyPr>
            <a:normAutofit fontScale="85000" lnSpcReduction="10000"/>
          </a:bodyPr>
          <a:lstStyle/>
          <a:p>
            <a:r>
              <a:rPr lang="en-US" dirty="0"/>
              <a:t>Tax Preparer Training – Returning Volunteers</a:t>
            </a:r>
          </a:p>
          <a:p>
            <a:r>
              <a:rPr lang="en-US" dirty="0"/>
              <a:t>Session 1</a:t>
            </a:r>
          </a:p>
        </p:txBody>
      </p:sp>
      <p:sp>
        <p:nvSpPr>
          <p:cNvPr id="10" name="Text Placeholder 9"/>
          <p:cNvSpPr>
            <a:spLocks noGrp="1"/>
          </p:cNvSpPr>
          <p:nvPr>
            <p:ph type="body" sz="quarter" idx="11"/>
          </p:nvPr>
        </p:nvSpPr>
        <p:spPr>
          <a:xfrm>
            <a:off x="458586" y="6052999"/>
            <a:ext cx="7054918" cy="489675"/>
          </a:xfrm>
        </p:spPr>
        <p:txBody>
          <a:bodyPr>
            <a:normAutofit/>
          </a:bodyPr>
          <a:lstStyle/>
          <a:p>
            <a:r>
              <a:rPr lang="en-US" dirty="0"/>
              <a:t>Tax Year 2023 (Prepared in 2024)	               	Dec. 7, 2023</a:t>
            </a:r>
          </a:p>
        </p:txBody>
      </p:sp>
      <p:pic>
        <p:nvPicPr>
          <p:cNvPr id="14" name="Picture Placeholder 13" descr="A picture containing traffic, sitting, lit, light&#10;&#10;Description automatically generated">
            <a:extLst>
              <a:ext uri="{FF2B5EF4-FFF2-40B4-BE49-F238E27FC236}">
                <a16:creationId xmlns:a16="http://schemas.microsoft.com/office/drawing/2014/main" id="{E6405B2E-2898-4DC6-A03E-AEC3A3D3998E}"/>
              </a:ext>
            </a:extLst>
          </p:cNvPr>
          <p:cNvPicPr>
            <a:picLocks noGrp="1" noChangeAspect="1"/>
          </p:cNvPicPr>
          <p:nvPr>
            <p:ph type="pic" sz="quarter" idx="10"/>
          </p:nvPr>
        </p:nvPicPr>
        <p:blipFill rotWithShape="1">
          <a:blip r:embed="rId3"/>
          <a:srcRect l="1035" t="-14360" r="1035" b="-16778"/>
          <a:stretch/>
        </p:blipFill>
        <p:spPr>
          <a:xfrm>
            <a:off x="0" y="0"/>
            <a:ext cx="9144000" cy="4919663"/>
          </a:xfrm>
        </p:spPr>
      </p:pic>
    </p:spTree>
    <p:extLst>
      <p:ext uri="{BB962C8B-B14F-4D97-AF65-F5344CB8AC3E}">
        <p14:creationId xmlns:p14="http://schemas.microsoft.com/office/powerpoint/2010/main" val="63230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10</a:t>
            </a:fld>
            <a:endParaRPr lang="en-US"/>
          </a:p>
        </p:txBody>
      </p:sp>
      <p:sp>
        <p:nvSpPr>
          <p:cNvPr id="3" name="Title 2"/>
          <p:cNvSpPr>
            <a:spLocks noGrp="1"/>
          </p:cNvSpPr>
          <p:nvPr>
            <p:ph type="title"/>
          </p:nvPr>
        </p:nvSpPr>
        <p:spPr>
          <a:xfrm>
            <a:off x="331787" y="188789"/>
            <a:ext cx="8480426" cy="825002"/>
          </a:xfrm>
        </p:spPr>
        <p:txBody>
          <a:bodyPr>
            <a:normAutofit/>
          </a:bodyPr>
          <a:lstStyle/>
          <a:p>
            <a:r>
              <a:rPr lang="en-US" sz="3600" dirty="0"/>
              <a:t>Advanced Tax Certification Training</a:t>
            </a:r>
          </a:p>
        </p:txBody>
      </p:sp>
      <p:sp>
        <p:nvSpPr>
          <p:cNvPr id="5" name="Content Placeholder 6"/>
          <p:cNvSpPr>
            <a:spLocks noGrp="1"/>
          </p:cNvSpPr>
          <p:nvPr>
            <p:ph idx="1"/>
          </p:nvPr>
        </p:nvSpPr>
        <p:spPr>
          <a:xfrm>
            <a:off x="331787" y="1289956"/>
            <a:ext cx="8685422" cy="5568044"/>
          </a:xfrm>
        </p:spPr>
        <p:txBody>
          <a:bodyPr>
            <a:normAutofit/>
          </a:bodyPr>
          <a:lstStyle/>
          <a:p>
            <a:r>
              <a:rPr lang="en-US" dirty="0"/>
              <a:t>We will review the scenarios</a:t>
            </a:r>
          </a:p>
          <a:p>
            <a:r>
              <a:rPr lang="en-US" dirty="0"/>
              <a:t>Identify key places for relevant information</a:t>
            </a:r>
          </a:p>
          <a:p>
            <a:r>
              <a:rPr lang="en-US" dirty="0"/>
              <a:t>Poll participants for their choice on answers</a:t>
            </a:r>
          </a:p>
          <a:p>
            <a:r>
              <a:rPr lang="en-US" dirty="0"/>
              <a:t>Discuss/Review the answers if necessary</a:t>
            </a:r>
          </a:p>
          <a:p>
            <a:r>
              <a:rPr lang="en-US" dirty="0"/>
              <a:t>Again, if you take the test the first time and do NOT reach the passing threshold, note which questions you missed and talk to someone before the 2</a:t>
            </a:r>
            <a:r>
              <a:rPr lang="en-US" baseline="30000" dirty="0"/>
              <a:t>nd</a:t>
            </a:r>
            <a:r>
              <a:rPr lang="en-US" dirty="0"/>
              <a:t> attempt</a:t>
            </a:r>
          </a:p>
        </p:txBody>
      </p:sp>
    </p:spTree>
    <p:extLst>
      <p:ext uri="{BB962C8B-B14F-4D97-AF65-F5344CB8AC3E}">
        <p14:creationId xmlns:p14="http://schemas.microsoft.com/office/powerpoint/2010/main" val="389910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11</a:t>
            </a:fld>
            <a:endParaRPr lang="en-US"/>
          </a:p>
        </p:txBody>
      </p:sp>
      <p:sp>
        <p:nvSpPr>
          <p:cNvPr id="3" name="Title 2"/>
          <p:cNvSpPr>
            <a:spLocks noGrp="1"/>
          </p:cNvSpPr>
          <p:nvPr>
            <p:ph type="title"/>
          </p:nvPr>
        </p:nvSpPr>
        <p:spPr/>
        <p:txBody>
          <a:bodyPr>
            <a:normAutofit fontScale="90000"/>
          </a:bodyPr>
          <a:lstStyle/>
          <a:p>
            <a:r>
              <a:rPr lang="en-US" dirty="0"/>
              <a:t>Volunteer Testing For TY 2023</a:t>
            </a:r>
          </a:p>
        </p:txBody>
      </p:sp>
      <p:sp>
        <p:nvSpPr>
          <p:cNvPr id="5" name="Content Placeholder 6"/>
          <p:cNvSpPr>
            <a:spLocks noGrp="1"/>
          </p:cNvSpPr>
          <p:nvPr>
            <p:ph idx="1"/>
          </p:nvPr>
        </p:nvSpPr>
        <p:spPr/>
        <p:txBody>
          <a:bodyPr>
            <a:normAutofit lnSpcReduction="10000"/>
          </a:bodyPr>
          <a:lstStyle/>
          <a:p>
            <a:r>
              <a:rPr lang="en-US" dirty="0"/>
              <a:t>IRS site: </a:t>
            </a:r>
            <a:r>
              <a:rPr lang="en-US" dirty="0">
                <a:hlinkClick r:id="rId2"/>
              </a:rPr>
              <a:t>https://www.linklearncertification.com/d/</a:t>
            </a:r>
            <a:endParaRPr lang="en-US" dirty="0"/>
          </a:p>
          <a:p>
            <a:pPr lvl="1"/>
            <a:r>
              <a:rPr lang="en-US" dirty="0"/>
              <a:t>Create an account as a tax volunteer for VITA</a:t>
            </a:r>
          </a:p>
          <a:p>
            <a:pPr lvl="1"/>
            <a:r>
              <a:rPr lang="en-US" dirty="0"/>
              <a:t>Contact Meredith or me if you have issues</a:t>
            </a:r>
          </a:p>
          <a:p>
            <a:r>
              <a:rPr lang="en-US" dirty="0"/>
              <a:t>Tests – all certification tests have “Pass” threshold of </a:t>
            </a:r>
            <a:r>
              <a:rPr lang="en-US" dirty="0">
                <a:solidFill>
                  <a:schemeClr val="accent3"/>
                </a:solidFill>
              </a:rPr>
              <a:t>80%</a:t>
            </a:r>
            <a:r>
              <a:rPr lang="en-US" dirty="0"/>
              <a:t>, and you get two attempts.</a:t>
            </a:r>
          </a:p>
          <a:p>
            <a:pPr lvl="1"/>
            <a:r>
              <a:rPr lang="en-US" sz="2600" dirty="0"/>
              <a:t>Volunteer Standards of Conduct</a:t>
            </a:r>
          </a:p>
          <a:p>
            <a:pPr lvl="1"/>
            <a:r>
              <a:rPr lang="en-US" sz="2600" dirty="0"/>
              <a:t>Intake/Interview and Quality Review</a:t>
            </a:r>
          </a:p>
          <a:p>
            <a:pPr lvl="1"/>
            <a:r>
              <a:rPr lang="en-US" sz="2600" dirty="0"/>
              <a:t>Site Coordinator</a:t>
            </a:r>
          </a:p>
          <a:p>
            <a:pPr lvl="2"/>
            <a:r>
              <a:rPr lang="en-US" sz="2200" dirty="0">
                <a:solidFill>
                  <a:srgbClr val="FF0000"/>
                </a:solidFill>
              </a:rPr>
              <a:t>Required if you will be acting in that role</a:t>
            </a:r>
          </a:p>
          <a:p>
            <a:pPr lvl="2"/>
            <a:r>
              <a:rPr lang="en-US" sz="2200" dirty="0"/>
              <a:t>We will not be going over that test in training</a:t>
            </a:r>
          </a:p>
          <a:p>
            <a:pPr lvl="1"/>
            <a:r>
              <a:rPr lang="en-US" sz="2600" dirty="0"/>
              <a:t>Advanced Certification</a:t>
            </a:r>
          </a:p>
          <a:p>
            <a:pPr marL="457200" lvl="1" indent="0">
              <a:buNone/>
            </a:pPr>
            <a:endParaRPr lang="en-US" sz="2200" dirty="0"/>
          </a:p>
        </p:txBody>
      </p:sp>
    </p:spTree>
    <p:extLst>
      <p:ext uri="{BB962C8B-B14F-4D97-AF65-F5344CB8AC3E}">
        <p14:creationId xmlns:p14="http://schemas.microsoft.com/office/powerpoint/2010/main" val="3323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12</a:t>
            </a:fld>
            <a:endParaRPr lang="en-US"/>
          </a:p>
        </p:txBody>
      </p:sp>
      <p:sp>
        <p:nvSpPr>
          <p:cNvPr id="3" name="Title 2"/>
          <p:cNvSpPr>
            <a:spLocks noGrp="1"/>
          </p:cNvSpPr>
          <p:nvPr>
            <p:ph type="title"/>
          </p:nvPr>
        </p:nvSpPr>
        <p:spPr/>
        <p:txBody>
          <a:bodyPr>
            <a:normAutofit fontScale="90000"/>
          </a:bodyPr>
          <a:lstStyle/>
          <a:p>
            <a:r>
              <a:rPr lang="en-US" dirty="0"/>
              <a:t>Requirements</a:t>
            </a:r>
          </a:p>
        </p:txBody>
      </p:sp>
      <p:sp>
        <p:nvSpPr>
          <p:cNvPr id="8" name="Content Placeholder 6"/>
          <p:cNvSpPr>
            <a:spLocks noGrp="1"/>
          </p:cNvSpPr>
          <p:nvPr>
            <p:ph idx="1"/>
          </p:nvPr>
        </p:nvSpPr>
        <p:spPr/>
        <p:txBody>
          <a:bodyPr>
            <a:normAutofit lnSpcReduction="10000"/>
          </a:bodyPr>
          <a:lstStyle/>
          <a:p>
            <a:r>
              <a:rPr lang="en-US" dirty="0"/>
              <a:t>All VITA volunteers preparing and doing Quality Review on client returns must</a:t>
            </a:r>
          </a:p>
          <a:p>
            <a:pPr lvl="1"/>
            <a:r>
              <a:rPr lang="en-US" sz="2800" dirty="0"/>
              <a:t>Pass the Volunteer Standards of Conduct (VSC) certification test.</a:t>
            </a:r>
          </a:p>
          <a:p>
            <a:pPr lvl="1"/>
            <a:r>
              <a:rPr lang="en-US" sz="2800" dirty="0"/>
              <a:t>Pass the Intake/Interview and Quality Review certification test.</a:t>
            </a:r>
          </a:p>
          <a:p>
            <a:pPr lvl="1"/>
            <a:r>
              <a:rPr lang="en-US" sz="2800" dirty="0"/>
              <a:t>Pass the Advanced Course certification test.</a:t>
            </a:r>
          </a:p>
          <a:p>
            <a:pPr lvl="2"/>
            <a:r>
              <a:rPr lang="en-US" sz="2400" dirty="0"/>
              <a:t>(Our VITA approach, not an IRS requirement)</a:t>
            </a:r>
          </a:p>
          <a:p>
            <a:pPr lvl="1"/>
            <a:r>
              <a:rPr lang="en-US" sz="2800" dirty="0"/>
              <a:t>Agree to comply with the VSC by signing and dating Form 13615 prior to working at a site.</a:t>
            </a:r>
          </a:p>
          <a:p>
            <a:pPr lvl="2"/>
            <a:r>
              <a:rPr lang="en-US" sz="2400" dirty="0"/>
              <a:t>Electronically generated by certification process</a:t>
            </a:r>
          </a:p>
          <a:p>
            <a:pPr lvl="2"/>
            <a:r>
              <a:rPr lang="en-US" sz="2400" dirty="0">
                <a:solidFill>
                  <a:schemeClr val="accent3"/>
                </a:solidFill>
              </a:rPr>
              <a:t>Forward it on to Meredith</a:t>
            </a:r>
          </a:p>
        </p:txBody>
      </p:sp>
    </p:spTree>
    <p:extLst>
      <p:ext uri="{BB962C8B-B14F-4D97-AF65-F5344CB8AC3E}">
        <p14:creationId xmlns:p14="http://schemas.microsoft.com/office/powerpoint/2010/main" val="99173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Certification Tests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146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Volunteer Standards of Conduct</a:t>
            </a:r>
          </a:p>
        </p:txBody>
      </p:sp>
      <p:sp>
        <p:nvSpPr>
          <p:cNvPr id="3" name="Text Placeholder 2">
            <a:extLst>
              <a:ext uri="{FF2B5EF4-FFF2-40B4-BE49-F238E27FC236}">
                <a16:creationId xmlns:a16="http://schemas.microsoft.com/office/drawing/2014/main" id="{BDA7094B-D736-4177-A4C8-C56DBE220E69}"/>
              </a:ext>
            </a:extLst>
          </p:cNvPr>
          <p:cNvSpPr>
            <a:spLocks noGrp="1"/>
          </p:cNvSpPr>
          <p:nvPr>
            <p:ph type="body" idx="1"/>
          </p:nvPr>
        </p:nvSpPr>
        <p:spPr>
          <a:xfrm>
            <a:off x="525916" y="4494984"/>
            <a:ext cx="8389484" cy="1500187"/>
          </a:xfrm>
        </p:spPr>
        <p:txBody>
          <a:bodyPr/>
          <a:lstStyle/>
          <a:p>
            <a:r>
              <a:rPr lang="en-US" dirty="0"/>
              <a:t>Ethics Training for Volunteers</a:t>
            </a:r>
          </a:p>
          <a:p>
            <a:endParaRPr lang="en-US" dirty="0"/>
          </a:p>
        </p:txBody>
      </p:sp>
    </p:spTree>
    <p:extLst>
      <p:ext uri="{BB962C8B-B14F-4D97-AF65-F5344CB8AC3E}">
        <p14:creationId xmlns:p14="http://schemas.microsoft.com/office/powerpoint/2010/main" val="187744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15</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p:txBody>
          <a:bodyPr>
            <a:normAutofit/>
          </a:bodyPr>
          <a:lstStyle/>
          <a:p>
            <a:pPr marL="0" indent="0">
              <a:buNone/>
            </a:pPr>
            <a:endParaRPr lang="en-US" dirty="0"/>
          </a:p>
          <a:p>
            <a:pPr marL="0" indent="0">
              <a:buNone/>
            </a:pPr>
            <a:r>
              <a:rPr lang="en-US" dirty="0"/>
              <a:t>The main IRS publication for this area is 4961 which can be found at:</a:t>
            </a:r>
          </a:p>
          <a:p>
            <a:pPr marL="0" indent="0">
              <a:buNone/>
            </a:pPr>
            <a:r>
              <a:rPr lang="en-US" dirty="0">
                <a:hlinkClick r:id="rId2"/>
              </a:rPr>
              <a:t>https://www.irs.gov/pub/irs-pdf/p4961.pdf</a:t>
            </a:r>
            <a:endParaRPr lang="en-US" dirty="0"/>
          </a:p>
          <a:p>
            <a:pPr marL="0" indent="0">
              <a:buNone/>
            </a:pPr>
            <a:endParaRPr lang="en-US" dirty="0"/>
          </a:p>
        </p:txBody>
      </p:sp>
    </p:spTree>
    <p:extLst>
      <p:ext uri="{BB962C8B-B14F-4D97-AF65-F5344CB8AC3E}">
        <p14:creationId xmlns:p14="http://schemas.microsoft.com/office/powerpoint/2010/main" val="423041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16</a:t>
            </a:fld>
            <a:endParaRPr lang="en-US"/>
          </a:p>
        </p:txBody>
      </p:sp>
      <p:sp>
        <p:nvSpPr>
          <p:cNvPr id="3" name="Title 2"/>
          <p:cNvSpPr>
            <a:spLocks noGrp="1"/>
          </p:cNvSpPr>
          <p:nvPr>
            <p:ph type="title"/>
          </p:nvPr>
        </p:nvSpPr>
        <p:spPr>
          <a:xfrm>
            <a:off x="283526" y="479953"/>
            <a:ext cx="8611871" cy="666798"/>
          </a:xfrm>
        </p:spPr>
        <p:txBody>
          <a:bodyPr>
            <a:noAutofit/>
          </a:bodyPr>
          <a:lstStyle/>
          <a:p>
            <a:r>
              <a:rPr lang="en-US" sz="3600" dirty="0"/>
              <a:t>Volunteer Standards of Conduct (VSC)</a:t>
            </a:r>
          </a:p>
        </p:txBody>
      </p:sp>
      <p:sp>
        <p:nvSpPr>
          <p:cNvPr id="8" name="Content Placeholder 6"/>
          <p:cNvSpPr>
            <a:spLocks noGrp="1"/>
          </p:cNvSpPr>
          <p:nvPr>
            <p:ph idx="1"/>
          </p:nvPr>
        </p:nvSpPr>
        <p:spPr/>
        <p:txBody>
          <a:bodyPr>
            <a:normAutofit lnSpcReduction="10000"/>
          </a:bodyPr>
          <a:lstStyle/>
          <a:p>
            <a:pPr marL="514350" indent="-514350">
              <a:buFont typeface="+mj-lt"/>
              <a:buAutoNum type="arabicParenR"/>
            </a:pPr>
            <a:r>
              <a:rPr lang="en-US" dirty="0"/>
              <a:t>Follow Quality Site Requirements </a:t>
            </a:r>
          </a:p>
          <a:p>
            <a:pPr marL="514350" indent="-514350">
              <a:buFont typeface="+mj-lt"/>
              <a:buAutoNum type="arabicParenR"/>
            </a:pPr>
            <a:r>
              <a:rPr lang="en-US" dirty="0"/>
              <a:t>Do not accept payment, solicit donations, or accept refund payments</a:t>
            </a:r>
          </a:p>
          <a:p>
            <a:pPr marL="514350" indent="-514350">
              <a:buFont typeface="+mj-lt"/>
              <a:buAutoNum type="arabicParenR"/>
            </a:pPr>
            <a:r>
              <a:rPr lang="en-US" dirty="0"/>
              <a:t>Do not solicit business from taxpayers or use knowledge gained to benefit yourself or for personal use</a:t>
            </a:r>
          </a:p>
          <a:p>
            <a:pPr marL="514350" indent="-514350">
              <a:buFont typeface="+mj-lt"/>
              <a:buAutoNum type="arabicParenR"/>
            </a:pPr>
            <a:r>
              <a:rPr lang="en-US" dirty="0"/>
              <a:t>Do not knowingly prepare false returns</a:t>
            </a:r>
          </a:p>
          <a:p>
            <a:pPr marL="514350" indent="-514350">
              <a:buFont typeface="+mj-lt"/>
              <a:buAutoNum type="arabicParenR"/>
            </a:pPr>
            <a:r>
              <a:rPr lang="en-US" dirty="0"/>
              <a:t>Do not engage in activity deemed to have a negative effect on the VITA program</a:t>
            </a:r>
          </a:p>
          <a:p>
            <a:pPr marL="514350" indent="-514350">
              <a:buFont typeface="+mj-lt"/>
              <a:buAutoNum type="arabicParenR"/>
            </a:pPr>
            <a:r>
              <a:rPr lang="en-US" dirty="0"/>
              <a:t>Treat all taxpayers in a professional, courteous, and respectful manner</a:t>
            </a:r>
          </a:p>
        </p:txBody>
      </p:sp>
    </p:spTree>
    <p:extLst>
      <p:ext uri="{BB962C8B-B14F-4D97-AF65-F5344CB8AC3E}">
        <p14:creationId xmlns:p14="http://schemas.microsoft.com/office/powerpoint/2010/main" val="2723120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17</a:t>
            </a:fld>
            <a:endParaRPr lang="en-US"/>
          </a:p>
        </p:txBody>
      </p:sp>
      <p:sp>
        <p:nvSpPr>
          <p:cNvPr id="3" name="Title 2"/>
          <p:cNvSpPr>
            <a:spLocks noGrp="1"/>
          </p:cNvSpPr>
          <p:nvPr>
            <p:ph type="title"/>
          </p:nvPr>
        </p:nvSpPr>
        <p:spPr>
          <a:xfrm>
            <a:off x="283526" y="178280"/>
            <a:ext cx="8611871" cy="666798"/>
          </a:xfrm>
        </p:spPr>
        <p:txBody>
          <a:bodyPr>
            <a:noAutofit/>
          </a:bodyPr>
          <a:lstStyle/>
          <a:p>
            <a:r>
              <a:rPr lang="en-US" sz="3200" dirty="0"/>
              <a:t>Failure to Follow the VSC may mean</a:t>
            </a:r>
            <a:br>
              <a:rPr lang="en-US" sz="3200" dirty="0"/>
            </a:br>
            <a:r>
              <a:rPr lang="en-US" sz="3200" dirty="0"/>
              <a:t>(in increasing severity):</a:t>
            </a:r>
          </a:p>
        </p:txBody>
      </p:sp>
      <p:sp>
        <p:nvSpPr>
          <p:cNvPr id="8" name="Content Placeholder 6"/>
          <p:cNvSpPr>
            <a:spLocks noGrp="1"/>
          </p:cNvSpPr>
          <p:nvPr>
            <p:ph idx="1"/>
          </p:nvPr>
        </p:nvSpPr>
        <p:spPr>
          <a:xfrm>
            <a:off x="283526" y="1443805"/>
            <a:ext cx="8480426" cy="4313819"/>
          </a:xfrm>
        </p:spPr>
        <p:txBody>
          <a:bodyPr>
            <a:normAutofit/>
          </a:bodyPr>
          <a:lstStyle/>
          <a:p>
            <a:r>
              <a:rPr lang="en-US" dirty="0"/>
              <a:t>Your removal from VITA program</a:t>
            </a:r>
          </a:p>
          <a:p>
            <a:r>
              <a:rPr lang="en-US" dirty="0"/>
              <a:t>You are added to IRS Registry barring you from any future VITA participation</a:t>
            </a:r>
          </a:p>
          <a:p>
            <a:r>
              <a:rPr lang="en-US" dirty="0"/>
              <a:t>Deactivation of that site’s VITA IRS qualification.</a:t>
            </a:r>
          </a:p>
          <a:p>
            <a:r>
              <a:rPr lang="en-US" dirty="0"/>
              <a:t>Termination of the full United Way VITA program</a:t>
            </a:r>
          </a:p>
          <a:p>
            <a:r>
              <a:rPr lang="en-US" dirty="0"/>
              <a:t>Referral for possible criminal investigation</a:t>
            </a:r>
          </a:p>
        </p:txBody>
      </p:sp>
    </p:spTree>
    <p:extLst>
      <p:ext uri="{BB962C8B-B14F-4D97-AF65-F5344CB8AC3E}">
        <p14:creationId xmlns:p14="http://schemas.microsoft.com/office/powerpoint/2010/main" val="3617902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18</a:t>
            </a:fld>
            <a:endParaRPr lang="en-US"/>
          </a:p>
        </p:txBody>
      </p:sp>
      <p:sp>
        <p:nvSpPr>
          <p:cNvPr id="3" name="Title 2"/>
          <p:cNvSpPr>
            <a:spLocks noGrp="1"/>
          </p:cNvSpPr>
          <p:nvPr>
            <p:ph type="title"/>
          </p:nvPr>
        </p:nvSpPr>
        <p:spPr>
          <a:xfrm>
            <a:off x="283526" y="479953"/>
            <a:ext cx="8611871" cy="666798"/>
          </a:xfrm>
        </p:spPr>
        <p:txBody>
          <a:bodyPr>
            <a:noAutofit/>
          </a:bodyPr>
          <a:lstStyle/>
          <a:p>
            <a:r>
              <a:rPr lang="en-US" sz="3600" dirty="0"/>
              <a:t>VSC #1: Quality Site Requirements</a:t>
            </a:r>
          </a:p>
        </p:txBody>
      </p:sp>
      <p:sp>
        <p:nvSpPr>
          <p:cNvPr id="8" name="Content Placeholder 6"/>
          <p:cNvSpPr>
            <a:spLocks noGrp="1"/>
          </p:cNvSpPr>
          <p:nvPr>
            <p:ph idx="1"/>
          </p:nvPr>
        </p:nvSpPr>
        <p:spPr>
          <a:xfrm>
            <a:off x="349249" y="1249251"/>
            <a:ext cx="8546148" cy="5107100"/>
          </a:xfrm>
        </p:spPr>
        <p:txBody>
          <a:bodyPr>
            <a:normAutofit fontScale="92500"/>
          </a:bodyPr>
          <a:lstStyle/>
          <a:p>
            <a:r>
              <a:rPr lang="en-US" dirty="0"/>
              <a:t>Proper certification</a:t>
            </a:r>
          </a:p>
          <a:p>
            <a:pPr lvl="1"/>
            <a:r>
              <a:rPr lang="en-US" dirty="0"/>
              <a:t>Volunteer name/address should match Gov’t ID</a:t>
            </a:r>
          </a:p>
          <a:p>
            <a:r>
              <a:rPr lang="en-US" dirty="0"/>
              <a:t>Have a defined Intake and Quality Review Process</a:t>
            </a:r>
          </a:p>
          <a:p>
            <a:pPr lvl="1"/>
            <a:r>
              <a:rPr lang="en-US" dirty="0"/>
              <a:t>Every client must have a complete 13614-C</a:t>
            </a:r>
          </a:p>
          <a:p>
            <a:pPr lvl="1"/>
            <a:r>
              <a:rPr lang="en-US" dirty="0"/>
              <a:t>We must go through the tax return with every client before they sign and make clear it is THEIR return</a:t>
            </a:r>
          </a:p>
          <a:p>
            <a:r>
              <a:rPr lang="en-US" dirty="0"/>
              <a:t>Volunteers confirm Taxpayer Identity and other key information</a:t>
            </a:r>
          </a:p>
          <a:p>
            <a:pPr lvl="1"/>
            <a:r>
              <a:rPr lang="en-US" dirty="0"/>
              <a:t>Gov’t issued photo identification required for taxpayer clients</a:t>
            </a:r>
          </a:p>
          <a:p>
            <a:pPr lvl="2"/>
            <a:r>
              <a:rPr lang="en-US" dirty="0"/>
              <a:t>All spouses/joint filers, but not dependents</a:t>
            </a:r>
          </a:p>
          <a:p>
            <a:pPr lvl="1"/>
            <a:r>
              <a:rPr lang="en-US" dirty="0"/>
              <a:t>SSN or ITIN for everyone listed on the return</a:t>
            </a:r>
          </a:p>
          <a:p>
            <a:r>
              <a:rPr lang="en-US" dirty="0"/>
              <a:t>Reference materials available (Pub 4012, </a:t>
            </a:r>
            <a:r>
              <a:rPr lang="en-US" dirty="0" err="1"/>
              <a:t>etc</a:t>
            </a:r>
            <a:r>
              <a:rPr lang="en-US" dirty="0"/>
              <a:t>)</a:t>
            </a:r>
          </a:p>
          <a:p>
            <a:endParaRPr lang="en-US" dirty="0"/>
          </a:p>
        </p:txBody>
      </p:sp>
    </p:spTree>
    <p:extLst>
      <p:ext uri="{BB962C8B-B14F-4D97-AF65-F5344CB8AC3E}">
        <p14:creationId xmlns:p14="http://schemas.microsoft.com/office/powerpoint/2010/main" val="26329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19</a:t>
            </a:fld>
            <a:endParaRPr lang="en-US"/>
          </a:p>
        </p:txBody>
      </p:sp>
      <p:sp>
        <p:nvSpPr>
          <p:cNvPr id="3" name="Title 2"/>
          <p:cNvSpPr>
            <a:spLocks noGrp="1"/>
          </p:cNvSpPr>
          <p:nvPr>
            <p:ph type="title"/>
          </p:nvPr>
        </p:nvSpPr>
        <p:spPr>
          <a:xfrm>
            <a:off x="283526" y="479953"/>
            <a:ext cx="8611871" cy="666798"/>
          </a:xfrm>
        </p:spPr>
        <p:txBody>
          <a:bodyPr>
            <a:noAutofit/>
          </a:bodyPr>
          <a:lstStyle/>
          <a:p>
            <a:r>
              <a:rPr lang="en-US" sz="3200" dirty="0"/>
              <a:t>VSC #1: Quality Site Requirements (</a:t>
            </a:r>
            <a:r>
              <a:rPr lang="en-US" sz="3200" dirty="0" err="1"/>
              <a:t>con’t</a:t>
            </a:r>
            <a:r>
              <a:rPr lang="en-US" sz="3200" dirty="0"/>
              <a:t>)</a:t>
            </a:r>
          </a:p>
        </p:txBody>
      </p:sp>
      <p:sp>
        <p:nvSpPr>
          <p:cNvPr id="8" name="Content Placeholder 6"/>
          <p:cNvSpPr>
            <a:spLocks noGrp="1"/>
          </p:cNvSpPr>
          <p:nvPr>
            <p:ph idx="1"/>
          </p:nvPr>
        </p:nvSpPr>
        <p:spPr>
          <a:xfrm>
            <a:off x="349249" y="1249250"/>
            <a:ext cx="8546148" cy="5472225"/>
          </a:xfrm>
        </p:spPr>
        <p:txBody>
          <a:bodyPr>
            <a:normAutofit/>
          </a:bodyPr>
          <a:lstStyle/>
          <a:p>
            <a:r>
              <a:rPr lang="en-US" dirty="0"/>
              <a:t>Volunteer Agreement form 13615 complete</a:t>
            </a:r>
          </a:p>
          <a:p>
            <a:pPr lvl="1"/>
            <a:r>
              <a:rPr lang="en-US" dirty="0"/>
              <a:t>Created by the certification software and sent to Meredith</a:t>
            </a:r>
          </a:p>
          <a:p>
            <a:r>
              <a:rPr lang="en-US" dirty="0"/>
              <a:t>Timely Filing of Returns</a:t>
            </a:r>
          </a:p>
          <a:p>
            <a:r>
              <a:rPr lang="en-US" dirty="0">
                <a:solidFill>
                  <a:schemeClr val="bg1">
                    <a:lumMod val="65000"/>
                  </a:schemeClr>
                </a:solidFill>
              </a:rPr>
              <a:t>Civil Rights information (posters at sites)</a:t>
            </a:r>
          </a:p>
          <a:p>
            <a:r>
              <a:rPr lang="en-US" dirty="0">
                <a:solidFill>
                  <a:schemeClr val="bg1">
                    <a:lumMod val="65000"/>
                  </a:schemeClr>
                </a:solidFill>
              </a:rPr>
              <a:t>Proper IRS site identification </a:t>
            </a:r>
          </a:p>
          <a:p>
            <a:r>
              <a:rPr lang="en-US" dirty="0">
                <a:solidFill>
                  <a:schemeClr val="accent2"/>
                </a:solidFill>
              </a:rPr>
              <a:t>Proper security for confidentiality</a:t>
            </a:r>
          </a:p>
          <a:p>
            <a:pPr lvl="1"/>
            <a:r>
              <a:rPr lang="en-US" dirty="0"/>
              <a:t>This includes physical documents/returns as well as electronic access</a:t>
            </a:r>
          </a:p>
          <a:p>
            <a:endParaRPr lang="en-US" dirty="0"/>
          </a:p>
        </p:txBody>
      </p:sp>
    </p:spTree>
    <p:extLst>
      <p:ext uri="{BB962C8B-B14F-4D97-AF65-F5344CB8AC3E}">
        <p14:creationId xmlns:p14="http://schemas.microsoft.com/office/powerpoint/2010/main" val="406895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Welcome and Introductions</a:t>
            </a:r>
          </a:p>
        </p:txBody>
      </p:sp>
    </p:spTree>
    <p:extLst>
      <p:ext uri="{BB962C8B-B14F-4D97-AF65-F5344CB8AC3E}">
        <p14:creationId xmlns:p14="http://schemas.microsoft.com/office/powerpoint/2010/main" val="78337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20</a:t>
            </a:fld>
            <a:endParaRPr lang="en-US"/>
          </a:p>
        </p:txBody>
      </p:sp>
      <p:sp>
        <p:nvSpPr>
          <p:cNvPr id="3" name="Title 2"/>
          <p:cNvSpPr>
            <a:spLocks noGrp="1"/>
          </p:cNvSpPr>
          <p:nvPr>
            <p:ph type="title"/>
          </p:nvPr>
        </p:nvSpPr>
        <p:spPr/>
        <p:txBody>
          <a:bodyPr>
            <a:normAutofit fontScale="90000"/>
          </a:bodyPr>
          <a:lstStyle/>
          <a:p>
            <a:r>
              <a:rPr lang="en-US" dirty="0"/>
              <a:t>Other VSC Key Points:</a:t>
            </a:r>
          </a:p>
        </p:txBody>
      </p:sp>
      <p:sp>
        <p:nvSpPr>
          <p:cNvPr id="8" name="Content Placeholder 6"/>
          <p:cNvSpPr>
            <a:spLocks noGrp="1"/>
          </p:cNvSpPr>
          <p:nvPr>
            <p:ph idx="1"/>
          </p:nvPr>
        </p:nvSpPr>
        <p:spPr>
          <a:xfrm>
            <a:off x="349248" y="1232889"/>
            <a:ext cx="8697475" cy="5372191"/>
          </a:xfrm>
        </p:spPr>
        <p:txBody>
          <a:bodyPr>
            <a:normAutofit lnSpcReduction="10000"/>
          </a:bodyPr>
          <a:lstStyle/>
          <a:p>
            <a:pPr marL="0" indent="0">
              <a:buNone/>
            </a:pPr>
            <a:r>
              <a:rPr lang="en-US" dirty="0">
                <a:solidFill>
                  <a:schemeClr val="tx1"/>
                </a:solidFill>
              </a:rPr>
              <a:t>VSC #2 No Payments: </a:t>
            </a:r>
            <a:r>
              <a:rPr lang="en-US" dirty="0"/>
              <a:t>You cannot accept cash payment from taxpayers, including no tip jars.</a:t>
            </a:r>
          </a:p>
          <a:p>
            <a:pPr marL="0" indent="0">
              <a:buNone/>
            </a:pPr>
            <a:r>
              <a:rPr lang="en-US" dirty="0">
                <a:solidFill>
                  <a:schemeClr val="tx1"/>
                </a:solidFill>
              </a:rPr>
              <a:t>VSC #3 No Soliciting: </a:t>
            </a:r>
            <a:r>
              <a:rPr lang="en-US" dirty="0"/>
              <a:t>Even though you may be trying to help, soliciting business in any form from the taxpayer is not allowed.</a:t>
            </a:r>
          </a:p>
          <a:p>
            <a:pPr marL="0" indent="0">
              <a:buNone/>
            </a:pPr>
            <a:r>
              <a:rPr lang="en-US" dirty="0">
                <a:solidFill>
                  <a:schemeClr val="tx1"/>
                </a:solidFill>
              </a:rPr>
              <a:t>VSC #4 Fraudulent Return: </a:t>
            </a:r>
            <a:r>
              <a:rPr lang="en-US" dirty="0"/>
              <a:t>We should not confuse an unethical action with a lack of knowl­edge or a simple mistake. Remember the taxpayer pays the penalty if a fraudulent return is reviewed by the IRS.</a:t>
            </a:r>
          </a:p>
          <a:p>
            <a:pPr marL="0" indent="0">
              <a:buNone/>
            </a:pPr>
            <a:r>
              <a:rPr lang="en-US" dirty="0">
                <a:solidFill>
                  <a:schemeClr val="tx1"/>
                </a:solidFill>
              </a:rPr>
              <a:t>VSC #5 Reflecting badly on VITA: </a:t>
            </a:r>
            <a:r>
              <a:rPr lang="en-US" dirty="0"/>
              <a:t>This focuses mainly on criminal or seriously alleged criminal acts.</a:t>
            </a:r>
          </a:p>
        </p:txBody>
      </p:sp>
    </p:spTree>
    <p:extLst>
      <p:ext uri="{BB962C8B-B14F-4D97-AF65-F5344CB8AC3E}">
        <p14:creationId xmlns:p14="http://schemas.microsoft.com/office/powerpoint/2010/main" val="327751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21</a:t>
            </a:fld>
            <a:endParaRPr lang="en-US"/>
          </a:p>
        </p:txBody>
      </p:sp>
      <p:sp>
        <p:nvSpPr>
          <p:cNvPr id="3" name="Title 2"/>
          <p:cNvSpPr>
            <a:spLocks noGrp="1"/>
          </p:cNvSpPr>
          <p:nvPr>
            <p:ph type="title"/>
          </p:nvPr>
        </p:nvSpPr>
        <p:spPr/>
        <p:txBody>
          <a:bodyPr>
            <a:normAutofit fontScale="90000"/>
          </a:bodyPr>
          <a:lstStyle/>
          <a:p>
            <a:r>
              <a:rPr lang="en-US" dirty="0"/>
              <a:t>Discussion for VSC #6</a:t>
            </a:r>
          </a:p>
        </p:txBody>
      </p:sp>
      <p:sp>
        <p:nvSpPr>
          <p:cNvPr id="8" name="Content Placeholder 6"/>
          <p:cNvSpPr>
            <a:spLocks noGrp="1"/>
          </p:cNvSpPr>
          <p:nvPr>
            <p:ph idx="1"/>
          </p:nvPr>
        </p:nvSpPr>
        <p:spPr>
          <a:xfrm>
            <a:off x="279675" y="1209646"/>
            <a:ext cx="8725177" cy="5350179"/>
          </a:xfrm>
        </p:spPr>
        <p:txBody>
          <a:bodyPr>
            <a:normAutofit/>
          </a:bodyPr>
          <a:lstStyle/>
          <a:p>
            <a:pPr marL="0" indent="0">
              <a:buNone/>
            </a:pPr>
            <a:r>
              <a:rPr lang="en-US" dirty="0">
                <a:solidFill>
                  <a:schemeClr val="tx1"/>
                </a:solidFill>
              </a:rPr>
              <a:t>Being professional, courteous and respectful – </a:t>
            </a:r>
          </a:p>
          <a:p>
            <a:pPr marL="0" indent="0">
              <a:buNone/>
            </a:pPr>
            <a:r>
              <a:rPr lang="en-US" dirty="0">
                <a:solidFill>
                  <a:srgbClr val="EA7200"/>
                </a:solidFill>
              </a:rPr>
              <a:t>VITA’s purpose is always to get the best legal tax filing for each unique client, with no consideration for any political or social topics.</a:t>
            </a:r>
          </a:p>
          <a:p>
            <a:r>
              <a:rPr lang="en-US" dirty="0"/>
              <a:t>VITA volunteers have always been exemplary in staying calm and respectful. </a:t>
            </a:r>
          </a:p>
          <a:p>
            <a:pPr lvl="1"/>
            <a:r>
              <a:rPr lang="en-US" dirty="0"/>
              <a:t>We get overwhelming positive response from grateful clients</a:t>
            </a:r>
          </a:p>
          <a:p>
            <a:pPr lvl="1"/>
            <a:r>
              <a:rPr lang="en-US" dirty="0"/>
              <a:t>However, the rare “bad apple” client does exist.</a:t>
            </a:r>
          </a:p>
        </p:txBody>
      </p:sp>
    </p:spTree>
    <p:extLst>
      <p:ext uri="{BB962C8B-B14F-4D97-AF65-F5344CB8AC3E}">
        <p14:creationId xmlns:p14="http://schemas.microsoft.com/office/powerpoint/2010/main" val="297502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22</a:t>
            </a:fld>
            <a:endParaRPr lang="en-US"/>
          </a:p>
        </p:txBody>
      </p:sp>
      <p:sp>
        <p:nvSpPr>
          <p:cNvPr id="3" name="Title 2"/>
          <p:cNvSpPr>
            <a:spLocks noGrp="1"/>
          </p:cNvSpPr>
          <p:nvPr>
            <p:ph type="title"/>
          </p:nvPr>
        </p:nvSpPr>
        <p:spPr/>
        <p:txBody>
          <a:bodyPr>
            <a:normAutofit fontScale="90000"/>
          </a:bodyPr>
          <a:lstStyle/>
          <a:p>
            <a:r>
              <a:rPr lang="en-US" dirty="0"/>
              <a:t>Discussion for VSC #6 (</a:t>
            </a:r>
            <a:r>
              <a:rPr lang="en-US" dirty="0" err="1"/>
              <a:t>con’t</a:t>
            </a:r>
            <a:r>
              <a:rPr lang="en-US" dirty="0"/>
              <a:t>)</a:t>
            </a:r>
          </a:p>
        </p:txBody>
      </p:sp>
      <p:sp>
        <p:nvSpPr>
          <p:cNvPr id="8" name="Content Placeholder 6"/>
          <p:cNvSpPr>
            <a:spLocks noGrp="1"/>
          </p:cNvSpPr>
          <p:nvPr>
            <p:ph idx="1"/>
          </p:nvPr>
        </p:nvSpPr>
        <p:spPr>
          <a:xfrm>
            <a:off x="279675" y="1209646"/>
            <a:ext cx="8725177" cy="5350179"/>
          </a:xfrm>
        </p:spPr>
        <p:txBody>
          <a:bodyPr>
            <a:normAutofit/>
          </a:bodyPr>
          <a:lstStyle/>
          <a:p>
            <a:pPr marL="0" indent="0">
              <a:buNone/>
            </a:pPr>
            <a:r>
              <a:rPr lang="en-US" dirty="0">
                <a:solidFill>
                  <a:schemeClr val="tx1"/>
                </a:solidFill>
              </a:rPr>
              <a:t>Being professional, courteous and respectful – </a:t>
            </a:r>
          </a:p>
          <a:p>
            <a:r>
              <a:rPr lang="en-US" dirty="0"/>
              <a:t>The Pub 4961 example has a taxpayer who is unhappy with how their tax return ended up.</a:t>
            </a:r>
          </a:p>
          <a:p>
            <a:r>
              <a:rPr lang="en-US" dirty="0"/>
              <a:t>That is the primary focus of the guideline, but it can apply to any volatile or controversial area.</a:t>
            </a:r>
          </a:p>
          <a:p>
            <a:r>
              <a:rPr lang="en-US" dirty="0"/>
              <a:t>If a client becomes unmanageable for any reason, we can refuse to provide service.</a:t>
            </a:r>
          </a:p>
          <a:p>
            <a:r>
              <a:rPr lang="en-US" dirty="0"/>
              <a:t>In an extreme case, the site coordinator will work with the site’s guidelines to remove those clients.</a:t>
            </a:r>
          </a:p>
        </p:txBody>
      </p:sp>
    </p:spTree>
    <p:extLst>
      <p:ext uri="{BB962C8B-B14F-4D97-AF65-F5344CB8AC3E}">
        <p14:creationId xmlns:p14="http://schemas.microsoft.com/office/powerpoint/2010/main" val="786422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23</a:t>
            </a:fld>
            <a:endParaRPr lang="en-US"/>
          </a:p>
        </p:txBody>
      </p:sp>
      <p:sp>
        <p:nvSpPr>
          <p:cNvPr id="3" name="Title 2"/>
          <p:cNvSpPr>
            <a:spLocks noGrp="1"/>
          </p:cNvSpPr>
          <p:nvPr>
            <p:ph type="title"/>
          </p:nvPr>
        </p:nvSpPr>
        <p:spPr/>
        <p:txBody>
          <a:bodyPr>
            <a:normAutofit fontScale="90000"/>
          </a:bodyPr>
          <a:lstStyle/>
          <a:p>
            <a:r>
              <a:rPr lang="en-US" dirty="0"/>
              <a:t>Resolving Problems</a:t>
            </a:r>
          </a:p>
        </p:txBody>
      </p:sp>
      <p:sp>
        <p:nvSpPr>
          <p:cNvPr id="8" name="Content Placeholder 6"/>
          <p:cNvSpPr>
            <a:spLocks noGrp="1"/>
          </p:cNvSpPr>
          <p:nvPr>
            <p:ph idx="1"/>
          </p:nvPr>
        </p:nvSpPr>
        <p:spPr>
          <a:xfrm>
            <a:off x="314325" y="1169503"/>
            <a:ext cx="8480426" cy="5198005"/>
          </a:xfrm>
        </p:spPr>
        <p:txBody>
          <a:bodyPr>
            <a:normAutofit/>
          </a:bodyPr>
          <a:lstStyle/>
          <a:p>
            <a:r>
              <a:rPr lang="en-US" dirty="0"/>
              <a:t>The site coordinator is the first point of contact for resolving any problems you aren’t comfortable with.</a:t>
            </a:r>
          </a:p>
          <a:p>
            <a:r>
              <a:rPr lang="en-US" dirty="0"/>
              <a:t>If a volunteer feels an issue can’t be handled by the site coordinator, email IRS at WI.VolTax@irs.gov and/or contact the local IRS-SPEC Relationship Manager.</a:t>
            </a:r>
          </a:p>
        </p:txBody>
      </p:sp>
    </p:spTree>
    <p:extLst>
      <p:ext uri="{BB962C8B-B14F-4D97-AF65-F5344CB8AC3E}">
        <p14:creationId xmlns:p14="http://schemas.microsoft.com/office/powerpoint/2010/main" val="3370218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C9E87A-5664-4716-BDF9-9CB07357613C}"/>
              </a:ext>
            </a:extLst>
          </p:cNvPr>
          <p:cNvSpPr>
            <a:spLocks noGrp="1"/>
          </p:cNvSpPr>
          <p:nvPr>
            <p:ph sz="half" idx="1"/>
          </p:nvPr>
        </p:nvSpPr>
        <p:spPr>
          <a:xfrm>
            <a:off x="349248" y="1371600"/>
            <a:ext cx="8480425" cy="4805363"/>
          </a:xfrm>
        </p:spPr>
        <p:txBody>
          <a:bodyPr/>
          <a:lstStyle/>
          <a:p>
            <a:r>
              <a:rPr lang="en-US" dirty="0"/>
              <a:t>Public Law 105-19, Volunteer Protection Act of 1997 (VPA) </a:t>
            </a:r>
          </a:p>
          <a:p>
            <a:pPr lvl="1"/>
            <a:r>
              <a:rPr lang="en-US" dirty="0"/>
              <a:t>Protects volunteers from liability for negligent acts they perform within scope of their responsibilities in the organization for whom they volunteer</a:t>
            </a:r>
          </a:p>
          <a:p>
            <a:r>
              <a:rPr lang="en-US" dirty="0"/>
              <a:t>Law not written for IRS but for the public</a:t>
            </a:r>
          </a:p>
          <a:p>
            <a:r>
              <a:rPr lang="en-US" dirty="0"/>
              <a:t>IRS coverage extends to volunteers as long as returns are prepared in scope</a:t>
            </a:r>
          </a:p>
          <a:p>
            <a:endParaRPr lang="en-US" dirty="0"/>
          </a:p>
          <a:p>
            <a:r>
              <a:rPr lang="en-US" dirty="0">
                <a:solidFill>
                  <a:schemeClr val="tx1"/>
                </a:solidFill>
              </a:rPr>
              <a:t>Any questions or concerns on this?</a:t>
            </a:r>
          </a:p>
        </p:txBody>
      </p:sp>
      <p:sp>
        <p:nvSpPr>
          <p:cNvPr id="4" name="Slide Number Placeholder 3">
            <a:extLst>
              <a:ext uri="{FF2B5EF4-FFF2-40B4-BE49-F238E27FC236}">
                <a16:creationId xmlns:a16="http://schemas.microsoft.com/office/drawing/2014/main" id="{48B00C85-356E-46D6-90BC-11FCF7A6C780}"/>
              </a:ext>
            </a:extLst>
          </p:cNvPr>
          <p:cNvSpPr>
            <a:spLocks noGrp="1"/>
          </p:cNvSpPr>
          <p:nvPr>
            <p:ph type="sldNum" sz="quarter" idx="4"/>
          </p:nvPr>
        </p:nvSpPr>
        <p:spPr/>
        <p:txBody>
          <a:bodyPr/>
          <a:lstStyle/>
          <a:p>
            <a:fld id="{BBB69291-A384-1346-A27A-D0A1C91B6C32}" type="slidenum">
              <a:rPr lang="en-US" smtClean="0"/>
              <a:pPr/>
              <a:t>24</a:t>
            </a:fld>
            <a:endParaRPr lang="en-US"/>
          </a:p>
        </p:txBody>
      </p:sp>
      <p:sp>
        <p:nvSpPr>
          <p:cNvPr id="5" name="Title 4">
            <a:extLst>
              <a:ext uri="{FF2B5EF4-FFF2-40B4-BE49-F238E27FC236}">
                <a16:creationId xmlns:a16="http://schemas.microsoft.com/office/drawing/2014/main" id="{AA5CEC66-A6B7-46E9-BD32-CD41E686242E}"/>
              </a:ext>
            </a:extLst>
          </p:cNvPr>
          <p:cNvSpPr>
            <a:spLocks noGrp="1"/>
          </p:cNvSpPr>
          <p:nvPr>
            <p:ph type="title"/>
          </p:nvPr>
        </p:nvSpPr>
        <p:spPr/>
        <p:txBody>
          <a:bodyPr>
            <a:normAutofit fontScale="90000"/>
          </a:bodyPr>
          <a:lstStyle/>
          <a:p>
            <a:r>
              <a:rPr lang="en-US" dirty="0"/>
              <a:t>Volunteer Protection Act</a:t>
            </a:r>
          </a:p>
        </p:txBody>
      </p:sp>
    </p:spTree>
    <p:extLst>
      <p:ext uri="{BB962C8B-B14F-4D97-AF65-F5344CB8AC3E}">
        <p14:creationId xmlns:p14="http://schemas.microsoft.com/office/powerpoint/2010/main" val="3267062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Notes for Volunteer Standards of Conduct Test</a:t>
            </a:r>
          </a:p>
        </p:txBody>
      </p:sp>
      <p:sp>
        <p:nvSpPr>
          <p:cNvPr id="3" name="Text Placeholder 2">
            <a:extLst>
              <a:ext uri="{FF2B5EF4-FFF2-40B4-BE49-F238E27FC236}">
                <a16:creationId xmlns:a16="http://schemas.microsoft.com/office/drawing/2014/main" id="{BDA7094B-D736-4177-A4C8-C56DBE220E69}"/>
              </a:ext>
            </a:extLst>
          </p:cNvPr>
          <p:cNvSpPr>
            <a:spLocks noGrp="1"/>
          </p:cNvSpPr>
          <p:nvPr>
            <p:ph type="body" idx="1"/>
          </p:nvPr>
        </p:nvSpPr>
        <p:spPr>
          <a:xfrm>
            <a:off x="525916" y="4494984"/>
            <a:ext cx="8389484" cy="1500187"/>
          </a:xfrm>
        </p:spPr>
        <p:txBody>
          <a:bodyPr/>
          <a:lstStyle/>
          <a:p>
            <a:r>
              <a:rPr lang="en-US" dirty="0"/>
              <a:t>Ethics Training for Volunteers</a:t>
            </a:r>
          </a:p>
          <a:p>
            <a:endParaRPr lang="en-US" dirty="0"/>
          </a:p>
        </p:txBody>
      </p:sp>
    </p:spTree>
    <p:extLst>
      <p:ext uri="{BB962C8B-B14F-4D97-AF65-F5344CB8AC3E}">
        <p14:creationId xmlns:p14="http://schemas.microsoft.com/office/powerpoint/2010/main" val="1579275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26</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1"/>
            <a:ext cx="8224596" cy="5494805"/>
          </a:xfrm>
        </p:spPr>
        <p:txBody>
          <a:bodyPr>
            <a:normAutofit lnSpcReduction="10000"/>
          </a:bodyPr>
          <a:lstStyle/>
          <a:p>
            <a:pPr marL="0" indent="0">
              <a:buNone/>
            </a:pPr>
            <a:r>
              <a:rPr lang="en-US" dirty="0"/>
              <a:t>There are some changes, so pay attention even though you’ve been through this before</a:t>
            </a:r>
          </a:p>
          <a:p>
            <a:r>
              <a:rPr lang="en-US" dirty="0"/>
              <a:t>Questions 8, 9, and 10 are new for both the test and retest</a:t>
            </a:r>
          </a:p>
          <a:p>
            <a:pPr lvl="1"/>
            <a:r>
              <a:rPr lang="en-US" dirty="0"/>
              <a:t>The previous questions </a:t>
            </a:r>
            <a:r>
              <a:rPr lang="en-US"/>
              <a:t>that related to </a:t>
            </a:r>
            <a:r>
              <a:rPr lang="en-US" dirty="0"/>
              <a:t>involving the client in the review process, verifying client ID, and verifying certification level are gone</a:t>
            </a:r>
          </a:p>
          <a:p>
            <a:pPr lvl="1"/>
            <a:r>
              <a:rPr lang="en-US" dirty="0"/>
              <a:t>New questions cover staying calm/professional, not soliciting business, and doing a fraudulent return</a:t>
            </a:r>
          </a:p>
          <a:p>
            <a:r>
              <a:rPr lang="en-US" dirty="0"/>
              <a:t>Be alert for “reverse” phrasing of questions</a:t>
            </a:r>
          </a:p>
          <a:p>
            <a:pPr lvl="1"/>
            <a:r>
              <a:rPr lang="en-US" dirty="0"/>
              <a:t>A situation is presented where someone did something they shouldn’t have</a:t>
            </a:r>
          </a:p>
          <a:p>
            <a:pPr lvl="1"/>
            <a:r>
              <a:rPr lang="en-US" dirty="0"/>
              <a:t>For example, instead of asking “Did they violate a VSC? TRUE/FALSE” the question will be posed as “They did not violate a VSC – TRUE/FALSE”</a:t>
            </a:r>
          </a:p>
        </p:txBody>
      </p:sp>
    </p:spTree>
    <p:extLst>
      <p:ext uri="{BB962C8B-B14F-4D97-AF65-F5344CB8AC3E}">
        <p14:creationId xmlns:p14="http://schemas.microsoft.com/office/powerpoint/2010/main" val="566970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Intake/Interview and Quality Review </a:t>
            </a:r>
          </a:p>
        </p:txBody>
      </p:sp>
      <p:sp>
        <p:nvSpPr>
          <p:cNvPr id="3" name="Text Placeholder 2"/>
          <p:cNvSpPr>
            <a:spLocks noGrp="1"/>
          </p:cNvSpPr>
          <p:nvPr>
            <p:ph type="body" idx="1"/>
          </p:nvPr>
        </p:nvSpPr>
        <p:spPr/>
        <p:txBody>
          <a:bodyPr/>
          <a:lstStyle/>
          <a:p>
            <a:r>
              <a:rPr lang="en-US" dirty="0">
                <a:solidFill>
                  <a:schemeClr val="accent1"/>
                </a:solidFill>
              </a:rPr>
              <a:t>(We will go over our actual site processes in much more detail during the January training)</a:t>
            </a:r>
          </a:p>
        </p:txBody>
      </p:sp>
    </p:spTree>
    <p:extLst>
      <p:ext uri="{BB962C8B-B14F-4D97-AF65-F5344CB8AC3E}">
        <p14:creationId xmlns:p14="http://schemas.microsoft.com/office/powerpoint/2010/main" val="3252346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28</a:t>
            </a:fld>
            <a:endParaRPr lang="en-US"/>
          </a:p>
        </p:txBody>
      </p:sp>
      <p:sp>
        <p:nvSpPr>
          <p:cNvPr id="3" name="Title 2"/>
          <p:cNvSpPr>
            <a:spLocks noGrp="1"/>
          </p:cNvSpPr>
          <p:nvPr>
            <p:ph type="title"/>
          </p:nvPr>
        </p:nvSpPr>
        <p:spPr/>
        <p:txBody>
          <a:bodyPr>
            <a:normAutofit fontScale="90000"/>
          </a:bodyPr>
          <a:lstStyle/>
          <a:p>
            <a:r>
              <a:rPr lang="en-US" dirty="0"/>
              <a:t>Rationale</a:t>
            </a:r>
          </a:p>
        </p:txBody>
      </p:sp>
      <p:sp>
        <p:nvSpPr>
          <p:cNvPr id="8" name="Content Placeholder 6"/>
          <p:cNvSpPr>
            <a:spLocks noGrp="1"/>
          </p:cNvSpPr>
          <p:nvPr>
            <p:ph idx="1"/>
          </p:nvPr>
        </p:nvSpPr>
        <p:spPr/>
        <p:txBody>
          <a:bodyPr>
            <a:normAutofit lnSpcReduction="10000"/>
          </a:bodyPr>
          <a:lstStyle/>
          <a:p>
            <a:r>
              <a:rPr lang="en-US" dirty="0"/>
              <a:t>Preparing an accurate return begins with explaining the tax preparation process, completing all questions on form 13614-C, listening to the taxpayer, and asking the right questions </a:t>
            </a:r>
          </a:p>
          <a:p>
            <a:r>
              <a:rPr lang="en-US" dirty="0"/>
              <a:t>Form 13614-C, Intake/Interview &amp; Quality Review Sheet, is a tool designed to help ensure taxpayers are given the opportunity to provide all needed information before their tax return is prepared </a:t>
            </a:r>
          </a:p>
          <a:p>
            <a:r>
              <a:rPr lang="en-US" dirty="0"/>
              <a:t>When used properly, this form effectively contributes to accurate tax return preparation</a:t>
            </a:r>
          </a:p>
        </p:txBody>
      </p:sp>
    </p:spTree>
    <p:extLst>
      <p:ext uri="{BB962C8B-B14F-4D97-AF65-F5344CB8AC3E}">
        <p14:creationId xmlns:p14="http://schemas.microsoft.com/office/powerpoint/2010/main" val="3021570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29</a:t>
            </a:fld>
            <a:endParaRPr lang="en-US"/>
          </a:p>
        </p:txBody>
      </p:sp>
      <p:sp>
        <p:nvSpPr>
          <p:cNvPr id="3" name="Title 2"/>
          <p:cNvSpPr>
            <a:spLocks noGrp="1"/>
          </p:cNvSpPr>
          <p:nvPr>
            <p:ph type="title"/>
          </p:nvPr>
        </p:nvSpPr>
        <p:spPr/>
        <p:txBody>
          <a:bodyPr>
            <a:normAutofit fontScale="90000"/>
          </a:bodyPr>
          <a:lstStyle/>
          <a:p>
            <a:r>
              <a:rPr lang="en-US" dirty="0"/>
              <a:t>Purpose of Intake Training</a:t>
            </a:r>
          </a:p>
        </p:txBody>
      </p:sp>
      <p:sp>
        <p:nvSpPr>
          <p:cNvPr id="8" name="Content Placeholder 6"/>
          <p:cNvSpPr>
            <a:spLocks noGrp="1"/>
          </p:cNvSpPr>
          <p:nvPr>
            <p:ph idx="1"/>
          </p:nvPr>
        </p:nvSpPr>
        <p:spPr>
          <a:xfrm>
            <a:off x="349249" y="1388533"/>
            <a:ext cx="8480426" cy="5047778"/>
          </a:xfrm>
        </p:spPr>
        <p:txBody>
          <a:bodyPr>
            <a:normAutofit fontScale="92500" lnSpcReduction="10000"/>
          </a:bodyPr>
          <a:lstStyle/>
          <a:p>
            <a:r>
              <a:rPr lang="en-US" dirty="0"/>
              <a:t>The IRS believes there is a definite correlation between proper use of Intake/Interview and Quality Review Process and preparation of an accurate tax return </a:t>
            </a:r>
          </a:p>
          <a:p>
            <a:r>
              <a:rPr lang="en-US" dirty="0"/>
              <a:t>IRS oversight reviews indicate consistent use of complete intake, interview, and quality review processes results in more accurate returns</a:t>
            </a:r>
          </a:p>
          <a:p>
            <a:r>
              <a:rPr lang="en-US" dirty="0">
                <a:solidFill>
                  <a:srgbClr val="EA7200"/>
                </a:solidFill>
              </a:rPr>
              <a:t>Per Quality Site Requirements, it is mandatory that Form 13614-C completed for each tax return</a:t>
            </a:r>
          </a:p>
          <a:p>
            <a:r>
              <a:rPr lang="en-US" dirty="0"/>
              <a:t>Volunteers who refuse to prepare returns without following the Intake/Interview process are in violation of the Volunteer Standards of Conduct</a:t>
            </a:r>
          </a:p>
          <a:p>
            <a:r>
              <a:rPr lang="en-US" dirty="0"/>
              <a:t>The primary source for this section is Pub 5101</a:t>
            </a:r>
          </a:p>
        </p:txBody>
      </p:sp>
    </p:spTree>
    <p:extLst>
      <p:ext uri="{BB962C8B-B14F-4D97-AF65-F5344CB8AC3E}">
        <p14:creationId xmlns:p14="http://schemas.microsoft.com/office/powerpoint/2010/main" val="214850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a:t>
            </a:fld>
            <a:endParaRPr lang="en-US"/>
          </a:p>
        </p:txBody>
      </p:sp>
      <p:sp>
        <p:nvSpPr>
          <p:cNvPr id="3" name="Title 2"/>
          <p:cNvSpPr>
            <a:spLocks noGrp="1"/>
          </p:cNvSpPr>
          <p:nvPr>
            <p:ph type="title"/>
          </p:nvPr>
        </p:nvSpPr>
        <p:spPr>
          <a:xfrm>
            <a:off x="475129" y="493136"/>
            <a:ext cx="8354546" cy="666798"/>
          </a:xfrm>
        </p:spPr>
        <p:txBody>
          <a:bodyPr>
            <a:normAutofit fontScale="90000"/>
          </a:bodyPr>
          <a:lstStyle/>
          <a:p>
            <a:r>
              <a:rPr lang="en-US" dirty="0"/>
              <a:t>Welcome back to VITA</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
        <p:nvSpPr>
          <p:cNvPr id="4" name="Content Placeholder 1">
            <a:extLst>
              <a:ext uri="{FF2B5EF4-FFF2-40B4-BE49-F238E27FC236}">
                <a16:creationId xmlns:a16="http://schemas.microsoft.com/office/drawing/2014/main" id="{EC55E3E7-7788-BF93-36FB-5D7B8EF50604}"/>
              </a:ext>
            </a:extLst>
          </p:cNvPr>
          <p:cNvSpPr txBox="1">
            <a:spLocks/>
          </p:cNvSpPr>
          <p:nvPr/>
        </p:nvSpPr>
        <p:spPr>
          <a:xfrm>
            <a:off x="349249" y="1365161"/>
            <a:ext cx="8099292" cy="48553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Welcome back to what will be another rewarding tax season!</a:t>
            </a:r>
          </a:p>
          <a:p>
            <a:r>
              <a:rPr lang="en-US" dirty="0"/>
              <a:t>Mark Bornemann</a:t>
            </a:r>
          </a:p>
          <a:p>
            <a:pPr lvl="1"/>
            <a:r>
              <a:rPr lang="en-US" dirty="0"/>
              <a:t>9</a:t>
            </a:r>
            <a:r>
              <a:rPr lang="en-US" baseline="30000" dirty="0"/>
              <a:t>th</a:t>
            </a:r>
            <a:r>
              <a:rPr lang="en-US" dirty="0"/>
              <a:t> Season as a VITA volunteer</a:t>
            </a:r>
          </a:p>
          <a:p>
            <a:pPr lvl="1"/>
            <a:r>
              <a:rPr lang="en-US" dirty="0"/>
              <a:t>Previous life as a Process Engineer at Collins Aerospace</a:t>
            </a:r>
          </a:p>
          <a:p>
            <a:r>
              <a:rPr lang="en-US" dirty="0"/>
              <a:t>Meredith Hershner</a:t>
            </a:r>
          </a:p>
          <a:p>
            <a:pPr lvl="1"/>
            <a:r>
              <a:rPr lang="en-US" dirty="0">
                <a:latin typeface="Arial" panose="020B0604020202020204" pitchFamily="34" charset="0"/>
                <a:cs typeface="Arial" panose="020B0604020202020204" pitchFamily="34" charset="0"/>
              </a:rPr>
              <a:t>Senior Manager, Community Resource and Volunteer Engagement - UWECI</a:t>
            </a:r>
          </a:p>
          <a:p>
            <a:pPr lvl="1"/>
            <a:r>
              <a:rPr lang="en-US" dirty="0">
                <a:latin typeface="Arial" panose="020B0604020202020204" pitchFamily="34" charset="0"/>
                <a:cs typeface="Arial" panose="020B0604020202020204" pitchFamily="34" charset="0"/>
              </a:rPr>
              <a:t>VITA Coordinator</a:t>
            </a:r>
          </a:p>
          <a:p>
            <a:r>
              <a:rPr lang="en-US" dirty="0">
                <a:latin typeface="Arial" panose="020B0604020202020204" pitchFamily="34" charset="0"/>
                <a:cs typeface="Arial" panose="020B0604020202020204" pitchFamily="34" charset="0"/>
              </a:rPr>
              <a:t>Patti Jakoubek</a:t>
            </a:r>
          </a:p>
          <a:p>
            <a:pPr lvl="1"/>
            <a:r>
              <a:rPr lang="en-US" dirty="0">
                <a:latin typeface="Arial" panose="020B0604020202020204" pitchFamily="34" charset="0"/>
                <a:cs typeface="Arial" panose="020B0604020202020204" pitchFamily="34" charset="0"/>
              </a:rPr>
              <a:t>VITA Relationship Specialist</a:t>
            </a:r>
          </a:p>
          <a:p>
            <a:endParaRPr lang="en-US" sz="1800" b="0" dirty="0">
              <a:latin typeface="Calibri" panose="020F0502020204030204" pitchFamily="34" charset="0"/>
            </a:endParaRPr>
          </a:p>
          <a:p>
            <a:pPr lvl="1"/>
            <a:endParaRPr lang="en-US" dirty="0"/>
          </a:p>
          <a:p>
            <a:endParaRPr lang="en-US" dirty="0"/>
          </a:p>
          <a:p>
            <a:endParaRPr lang="en-US" dirty="0"/>
          </a:p>
        </p:txBody>
      </p:sp>
    </p:spTree>
    <p:extLst>
      <p:ext uri="{BB962C8B-B14F-4D97-AF65-F5344CB8AC3E}">
        <p14:creationId xmlns:p14="http://schemas.microsoft.com/office/powerpoint/2010/main" val="79247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30</a:t>
            </a:fld>
            <a:endParaRPr lang="en-US"/>
          </a:p>
        </p:txBody>
      </p:sp>
      <p:sp>
        <p:nvSpPr>
          <p:cNvPr id="3" name="Title 2"/>
          <p:cNvSpPr>
            <a:spLocks noGrp="1"/>
          </p:cNvSpPr>
          <p:nvPr>
            <p:ph type="title"/>
          </p:nvPr>
        </p:nvSpPr>
        <p:spPr/>
        <p:txBody>
          <a:bodyPr>
            <a:normAutofit fontScale="90000"/>
          </a:bodyPr>
          <a:lstStyle/>
          <a:p>
            <a:r>
              <a:rPr lang="en-US" dirty="0"/>
              <a:t>Completing Form 13614-C</a:t>
            </a:r>
          </a:p>
        </p:txBody>
      </p:sp>
      <p:sp>
        <p:nvSpPr>
          <p:cNvPr id="8" name="Content Placeholder 6"/>
          <p:cNvSpPr>
            <a:spLocks noGrp="1"/>
          </p:cNvSpPr>
          <p:nvPr>
            <p:ph idx="1"/>
          </p:nvPr>
        </p:nvSpPr>
        <p:spPr>
          <a:xfrm>
            <a:off x="393637" y="1303469"/>
            <a:ext cx="8480426" cy="5129225"/>
          </a:xfrm>
        </p:spPr>
        <p:txBody>
          <a:bodyPr>
            <a:normAutofit/>
          </a:bodyPr>
          <a:lstStyle/>
          <a:p>
            <a:r>
              <a:rPr lang="en-US" dirty="0"/>
              <a:t>Taxpayer completes pages 1 through 3 of the Form 13614-C before meeting with a tax preparer </a:t>
            </a:r>
          </a:p>
          <a:p>
            <a:pPr lvl="1"/>
            <a:r>
              <a:rPr lang="en-US" dirty="0"/>
              <a:t>Page 4 is also completed, but it is a separate form 15080</a:t>
            </a:r>
          </a:p>
          <a:p>
            <a:pPr lvl="1"/>
            <a:r>
              <a:rPr lang="en-US" dirty="0"/>
              <a:t>Form 15080 is the taxpayer consent (Global Carry Forward) to keep their core data available to other VITA sites and for next year</a:t>
            </a:r>
          </a:p>
          <a:p>
            <a:r>
              <a:rPr lang="en-US" dirty="0"/>
              <a:t>Volunteers may help complete the form with the taxpayer if assistance is required</a:t>
            </a:r>
          </a:p>
          <a:p>
            <a:r>
              <a:rPr lang="en-US" dirty="0"/>
              <a:t>Tax preparer also interviews the taxpayer using the information provided on Form 13614-C </a:t>
            </a:r>
          </a:p>
        </p:txBody>
      </p:sp>
    </p:spTree>
    <p:extLst>
      <p:ext uri="{BB962C8B-B14F-4D97-AF65-F5344CB8AC3E}">
        <p14:creationId xmlns:p14="http://schemas.microsoft.com/office/powerpoint/2010/main" val="4046612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31</a:t>
            </a:fld>
            <a:endParaRPr lang="en-US"/>
          </a:p>
        </p:txBody>
      </p:sp>
      <p:sp>
        <p:nvSpPr>
          <p:cNvPr id="3" name="Title 2"/>
          <p:cNvSpPr>
            <a:spLocks noGrp="1"/>
          </p:cNvSpPr>
          <p:nvPr>
            <p:ph type="title"/>
          </p:nvPr>
        </p:nvSpPr>
        <p:spPr/>
        <p:txBody>
          <a:bodyPr>
            <a:normAutofit fontScale="90000"/>
          </a:bodyPr>
          <a:lstStyle/>
          <a:p>
            <a:r>
              <a:rPr lang="en-US" dirty="0"/>
              <a:t>Completing Form 13614-C (</a:t>
            </a:r>
            <a:r>
              <a:rPr lang="en-US" dirty="0" err="1"/>
              <a:t>con’t</a:t>
            </a:r>
            <a:r>
              <a:rPr lang="en-US" dirty="0"/>
              <a:t>)</a:t>
            </a:r>
          </a:p>
        </p:txBody>
      </p:sp>
      <p:sp>
        <p:nvSpPr>
          <p:cNvPr id="8" name="Content Placeholder 6"/>
          <p:cNvSpPr>
            <a:spLocks noGrp="1"/>
          </p:cNvSpPr>
          <p:nvPr>
            <p:ph idx="1"/>
          </p:nvPr>
        </p:nvSpPr>
        <p:spPr>
          <a:xfrm>
            <a:off x="393637" y="1303469"/>
            <a:ext cx="8480426" cy="5129225"/>
          </a:xfrm>
        </p:spPr>
        <p:txBody>
          <a:bodyPr>
            <a:normAutofit lnSpcReduction="10000"/>
          </a:bodyPr>
          <a:lstStyle/>
          <a:p>
            <a:r>
              <a:rPr lang="en-US" dirty="0"/>
              <a:t>All questions on Form 13614-C Parts I to V must be answered and unsure answers changed to yes or no</a:t>
            </a:r>
          </a:p>
          <a:p>
            <a:r>
              <a:rPr lang="en-US" dirty="0"/>
              <a:t>We will have Form 13614-C available in English and Spanish. It is also available to be downloaded from irs.gov in many other languages</a:t>
            </a:r>
          </a:p>
          <a:p>
            <a:r>
              <a:rPr lang="en-US" dirty="0"/>
              <a:t>There are no changes to 13614-C for TY 2023, aside from year and $ threshold updates</a:t>
            </a:r>
          </a:p>
          <a:p>
            <a:r>
              <a:rPr lang="en-US" dirty="0"/>
              <a:t>There is also a 13614-NR form for interviewing non-resident aliens</a:t>
            </a:r>
          </a:p>
          <a:p>
            <a:pPr lvl="1"/>
            <a:r>
              <a:rPr lang="en-US" dirty="0"/>
              <a:t>We have never used that form, but the test mentions it</a:t>
            </a:r>
          </a:p>
          <a:p>
            <a:pPr lvl="1"/>
            <a:r>
              <a:rPr lang="en-US" dirty="0"/>
              <a:t>The IRS information indicates they are equivalent forms</a:t>
            </a:r>
          </a:p>
        </p:txBody>
      </p:sp>
    </p:spTree>
    <p:extLst>
      <p:ext uri="{BB962C8B-B14F-4D97-AF65-F5344CB8AC3E}">
        <p14:creationId xmlns:p14="http://schemas.microsoft.com/office/powerpoint/2010/main" val="352475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32</a:t>
            </a:fld>
            <a:endParaRPr lang="en-US"/>
          </a:p>
        </p:txBody>
      </p:sp>
      <p:sp>
        <p:nvSpPr>
          <p:cNvPr id="3" name="Title 2"/>
          <p:cNvSpPr>
            <a:spLocks noGrp="1"/>
          </p:cNvSpPr>
          <p:nvPr>
            <p:ph type="title"/>
          </p:nvPr>
        </p:nvSpPr>
        <p:spPr/>
        <p:txBody>
          <a:bodyPr>
            <a:normAutofit fontScale="90000"/>
          </a:bodyPr>
          <a:lstStyle/>
          <a:p>
            <a:r>
              <a:rPr lang="en-US" dirty="0"/>
              <a:t>Intake Process: Verifying Identity</a:t>
            </a:r>
          </a:p>
        </p:txBody>
      </p:sp>
      <p:sp>
        <p:nvSpPr>
          <p:cNvPr id="8" name="Content Placeholder 6"/>
          <p:cNvSpPr>
            <a:spLocks noGrp="1"/>
          </p:cNvSpPr>
          <p:nvPr>
            <p:ph idx="1"/>
          </p:nvPr>
        </p:nvSpPr>
        <p:spPr/>
        <p:txBody>
          <a:bodyPr>
            <a:normAutofit/>
          </a:bodyPr>
          <a:lstStyle/>
          <a:p>
            <a:r>
              <a:rPr lang="en-US" dirty="0"/>
              <a:t>Interview should begin by requiring a photo ID to verify the identity of the taxpayer and any joint filer on the tax return </a:t>
            </a:r>
          </a:p>
          <a:p>
            <a:pPr lvl="1"/>
            <a:r>
              <a:rPr lang="en-US" dirty="0"/>
              <a:t>Identity theft continues to grow as a serious problem</a:t>
            </a:r>
          </a:p>
          <a:p>
            <a:r>
              <a:rPr lang="en-US" dirty="0"/>
              <a:t>Exceptions for requiring photo ID may only be made under special circumstances, primarily for taxpayers known to the site after being approved by the site coordinator</a:t>
            </a:r>
          </a:p>
          <a:p>
            <a:r>
              <a:rPr lang="en-US" dirty="0"/>
              <a:t>More details are in Publication 4299, Privacy, Confidentiality and Civil Rights - A Public Trust</a:t>
            </a:r>
          </a:p>
        </p:txBody>
      </p:sp>
    </p:spTree>
    <p:extLst>
      <p:ext uri="{BB962C8B-B14F-4D97-AF65-F5344CB8AC3E}">
        <p14:creationId xmlns:p14="http://schemas.microsoft.com/office/powerpoint/2010/main" val="1872271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33</a:t>
            </a:fld>
            <a:endParaRPr lang="en-US"/>
          </a:p>
        </p:txBody>
      </p:sp>
      <p:sp>
        <p:nvSpPr>
          <p:cNvPr id="3" name="Title 2"/>
          <p:cNvSpPr>
            <a:spLocks noGrp="1"/>
          </p:cNvSpPr>
          <p:nvPr>
            <p:ph type="title"/>
          </p:nvPr>
        </p:nvSpPr>
        <p:spPr>
          <a:xfrm>
            <a:off x="349249" y="310551"/>
            <a:ext cx="8480426" cy="849383"/>
          </a:xfrm>
        </p:spPr>
        <p:txBody>
          <a:bodyPr>
            <a:noAutofit/>
          </a:bodyPr>
          <a:lstStyle/>
          <a:p>
            <a:r>
              <a:rPr lang="en-US" sz="3000" dirty="0"/>
              <a:t>Intake Process: Return and Volunteer Certification Levels</a:t>
            </a:r>
          </a:p>
        </p:txBody>
      </p:sp>
      <p:sp>
        <p:nvSpPr>
          <p:cNvPr id="8" name="Content Placeholder 6"/>
          <p:cNvSpPr>
            <a:spLocks noGrp="1"/>
          </p:cNvSpPr>
          <p:nvPr>
            <p:ph idx="1"/>
          </p:nvPr>
        </p:nvSpPr>
        <p:spPr/>
        <p:txBody>
          <a:bodyPr>
            <a:normAutofit/>
          </a:bodyPr>
          <a:lstStyle/>
          <a:p>
            <a:r>
              <a:rPr lang="en-US" dirty="0"/>
              <a:t>Site must have a process to ensure the return is within scope of the VITA Program and to identify the certification level needed </a:t>
            </a:r>
          </a:p>
          <a:p>
            <a:r>
              <a:rPr lang="en-US" dirty="0"/>
              <a:t>Site must also have a process to ensure volunteers have the certification needed for the returns they prepare</a:t>
            </a:r>
          </a:p>
          <a:p>
            <a:pPr lvl="1"/>
            <a:r>
              <a:rPr lang="en-US" dirty="0"/>
              <a:t>All VITA volunteers for this program will have Advanced Certification</a:t>
            </a:r>
          </a:p>
          <a:p>
            <a:pPr lvl="1"/>
            <a:r>
              <a:rPr lang="en-US" dirty="0"/>
              <a:t>We will not do Military or International certification</a:t>
            </a:r>
          </a:p>
          <a:p>
            <a:pPr lvl="1"/>
            <a:r>
              <a:rPr lang="en-US" dirty="0"/>
              <a:t>We will cover this again when we go over out-of-scope areas in January</a:t>
            </a:r>
          </a:p>
        </p:txBody>
      </p:sp>
    </p:spTree>
    <p:extLst>
      <p:ext uri="{BB962C8B-B14F-4D97-AF65-F5344CB8AC3E}">
        <p14:creationId xmlns:p14="http://schemas.microsoft.com/office/powerpoint/2010/main" val="3953100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34</a:t>
            </a:fld>
            <a:endParaRPr lang="en-US"/>
          </a:p>
        </p:txBody>
      </p:sp>
      <p:sp>
        <p:nvSpPr>
          <p:cNvPr id="3" name="Title 2"/>
          <p:cNvSpPr>
            <a:spLocks noGrp="1"/>
          </p:cNvSpPr>
          <p:nvPr>
            <p:ph type="title"/>
          </p:nvPr>
        </p:nvSpPr>
        <p:spPr>
          <a:xfrm>
            <a:off x="349249" y="448574"/>
            <a:ext cx="8480426" cy="711360"/>
          </a:xfrm>
        </p:spPr>
        <p:txBody>
          <a:bodyPr>
            <a:noAutofit/>
          </a:bodyPr>
          <a:lstStyle/>
          <a:p>
            <a:r>
              <a:rPr lang="en-US" sz="4000" dirty="0"/>
              <a:t>The Interview Process</a:t>
            </a:r>
          </a:p>
        </p:txBody>
      </p:sp>
      <p:sp>
        <p:nvSpPr>
          <p:cNvPr id="8" name="Content Placeholder 6"/>
          <p:cNvSpPr>
            <a:spLocks noGrp="1"/>
          </p:cNvSpPr>
          <p:nvPr>
            <p:ph idx="1"/>
          </p:nvPr>
        </p:nvSpPr>
        <p:spPr>
          <a:xfrm>
            <a:off x="349249" y="1254690"/>
            <a:ext cx="8480426" cy="5245502"/>
          </a:xfrm>
        </p:spPr>
        <p:txBody>
          <a:bodyPr>
            <a:normAutofit fontScale="92500" lnSpcReduction="10000"/>
          </a:bodyPr>
          <a:lstStyle/>
          <a:p>
            <a:r>
              <a:rPr lang="en-US" dirty="0"/>
              <a:t>UWECI VITA will still employ two primary flows:</a:t>
            </a:r>
          </a:p>
          <a:p>
            <a:pPr lvl="1"/>
            <a:r>
              <a:rPr lang="en-US" dirty="0"/>
              <a:t>In person: do everything while the client is present</a:t>
            </a:r>
          </a:p>
          <a:p>
            <a:pPr lvl="1"/>
            <a:r>
              <a:rPr lang="en-US" dirty="0"/>
              <a:t>Not in Person (NIP):</a:t>
            </a:r>
          </a:p>
          <a:p>
            <a:pPr lvl="2"/>
            <a:r>
              <a:rPr lang="en-US" dirty="0"/>
              <a:t>The initial interview is done with the client present</a:t>
            </a:r>
          </a:p>
          <a:p>
            <a:pPr lvl="2"/>
            <a:r>
              <a:rPr lang="en-US" dirty="0"/>
              <a:t>All documents are passed to preparers who complete and QR the taxes</a:t>
            </a:r>
          </a:p>
          <a:p>
            <a:pPr lvl="2"/>
            <a:r>
              <a:rPr lang="en-US" dirty="0"/>
              <a:t>The client comes back to review and sign the return before we submit it</a:t>
            </a:r>
          </a:p>
          <a:p>
            <a:r>
              <a:rPr lang="en-US" dirty="0"/>
              <a:t>Do not proceed to enter data or allow the taxpayer to leave (NIP) until you have completed a thorough interview with the taxpayer because you may find: </a:t>
            </a:r>
          </a:p>
          <a:p>
            <a:pPr lvl="1"/>
            <a:r>
              <a:rPr lang="en-US" dirty="0"/>
              <a:t>The tax return is outside our certification or scope of VITA</a:t>
            </a:r>
          </a:p>
          <a:p>
            <a:pPr lvl="1"/>
            <a:r>
              <a:rPr lang="en-US" dirty="0"/>
              <a:t>The taxpayer does not have all needed information or documentation </a:t>
            </a:r>
          </a:p>
          <a:p>
            <a:r>
              <a:rPr lang="en-US" dirty="0"/>
              <a:t>Discovering these things before proceeding will save everyone’s time and avoid frustration</a:t>
            </a:r>
          </a:p>
        </p:txBody>
      </p:sp>
    </p:spTree>
    <p:extLst>
      <p:ext uri="{BB962C8B-B14F-4D97-AF65-F5344CB8AC3E}">
        <p14:creationId xmlns:p14="http://schemas.microsoft.com/office/powerpoint/2010/main" val="908953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35</a:t>
            </a:fld>
            <a:endParaRPr lang="en-US"/>
          </a:p>
        </p:txBody>
      </p:sp>
      <p:sp>
        <p:nvSpPr>
          <p:cNvPr id="3" name="Title 2"/>
          <p:cNvSpPr>
            <a:spLocks noGrp="1"/>
          </p:cNvSpPr>
          <p:nvPr>
            <p:ph type="title"/>
          </p:nvPr>
        </p:nvSpPr>
        <p:spPr>
          <a:xfrm>
            <a:off x="349249" y="448574"/>
            <a:ext cx="8480426" cy="711360"/>
          </a:xfrm>
        </p:spPr>
        <p:txBody>
          <a:bodyPr>
            <a:noAutofit/>
          </a:bodyPr>
          <a:lstStyle/>
          <a:p>
            <a:r>
              <a:rPr lang="en-US" sz="4000" dirty="0"/>
              <a:t>The Interview Process (</a:t>
            </a:r>
            <a:r>
              <a:rPr lang="en-US" sz="4000" dirty="0" err="1"/>
              <a:t>con’t</a:t>
            </a:r>
            <a:r>
              <a:rPr lang="en-US" sz="4000" dirty="0"/>
              <a:t>)</a:t>
            </a:r>
          </a:p>
        </p:txBody>
      </p:sp>
      <p:sp>
        <p:nvSpPr>
          <p:cNvPr id="8" name="Content Placeholder 6"/>
          <p:cNvSpPr>
            <a:spLocks noGrp="1"/>
          </p:cNvSpPr>
          <p:nvPr>
            <p:ph idx="1"/>
          </p:nvPr>
        </p:nvSpPr>
        <p:spPr>
          <a:xfrm>
            <a:off x="349249" y="1244201"/>
            <a:ext cx="8480426" cy="5165225"/>
          </a:xfrm>
        </p:spPr>
        <p:txBody>
          <a:bodyPr>
            <a:normAutofit lnSpcReduction="10000"/>
          </a:bodyPr>
          <a:lstStyle/>
          <a:p>
            <a:r>
              <a:rPr lang="en-US" dirty="0"/>
              <a:t>Update or correct the intake form with any changes identified during the interview with the taxpayer</a:t>
            </a:r>
          </a:p>
          <a:p>
            <a:r>
              <a:rPr lang="en-US" dirty="0"/>
              <a:t>Clarify information while reviewing Form 13614-C during the Interview to gather all needed information</a:t>
            </a:r>
          </a:p>
          <a:p>
            <a:r>
              <a:rPr lang="en-US" dirty="0"/>
              <a:t>Be alert for conflicting information; sometimes an entry on one part will raise a question on another part of Form 13614-C</a:t>
            </a:r>
          </a:p>
          <a:p>
            <a:r>
              <a:rPr lang="en-US" dirty="0"/>
              <a:t> Notes for added information, reminders and clarifications are always beneficial</a:t>
            </a:r>
          </a:p>
          <a:p>
            <a:pPr lvl="1"/>
            <a:r>
              <a:rPr lang="en-US" dirty="0"/>
              <a:t>You will have the intake guide-sheet for notes which we’ll review in January</a:t>
            </a:r>
          </a:p>
        </p:txBody>
      </p:sp>
    </p:spTree>
    <p:extLst>
      <p:ext uri="{BB962C8B-B14F-4D97-AF65-F5344CB8AC3E}">
        <p14:creationId xmlns:p14="http://schemas.microsoft.com/office/powerpoint/2010/main" val="2996497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36</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 Personal Information</a:t>
            </a:r>
          </a:p>
        </p:txBody>
      </p:sp>
      <p:sp>
        <p:nvSpPr>
          <p:cNvPr id="8" name="Content Placeholder 6"/>
          <p:cNvSpPr>
            <a:spLocks noGrp="1"/>
          </p:cNvSpPr>
          <p:nvPr>
            <p:ph idx="1"/>
          </p:nvPr>
        </p:nvSpPr>
        <p:spPr/>
        <p:txBody>
          <a:bodyPr>
            <a:normAutofit/>
          </a:bodyPr>
          <a:lstStyle/>
          <a:p>
            <a:r>
              <a:rPr lang="en-US" dirty="0"/>
              <a:t>Verify that the information in Part I is correct and complete</a:t>
            </a:r>
          </a:p>
          <a:p>
            <a:r>
              <a:rPr lang="en-US" dirty="0"/>
              <a:t>Ensure that the names match the social security document</a:t>
            </a:r>
          </a:p>
          <a:p>
            <a:r>
              <a:rPr lang="en-US" dirty="0"/>
              <a:t>Information in Part I impacts tax law determinations</a:t>
            </a:r>
          </a:p>
          <a:p>
            <a:pPr lvl="1"/>
            <a:r>
              <a:rPr lang="en-US" dirty="0"/>
              <a:t>Are they a US Citizen?</a:t>
            </a:r>
          </a:p>
          <a:p>
            <a:pPr lvl="1"/>
            <a:r>
              <a:rPr lang="en-US" dirty="0"/>
              <a:t>Are they a student?</a:t>
            </a:r>
          </a:p>
          <a:p>
            <a:pPr lvl="1"/>
            <a:r>
              <a:rPr lang="en-US" dirty="0"/>
              <a:t>Can anyone else claim them?</a:t>
            </a:r>
          </a:p>
        </p:txBody>
      </p:sp>
    </p:spTree>
    <p:extLst>
      <p:ext uri="{BB962C8B-B14F-4D97-AF65-F5344CB8AC3E}">
        <p14:creationId xmlns:p14="http://schemas.microsoft.com/office/powerpoint/2010/main" val="2716991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8429D7-5B00-2A40-6E9D-3CD6C77EF848}"/>
              </a:ext>
            </a:extLst>
          </p:cNvPr>
          <p:cNvPicPr>
            <a:picLocks noChangeAspect="1"/>
          </p:cNvPicPr>
          <p:nvPr/>
        </p:nvPicPr>
        <p:blipFill>
          <a:blip r:embed="rId2"/>
          <a:stretch>
            <a:fillRect/>
          </a:stretch>
        </p:blipFill>
        <p:spPr>
          <a:xfrm>
            <a:off x="240409" y="1209253"/>
            <a:ext cx="8655051" cy="3516327"/>
          </a:xfrm>
          <a:prstGeom prst="rect">
            <a:avLst/>
          </a:prstGeom>
        </p:spPr>
      </p:pic>
      <p:pic>
        <p:nvPicPr>
          <p:cNvPr id="7" name="Picture 6">
            <a:extLst>
              <a:ext uri="{FF2B5EF4-FFF2-40B4-BE49-F238E27FC236}">
                <a16:creationId xmlns:a16="http://schemas.microsoft.com/office/drawing/2014/main" id="{C76A35B2-BDC7-FC6C-6236-7A0E78CFB809}"/>
              </a:ext>
            </a:extLst>
          </p:cNvPr>
          <p:cNvPicPr>
            <a:picLocks noChangeAspect="1"/>
          </p:cNvPicPr>
          <p:nvPr/>
        </p:nvPicPr>
        <p:blipFill>
          <a:blip r:embed="rId3"/>
          <a:stretch>
            <a:fillRect/>
          </a:stretch>
        </p:blipFill>
        <p:spPr>
          <a:xfrm>
            <a:off x="349249" y="5013664"/>
            <a:ext cx="8655051" cy="50240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37</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 Personal Information</a:t>
            </a:r>
          </a:p>
        </p:txBody>
      </p:sp>
      <p:grpSp>
        <p:nvGrpSpPr>
          <p:cNvPr id="10" name="Group 9">
            <a:extLst>
              <a:ext uri="{FF2B5EF4-FFF2-40B4-BE49-F238E27FC236}">
                <a16:creationId xmlns:a16="http://schemas.microsoft.com/office/drawing/2014/main" id="{0682D1C4-31D3-F557-5084-FD19E0F178A4}"/>
              </a:ext>
            </a:extLst>
          </p:cNvPr>
          <p:cNvGrpSpPr/>
          <p:nvPr/>
        </p:nvGrpSpPr>
        <p:grpSpPr>
          <a:xfrm>
            <a:off x="248540" y="4204557"/>
            <a:ext cx="8581135" cy="809106"/>
            <a:chOff x="248540" y="4204557"/>
            <a:chExt cx="8581135" cy="809106"/>
          </a:xfrm>
        </p:grpSpPr>
        <p:sp>
          <p:nvSpPr>
            <p:cNvPr id="11" name="Rectangle 10">
              <a:extLst>
                <a:ext uri="{FF2B5EF4-FFF2-40B4-BE49-F238E27FC236}">
                  <a16:creationId xmlns:a16="http://schemas.microsoft.com/office/drawing/2014/main" id="{43135CBB-0CF7-48E1-B5AA-EF2D8ABBEEB3}"/>
                </a:ext>
              </a:extLst>
            </p:cNvPr>
            <p:cNvSpPr/>
            <p:nvPr/>
          </p:nvSpPr>
          <p:spPr>
            <a:xfrm>
              <a:off x="248540" y="4204557"/>
              <a:ext cx="8581135" cy="3889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CBE433EF-A7E1-4CD4-BC22-8624468539F4}"/>
                </a:ext>
              </a:extLst>
            </p:cNvPr>
            <p:cNvSpPr/>
            <p:nvPr/>
          </p:nvSpPr>
          <p:spPr>
            <a:xfrm>
              <a:off x="6599269" y="4560464"/>
              <a:ext cx="156600" cy="45319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DCB8AF2F-AA61-4D02-BA38-FCDD1334167A}"/>
              </a:ext>
            </a:extLst>
          </p:cNvPr>
          <p:cNvSpPr txBox="1"/>
          <p:nvPr/>
        </p:nvSpPr>
        <p:spPr>
          <a:xfrm>
            <a:off x="349249" y="5745480"/>
            <a:ext cx="7529831" cy="461665"/>
          </a:xfrm>
          <a:prstGeom prst="rect">
            <a:avLst/>
          </a:prstGeom>
          <a:noFill/>
        </p:spPr>
        <p:txBody>
          <a:bodyPr wrap="square" rtlCol="0">
            <a:spAutoFit/>
          </a:bodyPr>
          <a:lstStyle/>
          <a:p>
            <a:r>
              <a:rPr lang="en-US" sz="2400" dirty="0">
                <a:solidFill>
                  <a:srgbClr val="002060"/>
                </a:solidFill>
              </a:rPr>
              <a:t>Major causes of IRS rejects if these are not correct</a:t>
            </a:r>
          </a:p>
        </p:txBody>
      </p:sp>
    </p:spTree>
    <p:extLst>
      <p:ext uri="{BB962C8B-B14F-4D97-AF65-F5344CB8AC3E}">
        <p14:creationId xmlns:p14="http://schemas.microsoft.com/office/powerpoint/2010/main" val="2580724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38</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II Marital Status and Household Information</a:t>
            </a:r>
          </a:p>
        </p:txBody>
      </p:sp>
      <p:sp>
        <p:nvSpPr>
          <p:cNvPr id="8" name="Content Placeholder 6"/>
          <p:cNvSpPr>
            <a:spLocks noGrp="1"/>
          </p:cNvSpPr>
          <p:nvPr>
            <p:ph idx="1"/>
          </p:nvPr>
        </p:nvSpPr>
        <p:spPr/>
        <p:txBody>
          <a:bodyPr>
            <a:normAutofit/>
          </a:bodyPr>
          <a:lstStyle/>
          <a:p>
            <a:r>
              <a:rPr lang="en-US" dirty="0"/>
              <a:t>Information in this section will help you make determinations about:</a:t>
            </a:r>
          </a:p>
          <a:p>
            <a:pPr lvl="1"/>
            <a:r>
              <a:rPr lang="en-US" dirty="0"/>
              <a:t>Filing Status </a:t>
            </a:r>
          </a:p>
          <a:p>
            <a:pPr lvl="1"/>
            <a:r>
              <a:rPr lang="en-US" dirty="0"/>
              <a:t>Dependency Qualification and Exemptions </a:t>
            </a:r>
          </a:p>
          <a:p>
            <a:pPr lvl="1"/>
            <a:r>
              <a:rPr lang="en-US" dirty="0"/>
              <a:t>Various credits and deductions</a:t>
            </a:r>
          </a:p>
          <a:p>
            <a:endParaRPr lang="en-US" dirty="0"/>
          </a:p>
        </p:txBody>
      </p:sp>
    </p:spTree>
    <p:extLst>
      <p:ext uri="{BB962C8B-B14F-4D97-AF65-F5344CB8AC3E}">
        <p14:creationId xmlns:p14="http://schemas.microsoft.com/office/powerpoint/2010/main" val="4168478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4A6177-236B-CEDA-DF00-9218D17019F7}"/>
              </a:ext>
            </a:extLst>
          </p:cNvPr>
          <p:cNvPicPr>
            <a:picLocks noChangeAspect="1"/>
          </p:cNvPicPr>
          <p:nvPr/>
        </p:nvPicPr>
        <p:blipFill>
          <a:blip r:embed="rId2"/>
          <a:stretch>
            <a:fillRect/>
          </a:stretch>
        </p:blipFill>
        <p:spPr>
          <a:xfrm>
            <a:off x="349249" y="1242492"/>
            <a:ext cx="8652725" cy="321503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39</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II Marital Status and Household Information</a:t>
            </a:r>
          </a:p>
        </p:txBody>
      </p:sp>
      <p:sp>
        <p:nvSpPr>
          <p:cNvPr id="11" name="Rectangle 10">
            <a:extLst>
              <a:ext uri="{FF2B5EF4-FFF2-40B4-BE49-F238E27FC236}">
                <a16:creationId xmlns:a16="http://schemas.microsoft.com/office/drawing/2014/main" id="{43135CBB-0CF7-48E1-B5AA-EF2D8ABBEEB3}"/>
              </a:ext>
            </a:extLst>
          </p:cNvPr>
          <p:cNvSpPr/>
          <p:nvPr/>
        </p:nvSpPr>
        <p:spPr>
          <a:xfrm>
            <a:off x="5982159" y="2677100"/>
            <a:ext cx="2996204" cy="1608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CBE433EF-A7E1-4CD4-BC22-8624468539F4}"/>
              </a:ext>
            </a:extLst>
          </p:cNvPr>
          <p:cNvSpPr/>
          <p:nvPr/>
        </p:nvSpPr>
        <p:spPr>
          <a:xfrm rot="1975902">
            <a:off x="7113587" y="4296687"/>
            <a:ext cx="152398" cy="40364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28A6952F-26A2-A7FE-940E-67842F641675}"/>
              </a:ext>
            </a:extLst>
          </p:cNvPr>
          <p:cNvPicPr>
            <a:picLocks noChangeAspect="1"/>
          </p:cNvPicPr>
          <p:nvPr/>
        </p:nvPicPr>
        <p:blipFill>
          <a:blip r:embed="rId3"/>
          <a:stretch>
            <a:fillRect/>
          </a:stretch>
        </p:blipFill>
        <p:spPr>
          <a:xfrm>
            <a:off x="2988721" y="4693643"/>
            <a:ext cx="4950754" cy="1843729"/>
          </a:xfrm>
          <a:prstGeom prst="rect">
            <a:avLst/>
          </a:prstGeom>
        </p:spPr>
      </p:pic>
      <p:sp>
        <p:nvSpPr>
          <p:cNvPr id="2" name="TextBox 1">
            <a:extLst>
              <a:ext uri="{FF2B5EF4-FFF2-40B4-BE49-F238E27FC236}">
                <a16:creationId xmlns:a16="http://schemas.microsoft.com/office/drawing/2014/main" id="{E9B35996-0A65-640E-9F7A-4941226FAF48}"/>
              </a:ext>
            </a:extLst>
          </p:cNvPr>
          <p:cNvSpPr txBox="1"/>
          <p:nvPr/>
        </p:nvSpPr>
        <p:spPr>
          <a:xfrm>
            <a:off x="226643" y="4556800"/>
            <a:ext cx="2472010" cy="1200329"/>
          </a:xfrm>
          <a:prstGeom prst="rect">
            <a:avLst/>
          </a:prstGeom>
          <a:noFill/>
        </p:spPr>
        <p:txBody>
          <a:bodyPr wrap="square" rtlCol="0">
            <a:spAutoFit/>
          </a:bodyPr>
          <a:lstStyle/>
          <a:p>
            <a:r>
              <a:rPr lang="en-US" sz="2400" dirty="0">
                <a:solidFill>
                  <a:srgbClr val="002060"/>
                </a:solidFill>
              </a:rPr>
              <a:t>We frequently forget to double-check these</a:t>
            </a:r>
          </a:p>
        </p:txBody>
      </p:sp>
      <p:sp>
        <p:nvSpPr>
          <p:cNvPr id="7" name="Rectangle 6">
            <a:extLst>
              <a:ext uri="{FF2B5EF4-FFF2-40B4-BE49-F238E27FC236}">
                <a16:creationId xmlns:a16="http://schemas.microsoft.com/office/drawing/2014/main" id="{367D760E-C746-3A8E-C371-77C157274E89}"/>
              </a:ext>
            </a:extLst>
          </p:cNvPr>
          <p:cNvSpPr/>
          <p:nvPr/>
        </p:nvSpPr>
        <p:spPr>
          <a:xfrm>
            <a:off x="5610451" y="1710267"/>
            <a:ext cx="3296482" cy="7307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Bent-Up 8">
            <a:extLst>
              <a:ext uri="{FF2B5EF4-FFF2-40B4-BE49-F238E27FC236}">
                <a16:creationId xmlns:a16="http://schemas.microsoft.com/office/drawing/2014/main" id="{7077AF98-0627-EC63-F2BF-343C61EB1DE8}"/>
              </a:ext>
            </a:extLst>
          </p:cNvPr>
          <p:cNvSpPr/>
          <p:nvPr/>
        </p:nvSpPr>
        <p:spPr>
          <a:xfrm rot="10800000">
            <a:off x="97422" y="2340903"/>
            <a:ext cx="5392618" cy="2280855"/>
          </a:xfrm>
          <a:prstGeom prst="bentUpArrow">
            <a:avLst>
              <a:gd name="adj1" fmla="val 3956"/>
              <a:gd name="adj2" fmla="val 9904"/>
              <a:gd name="adj3" fmla="val 19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77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11707"/>
            <a:ext cx="8480426" cy="4900859"/>
          </a:xfrm>
        </p:spPr>
        <p:txBody>
          <a:bodyPr>
            <a:normAutofit lnSpcReduction="10000"/>
          </a:bodyPr>
          <a:lstStyle/>
          <a:p>
            <a:r>
              <a:rPr lang="en-US" dirty="0"/>
              <a:t>Tax Training Overview</a:t>
            </a:r>
          </a:p>
          <a:p>
            <a:r>
              <a:rPr lang="en-US" dirty="0"/>
              <a:t>Volunteer Standards of Conduct</a:t>
            </a:r>
          </a:p>
          <a:p>
            <a:pPr lvl="1"/>
            <a:r>
              <a:rPr lang="en-US" dirty="0"/>
              <a:t>Quick update and discussion</a:t>
            </a:r>
          </a:p>
          <a:p>
            <a:r>
              <a:rPr lang="en-US" dirty="0"/>
              <a:t>Intake/Interview and Quality Review</a:t>
            </a:r>
          </a:p>
          <a:p>
            <a:pPr lvl="1"/>
            <a:r>
              <a:rPr lang="en-US" dirty="0"/>
              <a:t>Quick update and discussion</a:t>
            </a:r>
          </a:p>
          <a:p>
            <a:r>
              <a:rPr lang="en-US" dirty="0"/>
              <a:t>Advanced Certification Scenarios 1-6</a:t>
            </a:r>
          </a:p>
          <a:p>
            <a:r>
              <a:rPr lang="en-US" dirty="0"/>
              <a:t>Out-of-Scope Reminder </a:t>
            </a:r>
          </a:p>
          <a:p>
            <a:r>
              <a:rPr lang="en-US" dirty="0"/>
              <a:t>Client Process Reminder</a:t>
            </a:r>
          </a:p>
          <a:p>
            <a:r>
              <a:rPr lang="en-US" dirty="0"/>
              <a:t>Next Steps and Updates from Meredith</a:t>
            </a:r>
          </a:p>
          <a:p>
            <a:r>
              <a:rPr lang="en-US" dirty="0"/>
              <a:t>Final Questions</a:t>
            </a:r>
          </a:p>
          <a:p>
            <a:r>
              <a:rPr lang="en-US" dirty="0"/>
              <a:t>(we’ll take a 15 minute break somewhere)</a:t>
            </a:r>
          </a:p>
        </p:txBody>
      </p:sp>
      <p:sp>
        <p:nvSpPr>
          <p:cNvPr id="6" name="Slide Number Placeholder 5"/>
          <p:cNvSpPr>
            <a:spLocks noGrp="1"/>
          </p:cNvSpPr>
          <p:nvPr>
            <p:ph type="sldNum" sz="quarter" idx="4"/>
          </p:nvPr>
        </p:nvSpPr>
        <p:spPr/>
        <p:txBody>
          <a:bodyPr/>
          <a:lstStyle/>
          <a:p>
            <a:fld id="{BBB69291-A384-1346-A27A-D0A1C91B6C32}" type="slidenum">
              <a:rPr lang="en-US" smtClean="0"/>
              <a:pPr/>
              <a:t>4</a:t>
            </a:fld>
            <a:endParaRPr lang="en-US"/>
          </a:p>
        </p:txBody>
      </p:sp>
      <p:sp>
        <p:nvSpPr>
          <p:cNvPr id="3" name="Title 2"/>
          <p:cNvSpPr>
            <a:spLocks noGrp="1"/>
          </p:cNvSpPr>
          <p:nvPr>
            <p:ph type="title"/>
          </p:nvPr>
        </p:nvSpPr>
        <p:spPr>
          <a:xfrm>
            <a:off x="475129" y="493136"/>
            <a:ext cx="8354546" cy="666798"/>
          </a:xfrm>
        </p:spPr>
        <p:txBody>
          <a:bodyPr>
            <a:normAutofit fontScale="90000"/>
          </a:bodyPr>
          <a:lstStyle/>
          <a:p>
            <a:r>
              <a:rPr lang="en-US" dirty="0"/>
              <a:t>Agenda</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1438026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40</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Part III - Income</a:t>
            </a:r>
          </a:p>
        </p:txBody>
      </p:sp>
      <p:sp>
        <p:nvSpPr>
          <p:cNvPr id="8" name="Content Placeholder 6"/>
          <p:cNvSpPr>
            <a:spLocks noGrp="1"/>
          </p:cNvSpPr>
          <p:nvPr>
            <p:ph idx="1"/>
          </p:nvPr>
        </p:nvSpPr>
        <p:spPr>
          <a:xfrm>
            <a:off x="349249" y="1388533"/>
            <a:ext cx="8480426" cy="5042084"/>
          </a:xfrm>
        </p:spPr>
        <p:txBody>
          <a:bodyPr>
            <a:normAutofit lnSpcReduction="10000"/>
          </a:bodyPr>
          <a:lstStyle/>
          <a:p>
            <a:r>
              <a:rPr lang="en-US" dirty="0"/>
              <a:t>Make sure all the questions on Part III of Form 13614-C are complete.</a:t>
            </a:r>
          </a:p>
          <a:p>
            <a:pPr lvl="1"/>
            <a:r>
              <a:rPr lang="en-US" dirty="0"/>
              <a:t>Change any “unsure" answers to “yes” or “no”</a:t>
            </a:r>
          </a:p>
          <a:p>
            <a:r>
              <a:rPr lang="en-US" dirty="0"/>
              <a:t>Step through all the “yes” income answers and verify any needed documentation is present</a:t>
            </a:r>
          </a:p>
          <a:p>
            <a:r>
              <a:rPr lang="en-US" dirty="0"/>
              <a:t>Always check if there is other income not covered on the 13614-C</a:t>
            </a:r>
          </a:p>
          <a:p>
            <a:pPr lvl="1"/>
            <a:r>
              <a:rPr lang="en-US" dirty="0"/>
              <a:t>This especially true for taxpayers who are self employed</a:t>
            </a:r>
          </a:p>
          <a:p>
            <a:pPr lvl="1"/>
            <a:r>
              <a:rPr lang="en-US" dirty="0"/>
              <a:t>Have we captured all income including cash payments received for work performed?</a:t>
            </a:r>
          </a:p>
          <a:p>
            <a:r>
              <a:rPr lang="en-US" dirty="0"/>
              <a:t>We’ll touch on digital assets (crypto-currency) in January</a:t>
            </a:r>
          </a:p>
        </p:txBody>
      </p:sp>
    </p:spTree>
    <p:extLst>
      <p:ext uri="{BB962C8B-B14F-4D97-AF65-F5344CB8AC3E}">
        <p14:creationId xmlns:p14="http://schemas.microsoft.com/office/powerpoint/2010/main" val="156231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D4172D-04E8-917E-242F-D726A9FE7F79}"/>
              </a:ext>
            </a:extLst>
          </p:cNvPr>
          <p:cNvPicPr>
            <a:picLocks noChangeAspect="1"/>
          </p:cNvPicPr>
          <p:nvPr/>
        </p:nvPicPr>
        <p:blipFill>
          <a:blip r:embed="rId2"/>
          <a:stretch>
            <a:fillRect/>
          </a:stretch>
        </p:blipFill>
        <p:spPr>
          <a:xfrm>
            <a:off x="157162" y="1244160"/>
            <a:ext cx="8702707" cy="281326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41</a:t>
            </a:fld>
            <a:endParaRPr lang="en-US"/>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Part III - Income</a:t>
            </a:r>
            <a:endParaRPr lang="en-US" sz="3000" dirty="0"/>
          </a:p>
        </p:txBody>
      </p:sp>
      <p:grpSp>
        <p:nvGrpSpPr>
          <p:cNvPr id="10" name="Group 9">
            <a:extLst>
              <a:ext uri="{FF2B5EF4-FFF2-40B4-BE49-F238E27FC236}">
                <a16:creationId xmlns:a16="http://schemas.microsoft.com/office/drawing/2014/main" id="{E405D10D-DF09-4A08-880C-14783FBDFFD5}"/>
              </a:ext>
            </a:extLst>
          </p:cNvPr>
          <p:cNvGrpSpPr/>
          <p:nvPr/>
        </p:nvGrpSpPr>
        <p:grpSpPr>
          <a:xfrm>
            <a:off x="218617" y="3659222"/>
            <a:ext cx="6402181" cy="1169832"/>
            <a:chOff x="218617" y="3659223"/>
            <a:chExt cx="6402181" cy="798546"/>
          </a:xfrm>
        </p:grpSpPr>
        <p:sp>
          <p:nvSpPr>
            <p:cNvPr id="11" name="Rectangle 10">
              <a:extLst>
                <a:ext uri="{FF2B5EF4-FFF2-40B4-BE49-F238E27FC236}">
                  <a16:creationId xmlns:a16="http://schemas.microsoft.com/office/drawing/2014/main" id="{43135CBB-0CF7-48E1-B5AA-EF2D8ABBEEB3}"/>
                </a:ext>
              </a:extLst>
            </p:cNvPr>
            <p:cNvSpPr/>
            <p:nvPr/>
          </p:nvSpPr>
          <p:spPr>
            <a:xfrm>
              <a:off x="218617" y="3659223"/>
              <a:ext cx="3613151" cy="1691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E2D7149-33F0-40BB-8A76-BFE66BEC47DB}"/>
                </a:ext>
              </a:extLst>
            </p:cNvPr>
            <p:cNvPicPr>
              <a:picLocks noChangeAspect="1"/>
            </p:cNvPicPr>
            <p:nvPr/>
          </p:nvPicPr>
          <p:blipFill>
            <a:blip r:embed="rId3"/>
            <a:stretch>
              <a:fillRect/>
            </a:stretch>
          </p:blipFill>
          <p:spPr>
            <a:xfrm>
              <a:off x="373104" y="4092644"/>
              <a:ext cx="6247694" cy="365125"/>
            </a:xfrm>
            <a:prstGeom prst="rect">
              <a:avLst/>
            </a:prstGeom>
          </p:spPr>
        </p:pic>
        <p:sp>
          <p:nvSpPr>
            <p:cNvPr id="16" name="Arrow: Down 15">
              <a:extLst>
                <a:ext uri="{FF2B5EF4-FFF2-40B4-BE49-F238E27FC236}">
                  <a16:creationId xmlns:a16="http://schemas.microsoft.com/office/drawing/2014/main" id="{CBE433EF-A7E1-4CD4-BC22-8624468539F4}"/>
                </a:ext>
              </a:extLst>
            </p:cNvPr>
            <p:cNvSpPr/>
            <p:nvPr/>
          </p:nvSpPr>
          <p:spPr>
            <a:xfrm>
              <a:off x="3496951" y="3857997"/>
              <a:ext cx="152398" cy="3134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B7EFE76-AA9A-487C-95DD-F0769C6FED1C}"/>
              </a:ext>
            </a:extLst>
          </p:cNvPr>
          <p:cNvSpPr txBox="1"/>
          <p:nvPr/>
        </p:nvSpPr>
        <p:spPr>
          <a:xfrm>
            <a:off x="637486" y="4829054"/>
            <a:ext cx="7798708"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060"/>
                </a:solidFill>
              </a:rPr>
              <a:t>Rental income is the only “M” designation for Military on form, and all rental income is out-of-scope in any case</a:t>
            </a:r>
          </a:p>
          <a:p>
            <a:pPr marL="342900" indent="-342900">
              <a:buFont typeface="Arial" panose="020B0604020202020204" pitchFamily="34" charset="0"/>
              <a:buChar char="•"/>
            </a:pPr>
            <a:r>
              <a:rPr lang="en-US" sz="2400" dirty="0">
                <a:solidFill>
                  <a:srgbClr val="002060"/>
                </a:solidFill>
              </a:rPr>
              <a:t>Note the certification level designation for Tip Income in #2 (for later reference in new certification questions)</a:t>
            </a:r>
          </a:p>
        </p:txBody>
      </p:sp>
      <p:sp>
        <p:nvSpPr>
          <p:cNvPr id="2" name="Rectangle 1">
            <a:extLst>
              <a:ext uri="{FF2B5EF4-FFF2-40B4-BE49-F238E27FC236}">
                <a16:creationId xmlns:a16="http://schemas.microsoft.com/office/drawing/2014/main" id="{01AD5F73-3E3E-866D-71A4-4CE30CC3E72A}"/>
              </a:ext>
            </a:extLst>
          </p:cNvPr>
          <p:cNvSpPr/>
          <p:nvPr/>
        </p:nvSpPr>
        <p:spPr>
          <a:xfrm>
            <a:off x="218617" y="1649002"/>
            <a:ext cx="2192655" cy="180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Bent-Up 4">
            <a:extLst>
              <a:ext uri="{FF2B5EF4-FFF2-40B4-BE49-F238E27FC236}">
                <a16:creationId xmlns:a16="http://schemas.microsoft.com/office/drawing/2014/main" id="{03B02353-6C29-1387-3EF6-E2B6EDE34796}"/>
              </a:ext>
            </a:extLst>
          </p:cNvPr>
          <p:cNvSpPr/>
          <p:nvPr/>
        </p:nvSpPr>
        <p:spPr>
          <a:xfrm rot="5400000">
            <a:off x="-1624684" y="3803064"/>
            <a:ext cx="4203919" cy="256055"/>
          </a:xfrm>
          <a:prstGeom prst="bentUpArrow">
            <a:avLst>
              <a:gd name="adj1" fmla="val 25000"/>
              <a:gd name="adj2" fmla="val 40715"/>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283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42</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Part IV- Expenses</a:t>
            </a:r>
          </a:p>
        </p:txBody>
      </p:sp>
      <p:sp>
        <p:nvSpPr>
          <p:cNvPr id="8" name="Content Placeholder 6"/>
          <p:cNvSpPr>
            <a:spLocks noGrp="1"/>
          </p:cNvSpPr>
          <p:nvPr>
            <p:ph idx="1"/>
          </p:nvPr>
        </p:nvSpPr>
        <p:spPr/>
        <p:txBody>
          <a:bodyPr>
            <a:normAutofit/>
          </a:bodyPr>
          <a:lstStyle/>
          <a:p>
            <a:r>
              <a:rPr lang="en-US" dirty="0"/>
              <a:t>Questions in this section help alert you to expenses paid by the taxpayer that may affect their return</a:t>
            </a:r>
          </a:p>
          <a:p>
            <a:r>
              <a:rPr lang="en-US" dirty="0"/>
              <a:t>The fact that a taxpayer had an expense is not the only consideration for a tax deduction or credit</a:t>
            </a:r>
          </a:p>
          <a:p>
            <a:r>
              <a:rPr lang="en-US" dirty="0"/>
              <a:t>Your reference materials will help you determine eligibility for deductions and credits and take into consideration the most advantageous position for the taxpayer</a:t>
            </a:r>
          </a:p>
          <a:p>
            <a:pPr lvl="1"/>
            <a:r>
              <a:rPr lang="en-US" dirty="0" err="1"/>
              <a:t>Taxslayer</a:t>
            </a:r>
            <a:r>
              <a:rPr lang="en-US" dirty="0"/>
              <a:t> does automate some of this </a:t>
            </a:r>
          </a:p>
        </p:txBody>
      </p:sp>
    </p:spTree>
    <p:extLst>
      <p:ext uri="{BB962C8B-B14F-4D97-AF65-F5344CB8AC3E}">
        <p14:creationId xmlns:p14="http://schemas.microsoft.com/office/powerpoint/2010/main" val="3784163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43</a:t>
            </a:fld>
            <a:endParaRPr lang="en-US" dirty="0"/>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Part IV - Expenses</a:t>
            </a:r>
            <a:endParaRPr lang="en-US" sz="3000" dirty="0"/>
          </a:p>
        </p:txBody>
      </p:sp>
      <p:pic>
        <p:nvPicPr>
          <p:cNvPr id="5" name="Picture 4">
            <a:extLst>
              <a:ext uri="{FF2B5EF4-FFF2-40B4-BE49-F238E27FC236}">
                <a16:creationId xmlns:a16="http://schemas.microsoft.com/office/drawing/2014/main" id="{C8CF9E18-C068-1DD6-F5F3-84812C1D1D15}"/>
              </a:ext>
            </a:extLst>
          </p:cNvPr>
          <p:cNvPicPr>
            <a:picLocks noChangeAspect="1"/>
          </p:cNvPicPr>
          <p:nvPr/>
        </p:nvPicPr>
        <p:blipFill>
          <a:blip r:embed="rId2"/>
          <a:stretch>
            <a:fillRect/>
          </a:stretch>
        </p:blipFill>
        <p:spPr>
          <a:xfrm>
            <a:off x="275421" y="1249378"/>
            <a:ext cx="8593157" cy="1896176"/>
          </a:xfrm>
          <a:prstGeom prst="rect">
            <a:avLst/>
          </a:prstGeom>
        </p:spPr>
      </p:pic>
      <p:sp>
        <p:nvSpPr>
          <p:cNvPr id="7" name="Content Placeholder 6">
            <a:extLst>
              <a:ext uri="{FF2B5EF4-FFF2-40B4-BE49-F238E27FC236}">
                <a16:creationId xmlns:a16="http://schemas.microsoft.com/office/drawing/2014/main" id="{BCD38DF2-EBE9-2905-4755-156900DC3BA0}"/>
              </a:ext>
            </a:extLst>
          </p:cNvPr>
          <p:cNvSpPr>
            <a:spLocks noGrp="1"/>
          </p:cNvSpPr>
          <p:nvPr>
            <p:ph idx="1"/>
          </p:nvPr>
        </p:nvSpPr>
        <p:spPr>
          <a:xfrm>
            <a:off x="349249" y="3234998"/>
            <a:ext cx="8155773" cy="2809650"/>
          </a:xfrm>
        </p:spPr>
        <p:txBody>
          <a:bodyPr>
            <a:normAutofit/>
          </a:bodyPr>
          <a:lstStyle/>
          <a:p>
            <a:r>
              <a:rPr lang="en-US" sz="2400" dirty="0"/>
              <a:t>Be aware that these items under #4 may be much less important this year with the changes to Iowa tax law.</a:t>
            </a:r>
          </a:p>
          <a:p>
            <a:r>
              <a:rPr lang="en-US" sz="2400" dirty="0"/>
              <a:t>We’ll cover this in more detail in January</a:t>
            </a:r>
          </a:p>
        </p:txBody>
      </p:sp>
      <p:sp>
        <p:nvSpPr>
          <p:cNvPr id="8" name="Rectangle 7">
            <a:extLst>
              <a:ext uri="{FF2B5EF4-FFF2-40B4-BE49-F238E27FC236}">
                <a16:creationId xmlns:a16="http://schemas.microsoft.com/office/drawing/2014/main" id="{CC080EBE-D2DD-5B99-2268-D602DC0C6935}"/>
              </a:ext>
            </a:extLst>
          </p:cNvPr>
          <p:cNvSpPr/>
          <p:nvPr/>
        </p:nvSpPr>
        <p:spPr>
          <a:xfrm>
            <a:off x="1504607" y="2064633"/>
            <a:ext cx="7325067" cy="3480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Bent-Up 9">
            <a:extLst>
              <a:ext uri="{FF2B5EF4-FFF2-40B4-BE49-F238E27FC236}">
                <a16:creationId xmlns:a16="http://schemas.microsoft.com/office/drawing/2014/main" id="{F7DD9188-2FF1-423A-AF6E-D43ED09E72FA}"/>
              </a:ext>
            </a:extLst>
          </p:cNvPr>
          <p:cNvSpPr/>
          <p:nvPr/>
        </p:nvSpPr>
        <p:spPr>
          <a:xfrm rot="16200000" flipH="1">
            <a:off x="7932026" y="2863674"/>
            <a:ext cx="1145991" cy="265591"/>
          </a:xfrm>
          <a:prstGeom prst="bentUpArrow">
            <a:avLst>
              <a:gd name="adj1" fmla="val 25000"/>
              <a:gd name="adj2" fmla="val 40715"/>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728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44</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Part V-Life Events</a:t>
            </a:r>
          </a:p>
        </p:txBody>
      </p:sp>
      <p:sp>
        <p:nvSpPr>
          <p:cNvPr id="8" name="Content Placeholder 6"/>
          <p:cNvSpPr>
            <a:spLocks noGrp="1"/>
          </p:cNvSpPr>
          <p:nvPr>
            <p:ph idx="1"/>
          </p:nvPr>
        </p:nvSpPr>
        <p:spPr/>
        <p:txBody>
          <a:bodyPr>
            <a:normAutofit/>
          </a:bodyPr>
          <a:lstStyle/>
          <a:p>
            <a:r>
              <a:rPr lang="en-US" dirty="0"/>
              <a:t>The Life Events section asks various questions that relate to the calculation of tax and the processing of the return</a:t>
            </a:r>
          </a:p>
        </p:txBody>
      </p:sp>
    </p:spTree>
    <p:extLst>
      <p:ext uri="{BB962C8B-B14F-4D97-AF65-F5344CB8AC3E}">
        <p14:creationId xmlns:p14="http://schemas.microsoft.com/office/powerpoint/2010/main" val="3323273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45</a:t>
            </a:fld>
            <a:endParaRPr lang="en-US"/>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Part V– Life Events</a:t>
            </a:r>
            <a:endParaRPr lang="en-US" sz="3000" dirty="0"/>
          </a:p>
        </p:txBody>
      </p:sp>
      <p:pic>
        <p:nvPicPr>
          <p:cNvPr id="4" name="Picture 3">
            <a:extLst>
              <a:ext uri="{FF2B5EF4-FFF2-40B4-BE49-F238E27FC236}">
                <a16:creationId xmlns:a16="http://schemas.microsoft.com/office/drawing/2014/main" id="{3F4A95FD-947D-700E-3109-B7EE54139DE6}"/>
              </a:ext>
            </a:extLst>
          </p:cNvPr>
          <p:cNvPicPr>
            <a:picLocks noChangeAspect="1"/>
          </p:cNvPicPr>
          <p:nvPr/>
        </p:nvPicPr>
        <p:blipFill>
          <a:blip r:embed="rId2"/>
          <a:stretch>
            <a:fillRect/>
          </a:stretch>
        </p:blipFill>
        <p:spPr>
          <a:xfrm>
            <a:off x="233361" y="1210177"/>
            <a:ext cx="8677277" cy="1757531"/>
          </a:xfrm>
          <a:prstGeom prst="rect">
            <a:avLst/>
          </a:prstGeom>
        </p:spPr>
      </p:pic>
      <p:sp>
        <p:nvSpPr>
          <p:cNvPr id="11" name="Rectangle 10">
            <a:extLst>
              <a:ext uri="{FF2B5EF4-FFF2-40B4-BE49-F238E27FC236}">
                <a16:creationId xmlns:a16="http://schemas.microsoft.com/office/drawing/2014/main" id="{43135CBB-0CF7-48E1-B5AA-EF2D8ABBEEB3}"/>
              </a:ext>
            </a:extLst>
          </p:cNvPr>
          <p:cNvSpPr/>
          <p:nvPr/>
        </p:nvSpPr>
        <p:spPr>
          <a:xfrm>
            <a:off x="233361" y="2774320"/>
            <a:ext cx="6134782" cy="2215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DA0DBF5-1B92-EA6D-88BA-616EE1A5C907}"/>
              </a:ext>
            </a:extLst>
          </p:cNvPr>
          <p:cNvPicPr>
            <a:picLocks noChangeAspect="1"/>
          </p:cNvPicPr>
          <p:nvPr/>
        </p:nvPicPr>
        <p:blipFill>
          <a:blip r:embed="rId3"/>
          <a:stretch>
            <a:fillRect/>
          </a:stretch>
        </p:blipFill>
        <p:spPr>
          <a:xfrm>
            <a:off x="251275" y="3824978"/>
            <a:ext cx="8304896" cy="343548"/>
          </a:xfrm>
          <a:prstGeom prst="rect">
            <a:avLst/>
          </a:prstGeom>
        </p:spPr>
      </p:pic>
      <p:sp>
        <p:nvSpPr>
          <p:cNvPr id="16" name="Arrow: Down 15">
            <a:extLst>
              <a:ext uri="{FF2B5EF4-FFF2-40B4-BE49-F238E27FC236}">
                <a16:creationId xmlns:a16="http://schemas.microsoft.com/office/drawing/2014/main" id="{CBE433EF-A7E1-4CD4-BC22-8624468539F4}"/>
              </a:ext>
            </a:extLst>
          </p:cNvPr>
          <p:cNvSpPr/>
          <p:nvPr/>
        </p:nvSpPr>
        <p:spPr>
          <a:xfrm>
            <a:off x="5043722" y="3017951"/>
            <a:ext cx="152398" cy="8037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2706485-17D0-C91F-F73C-9182322507F2}"/>
              </a:ext>
            </a:extLst>
          </p:cNvPr>
          <p:cNvSpPr txBox="1"/>
          <p:nvPr/>
        </p:nvSpPr>
        <p:spPr>
          <a:xfrm>
            <a:off x="300262" y="4252556"/>
            <a:ext cx="830489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2060"/>
                </a:solidFill>
              </a:rPr>
              <a:t>This is a critical item to verify and see the 1095-A.</a:t>
            </a:r>
          </a:p>
          <a:p>
            <a:pPr marL="285750" indent="-285750">
              <a:buFont typeface="Arial" panose="020B0604020202020204" pitchFamily="34" charset="0"/>
              <a:buChar char="•"/>
            </a:pPr>
            <a:r>
              <a:rPr lang="en-US" sz="2400" dirty="0">
                <a:solidFill>
                  <a:srgbClr val="002060"/>
                </a:solidFill>
              </a:rPr>
              <a:t>This is sometimes answered incorrectly by the client, and always needs to be specifically verified.</a:t>
            </a:r>
          </a:p>
          <a:p>
            <a:pPr marL="742950" lvl="1" indent="-285750">
              <a:buFont typeface="Arial" panose="020B0604020202020204" pitchFamily="34" charset="0"/>
              <a:buChar char="•"/>
            </a:pPr>
            <a:r>
              <a:rPr lang="en-US" sz="2400" dirty="0">
                <a:solidFill>
                  <a:srgbClr val="002060"/>
                </a:solidFill>
              </a:rPr>
              <a:t>It can go by several terms, including ACA and Obamacare.</a:t>
            </a:r>
          </a:p>
          <a:p>
            <a:pPr marL="742950" lvl="1" indent="-285750">
              <a:buFont typeface="Arial" panose="020B0604020202020204" pitchFamily="34" charset="0"/>
              <a:buChar char="•"/>
            </a:pPr>
            <a:r>
              <a:rPr lang="en-US" sz="2400" dirty="0">
                <a:solidFill>
                  <a:srgbClr val="002060"/>
                </a:solidFill>
              </a:rPr>
              <a:t>The previous year’s return can also help resolve this.</a:t>
            </a:r>
          </a:p>
        </p:txBody>
      </p:sp>
    </p:spTree>
    <p:extLst>
      <p:ext uri="{BB962C8B-B14F-4D97-AF65-F5344CB8AC3E}">
        <p14:creationId xmlns:p14="http://schemas.microsoft.com/office/powerpoint/2010/main" val="3078190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46</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Additional Info</a:t>
            </a:r>
          </a:p>
        </p:txBody>
      </p:sp>
      <p:sp>
        <p:nvSpPr>
          <p:cNvPr id="8" name="Content Placeholder 6"/>
          <p:cNvSpPr>
            <a:spLocks noGrp="1"/>
          </p:cNvSpPr>
          <p:nvPr>
            <p:ph idx="1"/>
          </p:nvPr>
        </p:nvSpPr>
        <p:spPr/>
        <p:txBody>
          <a:bodyPr>
            <a:normAutofit/>
          </a:bodyPr>
          <a:lstStyle/>
          <a:p>
            <a:r>
              <a:rPr lang="en-US" dirty="0"/>
              <a:t>The taxpayer indicates how to receive their refund as well as other information which may be needed to complete the return</a:t>
            </a:r>
          </a:p>
          <a:p>
            <a:r>
              <a:rPr lang="en-US" dirty="0"/>
              <a:t>Highly desirable, but optional: Demographic information in this section may be collected and entered in the tax software</a:t>
            </a:r>
          </a:p>
        </p:txBody>
      </p:sp>
    </p:spTree>
    <p:extLst>
      <p:ext uri="{BB962C8B-B14F-4D97-AF65-F5344CB8AC3E}">
        <p14:creationId xmlns:p14="http://schemas.microsoft.com/office/powerpoint/2010/main" val="1529884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ADC05F-7B49-10B1-CBAB-64EFEA368DE1}"/>
              </a:ext>
            </a:extLst>
          </p:cNvPr>
          <p:cNvPicPr>
            <a:picLocks noChangeAspect="1"/>
          </p:cNvPicPr>
          <p:nvPr/>
        </p:nvPicPr>
        <p:blipFill>
          <a:blip r:embed="rId2"/>
          <a:stretch>
            <a:fillRect/>
          </a:stretch>
        </p:blipFill>
        <p:spPr>
          <a:xfrm>
            <a:off x="540359" y="5228145"/>
            <a:ext cx="7982097" cy="451162"/>
          </a:xfrm>
          <a:prstGeom prst="rect">
            <a:avLst/>
          </a:prstGeom>
        </p:spPr>
      </p:pic>
      <p:pic>
        <p:nvPicPr>
          <p:cNvPr id="4" name="Picture 3">
            <a:extLst>
              <a:ext uri="{FF2B5EF4-FFF2-40B4-BE49-F238E27FC236}">
                <a16:creationId xmlns:a16="http://schemas.microsoft.com/office/drawing/2014/main" id="{C2BF8F5F-9C8F-0F85-C568-35E95661544C}"/>
              </a:ext>
            </a:extLst>
          </p:cNvPr>
          <p:cNvPicPr>
            <a:picLocks noChangeAspect="1"/>
          </p:cNvPicPr>
          <p:nvPr/>
        </p:nvPicPr>
        <p:blipFill>
          <a:blip r:embed="rId3"/>
          <a:stretch>
            <a:fillRect/>
          </a:stretch>
        </p:blipFill>
        <p:spPr>
          <a:xfrm>
            <a:off x="442385" y="1159934"/>
            <a:ext cx="8311243" cy="376603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47</a:t>
            </a:fld>
            <a:endParaRPr lang="en-US"/>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Additional Info</a:t>
            </a:r>
            <a:endParaRPr lang="en-US" sz="3000" dirty="0"/>
          </a:p>
        </p:txBody>
      </p:sp>
      <p:grpSp>
        <p:nvGrpSpPr>
          <p:cNvPr id="19" name="Group 18">
            <a:extLst>
              <a:ext uri="{FF2B5EF4-FFF2-40B4-BE49-F238E27FC236}">
                <a16:creationId xmlns:a16="http://schemas.microsoft.com/office/drawing/2014/main" id="{FF2A46FD-1304-B126-B7A1-F6C9BD1C01B3}"/>
              </a:ext>
            </a:extLst>
          </p:cNvPr>
          <p:cNvGrpSpPr/>
          <p:nvPr/>
        </p:nvGrpSpPr>
        <p:grpSpPr>
          <a:xfrm>
            <a:off x="186201" y="1837779"/>
            <a:ext cx="8759607" cy="4897082"/>
            <a:chOff x="186201" y="1837779"/>
            <a:chExt cx="8759607" cy="4897082"/>
          </a:xfrm>
        </p:grpSpPr>
        <p:sp>
          <p:nvSpPr>
            <p:cNvPr id="18" name="TextBox 17">
              <a:extLst>
                <a:ext uri="{FF2B5EF4-FFF2-40B4-BE49-F238E27FC236}">
                  <a16:creationId xmlns:a16="http://schemas.microsoft.com/office/drawing/2014/main" id="{E2D0A5F9-1C3D-4D97-9DFC-76CDB38EB05B}"/>
                </a:ext>
              </a:extLst>
            </p:cNvPr>
            <p:cNvSpPr txBox="1"/>
            <p:nvPr/>
          </p:nvSpPr>
          <p:spPr>
            <a:xfrm>
              <a:off x="439367" y="5903864"/>
              <a:ext cx="717591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3"/>
                  </a:solidFill>
                </a:rPr>
                <a:t>Make sure to verify 3 and 4 with the taxpayer, since it determines how their return or payment is processed</a:t>
              </a:r>
            </a:p>
          </p:txBody>
        </p:sp>
        <p:sp>
          <p:nvSpPr>
            <p:cNvPr id="29" name="Arrow: Bent-Up 28">
              <a:extLst>
                <a:ext uri="{FF2B5EF4-FFF2-40B4-BE49-F238E27FC236}">
                  <a16:creationId xmlns:a16="http://schemas.microsoft.com/office/drawing/2014/main" id="{CEA9AFE7-5EA8-4A2E-A315-2AB83B5442FC}"/>
                </a:ext>
              </a:extLst>
            </p:cNvPr>
            <p:cNvSpPr/>
            <p:nvPr/>
          </p:nvSpPr>
          <p:spPr>
            <a:xfrm rot="16200000" flipH="1">
              <a:off x="7135087" y="3951945"/>
              <a:ext cx="2940163" cy="265591"/>
            </a:xfrm>
            <a:prstGeom prst="bentUpArrow">
              <a:avLst>
                <a:gd name="adj1" fmla="val 25000"/>
                <a:gd name="adj2" fmla="val 40715"/>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135CBB-0CF7-48E1-B5AA-EF2D8ABBEEB3}"/>
                </a:ext>
              </a:extLst>
            </p:cNvPr>
            <p:cNvSpPr/>
            <p:nvPr/>
          </p:nvSpPr>
          <p:spPr>
            <a:xfrm>
              <a:off x="186201" y="1837779"/>
              <a:ext cx="8759607" cy="458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BB8C0CED-610B-483F-27A8-458F992B3915}"/>
              </a:ext>
            </a:extLst>
          </p:cNvPr>
          <p:cNvGrpSpPr/>
          <p:nvPr/>
        </p:nvGrpSpPr>
        <p:grpSpPr>
          <a:xfrm>
            <a:off x="0" y="2796543"/>
            <a:ext cx="8914546" cy="2603903"/>
            <a:chOff x="0" y="2796543"/>
            <a:chExt cx="8914546" cy="2603903"/>
          </a:xfrm>
        </p:grpSpPr>
        <p:cxnSp>
          <p:nvCxnSpPr>
            <p:cNvPr id="14" name="Straight Connector 13">
              <a:extLst>
                <a:ext uri="{FF2B5EF4-FFF2-40B4-BE49-F238E27FC236}">
                  <a16:creationId xmlns:a16="http://schemas.microsoft.com/office/drawing/2014/main" id="{51DF29E1-77A7-458B-B3CA-88518CEF34BB}"/>
                </a:ext>
              </a:extLst>
            </p:cNvPr>
            <p:cNvCxnSpPr/>
            <p:nvPr/>
          </p:nvCxnSpPr>
          <p:spPr>
            <a:xfrm>
              <a:off x="0" y="2796543"/>
              <a:ext cx="89145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rrow: Bent-Up 26">
              <a:extLst>
                <a:ext uri="{FF2B5EF4-FFF2-40B4-BE49-F238E27FC236}">
                  <a16:creationId xmlns:a16="http://schemas.microsoft.com/office/drawing/2014/main" id="{FCD5A778-63A9-4372-83B2-3C37F87AEC21}"/>
                </a:ext>
              </a:extLst>
            </p:cNvPr>
            <p:cNvSpPr/>
            <p:nvPr/>
          </p:nvSpPr>
          <p:spPr>
            <a:xfrm rot="5400000">
              <a:off x="-693269" y="3844454"/>
              <a:ext cx="2526572" cy="430752"/>
            </a:xfrm>
            <a:prstGeom prst="bentUpArrow">
              <a:avLst>
                <a:gd name="adj1" fmla="val 17419"/>
                <a:gd name="adj2" fmla="val 30606"/>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E954441-FBD3-4481-A0BC-C90ED261888B}"/>
                </a:ext>
              </a:extLst>
            </p:cNvPr>
            <p:cNvSpPr txBox="1"/>
            <p:nvPr/>
          </p:nvSpPr>
          <p:spPr>
            <a:xfrm>
              <a:off x="741850" y="4938781"/>
              <a:ext cx="783329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060"/>
                  </a:solidFill>
                </a:rPr>
                <a:t>Questions below the red line are helpful, but optional</a:t>
              </a:r>
            </a:p>
          </p:txBody>
        </p:sp>
      </p:grpSp>
      <p:sp>
        <p:nvSpPr>
          <p:cNvPr id="5" name="Rectangle 4">
            <a:extLst>
              <a:ext uri="{FF2B5EF4-FFF2-40B4-BE49-F238E27FC236}">
                <a16:creationId xmlns:a16="http://schemas.microsoft.com/office/drawing/2014/main" id="{2A96D0A3-CE42-6A63-CB42-77E76EADA2C6}"/>
              </a:ext>
            </a:extLst>
          </p:cNvPr>
          <p:cNvSpPr/>
          <p:nvPr/>
        </p:nvSpPr>
        <p:spPr>
          <a:xfrm flipV="1">
            <a:off x="387588" y="2603620"/>
            <a:ext cx="8350376" cy="1395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Bent-Up 6">
            <a:extLst>
              <a:ext uri="{FF2B5EF4-FFF2-40B4-BE49-F238E27FC236}">
                <a16:creationId xmlns:a16="http://schemas.microsoft.com/office/drawing/2014/main" id="{72F714F1-0A09-7A26-3D12-F712F6AE6A36}"/>
              </a:ext>
            </a:extLst>
          </p:cNvPr>
          <p:cNvSpPr/>
          <p:nvPr/>
        </p:nvSpPr>
        <p:spPr>
          <a:xfrm rot="5400000">
            <a:off x="-1683209" y="4182402"/>
            <a:ext cx="4049410" cy="298460"/>
          </a:xfrm>
          <a:prstGeom prst="bentUpArrow">
            <a:avLst>
              <a:gd name="adj1" fmla="val 25000"/>
              <a:gd name="adj2" fmla="val 40715"/>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AF5100-3696-E6B4-06EF-98F56D66A833}"/>
              </a:ext>
            </a:extLst>
          </p:cNvPr>
          <p:cNvSpPr txBox="1"/>
          <p:nvPr/>
        </p:nvSpPr>
        <p:spPr>
          <a:xfrm>
            <a:off x="927177" y="5567604"/>
            <a:ext cx="777745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70C0"/>
                </a:solidFill>
              </a:rPr>
              <a:t>We will refer the client to a source for this information.  </a:t>
            </a:r>
          </a:p>
        </p:txBody>
      </p:sp>
    </p:spTree>
    <p:extLst>
      <p:ext uri="{BB962C8B-B14F-4D97-AF65-F5344CB8AC3E}">
        <p14:creationId xmlns:p14="http://schemas.microsoft.com/office/powerpoint/2010/main" val="3464169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48</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Due Diligence</a:t>
            </a:r>
          </a:p>
        </p:txBody>
      </p:sp>
      <p:sp>
        <p:nvSpPr>
          <p:cNvPr id="8" name="Content Placeholder 6"/>
          <p:cNvSpPr>
            <a:spLocks noGrp="1"/>
          </p:cNvSpPr>
          <p:nvPr>
            <p:ph idx="1"/>
          </p:nvPr>
        </p:nvSpPr>
        <p:spPr>
          <a:xfrm>
            <a:off x="349249" y="1388533"/>
            <a:ext cx="8480426" cy="4946953"/>
          </a:xfrm>
        </p:spPr>
        <p:txBody>
          <a:bodyPr>
            <a:normAutofit fontScale="85000" lnSpcReduction="20000"/>
          </a:bodyPr>
          <a:lstStyle/>
          <a:p>
            <a:r>
              <a:rPr lang="en-US" dirty="0"/>
              <a:t>As a volunteer, you must do your part when preparing or quality reviewing a tax return to ensure the information on the return is correct and complete </a:t>
            </a:r>
          </a:p>
          <a:p>
            <a:r>
              <a:rPr lang="en-US" dirty="0"/>
              <a:t>Generally, as an IRS certified volunteer, you can rely in good faith on some types of information from a taxpayer without requiring documentation</a:t>
            </a:r>
          </a:p>
          <a:p>
            <a:pPr lvl="1"/>
            <a:r>
              <a:rPr lang="en-US" dirty="0"/>
              <a:t>For example: You do not need to see proof of a taxpayer's cash contribution to a charity if you feel comfortable that this information is not unusual or questionable</a:t>
            </a:r>
          </a:p>
          <a:p>
            <a:pPr lvl="1"/>
            <a:r>
              <a:rPr lang="en-US" dirty="0">
                <a:solidFill>
                  <a:srgbClr val="EA7200"/>
                </a:solidFill>
              </a:rPr>
              <a:t>If the IRS receives a form, we usually need to verify information</a:t>
            </a:r>
          </a:p>
          <a:p>
            <a:r>
              <a:rPr lang="en-US" dirty="0"/>
              <a:t>Part of due diligence requires asking a taxpayer to clarify information that may appear to be inconsistent or incomplete</a:t>
            </a:r>
          </a:p>
          <a:p>
            <a:r>
              <a:rPr lang="en-US" dirty="0"/>
              <a:t>If you are not comfortable with the information provided by a taxpayer, you are not obligated to prepare the tax return</a:t>
            </a:r>
          </a:p>
          <a:p>
            <a:pPr lvl="1"/>
            <a:r>
              <a:rPr lang="en-US" dirty="0"/>
              <a:t>Contact the site coordinator</a:t>
            </a:r>
          </a:p>
        </p:txBody>
      </p:sp>
    </p:spTree>
    <p:extLst>
      <p:ext uri="{BB962C8B-B14F-4D97-AF65-F5344CB8AC3E}">
        <p14:creationId xmlns:p14="http://schemas.microsoft.com/office/powerpoint/2010/main" val="322117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49</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4000" dirty="0"/>
              <a:t>Preparing the Tax Return</a:t>
            </a:r>
          </a:p>
        </p:txBody>
      </p:sp>
      <p:sp>
        <p:nvSpPr>
          <p:cNvPr id="8" name="Content Placeholder 6"/>
          <p:cNvSpPr>
            <a:spLocks noGrp="1"/>
          </p:cNvSpPr>
          <p:nvPr>
            <p:ph idx="1"/>
          </p:nvPr>
        </p:nvSpPr>
        <p:spPr/>
        <p:txBody>
          <a:bodyPr>
            <a:normAutofit fontScale="85000" lnSpcReduction="20000"/>
          </a:bodyPr>
          <a:lstStyle/>
          <a:p>
            <a:r>
              <a:rPr lang="en-US" dirty="0"/>
              <a:t>After completing the intake and interview process, either</a:t>
            </a:r>
          </a:p>
          <a:p>
            <a:pPr lvl="1"/>
            <a:r>
              <a:rPr lang="en-US" dirty="0"/>
              <a:t>For In-Person, start preparing the return in </a:t>
            </a:r>
            <a:r>
              <a:rPr lang="en-US" dirty="0" err="1"/>
              <a:t>Taxslayer</a:t>
            </a:r>
            <a:endParaRPr lang="en-US" dirty="0"/>
          </a:p>
          <a:p>
            <a:pPr lvl="1"/>
            <a:r>
              <a:rPr lang="en-US" dirty="0"/>
              <a:t>For NIP, complete a VITA folder with all the needed information inside</a:t>
            </a:r>
          </a:p>
          <a:p>
            <a:r>
              <a:rPr lang="en-US" dirty="0"/>
              <a:t>Consult references and tools to determine filing status, exemptions, income, adjustments, deductions, credits, or payments </a:t>
            </a:r>
          </a:p>
          <a:p>
            <a:pPr lvl="1"/>
            <a:r>
              <a:rPr lang="en-US" dirty="0"/>
              <a:t>Publication 4012 contains tax law information, and guidance on using tools embedded in </a:t>
            </a:r>
            <a:r>
              <a:rPr lang="en-US" dirty="0" err="1"/>
              <a:t>Taxslayer</a:t>
            </a:r>
            <a:endParaRPr lang="en-US" dirty="0"/>
          </a:p>
          <a:p>
            <a:pPr lvl="1"/>
            <a:r>
              <a:rPr lang="en-US" dirty="0"/>
              <a:t>Publication 17 and Publication 4491  </a:t>
            </a:r>
          </a:p>
          <a:p>
            <a:pPr lvl="1"/>
            <a:r>
              <a:rPr lang="en-US" dirty="0"/>
              <a:t>Volunteer Tax Alerts</a:t>
            </a:r>
          </a:p>
          <a:p>
            <a:r>
              <a:rPr lang="en-US" dirty="0"/>
              <a:t>Once the return is prepared, a Quality Reviewer other than the preparer will go through the taxpayer material and the return</a:t>
            </a:r>
          </a:p>
        </p:txBody>
      </p:sp>
    </p:spTree>
    <p:extLst>
      <p:ext uri="{BB962C8B-B14F-4D97-AF65-F5344CB8AC3E}">
        <p14:creationId xmlns:p14="http://schemas.microsoft.com/office/powerpoint/2010/main" val="179060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Tax Training Overview</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374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50</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700" dirty="0"/>
              <a:t>Quality Review Process</a:t>
            </a:r>
          </a:p>
        </p:txBody>
      </p:sp>
      <p:sp>
        <p:nvSpPr>
          <p:cNvPr id="8" name="Content Placeholder 6"/>
          <p:cNvSpPr>
            <a:spLocks noGrp="1"/>
          </p:cNvSpPr>
          <p:nvPr>
            <p:ph idx="1"/>
          </p:nvPr>
        </p:nvSpPr>
        <p:spPr>
          <a:xfrm>
            <a:off x="349249" y="1388533"/>
            <a:ext cx="8480426" cy="5146082"/>
          </a:xfrm>
        </p:spPr>
        <p:txBody>
          <a:bodyPr>
            <a:normAutofit fontScale="92500" lnSpcReduction="10000"/>
          </a:bodyPr>
          <a:lstStyle/>
          <a:p>
            <a:r>
              <a:rPr lang="en-US" dirty="0"/>
              <a:t>Purpose of a Quality Review to ensure that the taxpayer's tax return is accurate based on the Intake/Interview Sheet, and supporting documents provided by the taxpayer and the interview with the taxpayer </a:t>
            </a:r>
          </a:p>
          <a:p>
            <a:r>
              <a:rPr lang="en-US" u="sng" dirty="0">
                <a:solidFill>
                  <a:srgbClr val="FF0000"/>
                </a:solidFill>
              </a:rPr>
              <a:t>Someone besides the preparer must conduct a Quality Review of every return prepared</a:t>
            </a:r>
          </a:p>
          <a:p>
            <a:r>
              <a:rPr lang="en-US" dirty="0"/>
              <a:t>Quality Review offers the best opportunity to correct small errors before they can cause big problems</a:t>
            </a:r>
          </a:p>
          <a:p>
            <a:r>
              <a:rPr lang="en-US" i="1" dirty="0"/>
              <a:t>Quality Review takes place after the return is prepared, but </a:t>
            </a:r>
            <a:r>
              <a:rPr lang="en-US" i="1" dirty="0">
                <a:solidFill>
                  <a:srgbClr val="EA7200"/>
                </a:solidFill>
              </a:rPr>
              <a:t>before the taxpayer signs the return</a:t>
            </a:r>
            <a:r>
              <a:rPr lang="en-US" i="1" dirty="0"/>
              <a:t> </a:t>
            </a:r>
          </a:p>
          <a:p>
            <a:r>
              <a:rPr lang="en-US" i="1" dirty="0"/>
              <a:t>We submit taxes </a:t>
            </a:r>
            <a:r>
              <a:rPr lang="en-US" i="1" dirty="0">
                <a:solidFill>
                  <a:srgbClr val="EA7200"/>
                </a:solidFill>
              </a:rPr>
              <a:t>after</a:t>
            </a:r>
            <a:r>
              <a:rPr lang="en-US" i="1" dirty="0"/>
              <a:t> the taxpayer has reviewed and signed them </a:t>
            </a:r>
            <a:endParaRPr lang="en-US" i="1" dirty="0">
              <a:solidFill>
                <a:srgbClr val="EA7200"/>
              </a:solidFill>
            </a:endParaRPr>
          </a:p>
        </p:txBody>
      </p:sp>
    </p:spTree>
    <p:extLst>
      <p:ext uri="{BB962C8B-B14F-4D97-AF65-F5344CB8AC3E}">
        <p14:creationId xmlns:p14="http://schemas.microsoft.com/office/powerpoint/2010/main" val="732449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51</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700" dirty="0"/>
              <a:t>Quality Review Process (</a:t>
            </a:r>
            <a:r>
              <a:rPr lang="en-US" sz="3700" dirty="0" err="1"/>
              <a:t>con’t</a:t>
            </a:r>
            <a:r>
              <a:rPr lang="en-US" sz="3700" dirty="0"/>
              <a:t>)</a:t>
            </a:r>
          </a:p>
        </p:txBody>
      </p:sp>
      <p:sp>
        <p:nvSpPr>
          <p:cNvPr id="8" name="Content Placeholder 6"/>
          <p:cNvSpPr>
            <a:spLocks noGrp="1"/>
          </p:cNvSpPr>
          <p:nvPr>
            <p:ph idx="1"/>
          </p:nvPr>
        </p:nvSpPr>
        <p:spPr>
          <a:xfrm>
            <a:off x="349249" y="1193393"/>
            <a:ext cx="8480426" cy="4946953"/>
          </a:xfrm>
        </p:spPr>
        <p:txBody>
          <a:bodyPr>
            <a:normAutofit fontScale="92500" lnSpcReduction="10000"/>
          </a:bodyPr>
          <a:lstStyle/>
          <a:p>
            <a:r>
              <a:rPr lang="en-US" dirty="0"/>
              <a:t>There are two acceptable QR methods: </a:t>
            </a:r>
          </a:p>
          <a:p>
            <a:pPr lvl="1"/>
            <a:r>
              <a:rPr lang="en-US" dirty="0"/>
              <a:t>Designated Review - Preferred quality review method employs a designated Quality Reviewer, a volunteer who is solely dedicated (at that shift and site) to reviewing returns prepared by the other volunteers at the site</a:t>
            </a:r>
          </a:p>
          <a:p>
            <a:pPr lvl="1"/>
            <a:r>
              <a:rPr lang="en-US" dirty="0"/>
              <a:t>Peer Review - Designated Quality Reviewer not available, so volunteers review each other’s prepared returns </a:t>
            </a:r>
          </a:p>
          <a:p>
            <a:r>
              <a:rPr lang="en-US" dirty="0">
                <a:solidFill>
                  <a:srgbClr val="FF0000"/>
                </a:solidFill>
              </a:rPr>
              <a:t>Note: Self-Review, quality reviewing a return you prepared yourself, is never an acceptable quality review method</a:t>
            </a:r>
          </a:p>
          <a:p>
            <a:r>
              <a:rPr lang="en-US" dirty="0"/>
              <a:t>Other related publications:</a:t>
            </a:r>
          </a:p>
          <a:p>
            <a:pPr lvl="1"/>
            <a:r>
              <a:rPr lang="en-US" dirty="0"/>
              <a:t>Pub 5299 Quality Review Refresher</a:t>
            </a:r>
          </a:p>
          <a:p>
            <a:pPr lvl="1"/>
            <a:r>
              <a:rPr lang="en-US" dirty="0"/>
              <a:t>Pub 5310 Tax Return Quality Review Job Aid available for QR volunteers</a:t>
            </a:r>
          </a:p>
          <a:p>
            <a:pPr lvl="1"/>
            <a:r>
              <a:rPr lang="en-US" dirty="0"/>
              <a:t>Pub 5838 VITA/TCE Intake/Interview and QR Handbook</a:t>
            </a:r>
          </a:p>
        </p:txBody>
      </p:sp>
    </p:spTree>
    <p:extLst>
      <p:ext uri="{BB962C8B-B14F-4D97-AF65-F5344CB8AC3E}">
        <p14:creationId xmlns:p14="http://schemas.microsoft.com/office/powerpoint/2010/main" val="2846279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52</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700" dirty="0"/>
              <a:t>Quality Review Process (</a:t>
            </a:r>
            <a:r>
              <a:rPr lang="en-US" sz="3700" dirty="0" err="1"/>
              <a:t>con’t</a:t>
            </a:r>
            <a:r>
              <a:rPr lang="en-US" sz="3700" dirty="0"/>
              <a:t>)</a:t>
            </a:r>
          </a:p>
        </p:txBody>
      </p:sp>
      <p:sp>
        <p:nvSpPr>
          <p:cNvPr id="8" name="Content Placeholder 6"/>
          <p:cNvSpPr>
            <a:spLocks noGrp="1"/>
          </p:cNvSpPr>
          <p:nvPr>
            <p:ph idx="1"/>
          </p:nvPr>
        </p:nvSpPr>
        <p:spPr>
          <a:xfrm>
            <a:off x="349249" y="1234058"/>
            <a:ext cx="8480426" cy="5487418"/>
          </a:xfrm>
        </p:spPr>
        <p:txBody>
          <a:bodyPr>
            <a:normAutofit/>
          </a:bodyPr>
          <a:lstStyle/>
          <a:p>
            <a:r>
              <a:rPr lang="en-US" dirty="0"/>
              <a:t>The Quality Review Process must include key critical actions: </a:t>
            </a:r>
          </a:p>
          <a:p>
            <a:pPr lvl="1"/>
            <a:r>
              <a:rPr lang="en-US" dirty="0"/>
              <a:t>Engaging the taxpayer in the review process </a:t>
            </a:r>
          </a:p>
          <a:p>
            <a:pPr lvl="2"/>
            <a:r>
              <a:rPr lang="en-US" dirty="0"/>
              <a:t>For the NIP process, this activity is the responsibility of the volunteer giving the tax return back to the client.</a:t>
            </a:r>
          </a:p>
          <a:p>
            <a:pPr lvl="1"/>
            <a:r>
              <a:rPr lang="en-US" dirty="0"/>
              <a:t>Comparing all information provided by the taxpayer on Form 13614-C and supporting documents against the completed tax return entries </a:t>
            </a:r>
          </a:p>
          <a:p>
            <a:pPr lvl="1"/>
            <a:r>
              <a:rPr lang="en-US" dirty="0"/>
              <a:t>As appropriate, using official reference materials to verify that tax law determinations are correct</a:t>
            </a:r>
          </a:p>
          <a:p>
            <a:pPr lvl="1"/>
            <a:r>
              <a:rPr lang="en-US" dirty="0"/>
              <a:t>Reminding the client that they are responsible for the return</a:t>
            </a:r>
          </a:p>
          <a:p>
            <a:pPr lvl="2"/>
            <a:r>
              <a:rPr lang="en-US" dirty="0"/>
              <a:t>We assist with creating it, but they will be held accountable by the IRS</a:t>
            </a:r>
          </a:p>
        </p:txBody>
      </p:sp>
    </p:spTree>
    <p:extLst>
      <p:ext uri="{BB962C8B-B14F-4D97-AF65-F5344CB8AC3E}">
        <p14:creationId xmlns:p14="http://schemas.microsoft.com/office/powerpoint/2010/main" val="27417646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Intake and Quality Review Test Notes</a:t>
            </a:r>
          </a:p>
        </p:txBody>
      </p:sp>
      <p:sp>
        <p:nvSpPr>
          <p:cNvPr id="3" name="Text Placeholder 2">
            <a:extLst>
              <a:ext uri="{FF2B5EF4-FFF2-40B4-BE49-F238E27FC236}">
                <a16:creationId xmlns:a16="http://schemas.microsoft.com/office/drawing/2014/main" id="{BDA7094B-D736-4177-A4C8-C56DBE220E69}"/>
              </a:ext>
            </a:extLst>
          </p:cNvPr>
          <p:cNvSpPr>
            <a:spLocks noGrp="1"/>
          </p:cNvSpPr>
          <p:nvPr>
            <p:ph type="body" idx="1"/>
          </p:nvPr>
        </p:nvSpPr>
        <p:spPr>
          <a:xfrm>
            <a:off x="525916" y="4494984"/>
            <a:ext cx="8389484" cy="1500187"/>
          </a:xfrm>
        </p:spPr>
        <p:txBody>
          <a:bodyPr/>
          <a:lstStyle/>
          <a:p>
            <a:r>
              <a:rPr lang="en-US" dirty="0"/>
              <a:t>Ethics Training for Volunteers</a:t>
            </a:r>
          </a:p>
          <a:p>
            <a:endParaRPr lang="en-US" dirty="0"/>
          </a:p>
        </p:txBody>
      </p:sp>
    </p:spTree>
    <p:extLst>
      <p:ext uri="{BB962C8B-B14F-4D97-AF65-F5344CB8AC3E}">
        <p14:creationId xmlns:p14="http://schemas.microsoft.com/office/powerpoint/2010/main" val="3562950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54</a:t>
            </a:fld>
            <a:endParaRPr lang="en-US"/>
          </a:p>
        </p:txBody>
      </p:sp>
      <p:sp>
        <p:nvSpPr>
          <p:cNvPr id="3" name="Title 2"/>
          <p:cNvSpPr>
            <a:spLocks noGrp="1"/>
          </p:cNvSpPr>
          <p:nvPr>
            <p:ph type="title"/>
          </p:nvPr>
        </p:nvSpPr>
        <p:spPr>
          <a:xfrm>
            <a:off x="496111" y="493136"/>
            <a:ext cx="8433880" cy="666798"/>
          </a:xfrm>
        </p:spPr>
        <p:txBody>
          <a:bodyPr>
            <a:noAutofit/>
          </a:bodyPr>
          <a:lstStyle/>
          <a:p>
            <a:r>
              <a:rPr lang="en-US" sz="3600" dirty="0"/>
              <a:t>Intake/Interview and Quality Review</a:t>
            </a:r>
          </a:p>
        </p:txBody>
      </p:sp>
      <p:sp>
        <p:nvSpPr>
          <p:cNvPr id="8" name="Content Placeholder 6"/>
          <p:cNvSpPr>
            <a:spLocks noGrp="1"/>
          </p:cNvSpPr>
          <p:nvPr>
            <p:ph idx="1"/>
          </p:nvPr>
        </p:nvSpPr>
        <p:spPr>
          <a:xfrm>
            <a:off x="389004" y="1186916"/>
            <a:ext cx="7987355" cy="5494804"/>
          </a:xfrm>
        </p:spPr>
        <p:txBody>
          <a:bodyPr>
            <a:normAutofit lnSpcReduction="10000"/>
          </a:bodyPr>
          <a:lstStyle/>
          <a:p>
            <a:pPr marL="0" indent="0">
              <a:buNone/>
            </a:pPr>
            <a:r>
              <a:rPr lang="en-US" dirty="0"/>
              <a:t>There are changes here as well, including tweaks to the questions after Pub 6744 was published</a:t>
            </a:r>
          </a:p>
          <a:p>
            <a:r>
              <a:rPr lang="en-US" dirty="0"/>
              <a:t>Questions 3, 4, and 5 are new for both the test and retest</a:t>
            </a:r>
          </a:p>
          <a:p>
            <a:pPr lvl="1"/>
            <a:r>
              <a:rPr lang="en-US" dirty="0"/>
              <a:t>Questions on interest income, requirement for QR, and reasonable client verbal information are gone</a:t>
            </a:r>
          </a:p>
          <a:p>
            <a:pPr lvl="1"/>
            <a:r>
              <a:rPr lang="en-US" dirty="0"/>
              <a:t>New questions cover tip income, dates related to marital status, and which Pub controls out-of-scope</a:t>
            </a:r>
          </a:p>
          <a:p>
            <a:r>
              <a:rPr lang="en-US" dirty="0"/>
              <a:t>Retest Question 1 is also significantly revised</a:t>
            </a:r>
          </a:p>
          <a:p>
            <a:pPr lvl="1"/>
            <a:r>
              <a:rPr lang="en-US" dirty="0"/>
              <a:t>The previous question asked generally about performing a client interview</a:t>
            </a:r>
          </a:p>
          <a:p>
            <a:pPr lvl="1"/>
            <a:r>
              <a:rPr lang="en-US" dirty="0"/>
              <a:t>The new question asks about which form you have to use for the client interview</a:t>
            </a:r>
          </a:p>
        </p:txBody>
      </p:sp>
    </p:spTree>
    <p:extLst>
      <p:ext uri="{BB962C8B-B14F-4D97-AF65-F5344CB8AC3E}">
        <p14:creationId xmlns:p14="http://schemas.microsoft.com/office/powerpoint/2010/main" val="822590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55</a:t>
            </a:fld>
            <a:endParaRPr lang="en-US"/>
          </a:p>
        </p:txBody>
      </p:sp>
      <p:sp>
        <p:nvSpPr>
          <p:cNvPr id="3" name="Title 2"/>
          <p:cNvSpPr>
            <a:spLocks noGrp="1"/>
          </p:cNvSpPr>
          <p:nvPr>
            <p:ph type="title"/>
          </p:nvPr>
        </p:nvSpPr>
        <p:spPr>
          <a:xfrm>
            <a:off x="496111" y="493136"/>
            <a:ext cx="8433880" cy="666798"/>
          </a:xfrm>
        </p:spPr>
        <p:txBody>
          <a:bodyPr>
            <a:noAutofit/>
          </a:bodyPr>
          <a:lstStyle/>
          <a:p>
            <a:r>
              <a:rPr lang="en-US" sz="3600" dirty="0"/>
              <a:t>Intake/Interview and Quality Review</a:t>
            </a:r>
          </a:p>
        </p:txBody>
      </p:sp>
      <p:sp>
        <p:nvSpPr>
          <p:cNvPr id="8" name="Content Placeholder 6"/>
          <p:cNvSpPr>
            <a:spLocks noGrp="1"/>
          </p:cNvSpPr>
          <p:nvPr>
            <p:ph idx="1"/>
          </p:nvPr>
        </p:nvSpPr>
        <p:spPr>
          <a:xfrm>
            <a:off x="349248" y="1226672"/>
            <a:ext cx="7987355" cy="2639650"/>
          </a:xfrm>
        </p:spPr>
        <p:txBody>
          <a:bodyPr>
            <a:normAutofit/>
          </a:bodyPr>
          <a:lstStyle/>
          <a:p>
            <a:r>
              <a:rPr lang="en-US" dirty="0"/>
              <a:t>They shuffled some of the other questions</a:t>
            </a:r>
          </a:p>
          <a:p>
            <a:pPr lvl="1"/>
            <a:r>
              <a:rPr lang="en-US" dirty="0"/>
              <a:t>Still there, but a different number in the sequence</a:t>
            </a:r>
          </a:p>
          <a:p>
            <a:r>
              <a:rPr lang="en-US" dirty="0"/>
              <a:t>Question 3 for both test and retest have a wording change from Pub 6744.  (new text in blue)</a:t>
            </a:r>
          </a:p>
          <a:p>
            <a:pPr lvl="1"/>
            <a:endParaRPr lang="en-US" dirty="0"/>
          </a:p>
        </p:txBody>
      </p:sp>
      <p:pic>
        <p:nvPicPr>
          <p:cNvPr id="4" name="Picture 3">
            <a:extLst>
              <a:ext uri="{FF2B5EF4-FFF2-40B4-BE49-F238E27FC236}">
                <a16:creationId xmlns:a16="http://schemas.microsoft.com/office/drawing/2014/main" id="{4A092B72-1815-E0CA-E8BE-42A4A1410974}"/>
              </a:ext>
            </a:extLst>
          </p:cNvPr>
          <p:cNvPicPr>
            <a:picLocks noChangeAspect="1"/>
          </p:cNvPicPr>
          <p:nvPr/>
        </p:nvPicPr>
        <p:blipFill>
          <a:blip r:embed="rId2"/>
          <a:stretch>
            <a:fillRect/>
          </a:stretch>
        </p:blipFill>
        <p:spPr>
          <a:xfrm>
            <a:off x="447610" y="3789378"/>
            <a:ext cx="7053364" cy="401553"/>
          </a:xfrm>
          <a:prstGeom prst="rect">
            <a:avLst/>
          </a:prstGeom>
        </p:spPr>
      </p:pic>
      <p:pic>
        <p:nvPicPr>
          <p:cNvPr id="7" name="Picture 6">
            <a:extLst>
              <a:ext uri="{FF2B5EF4-FFF2-40B4-BE49-F238E27FC236}">
                <a16:creationId xmlns:a16="http://schemas.microsoft.com/office/drawing/2014/main" id="{926EC125-C01F-1DED-DDCE-8BE5930BAA3D}"/>
              </a:ext>
            </a:extLst>
          </p:cNvPr>
          <p:cNvPicPr>
            <a:picLocks noChangeAspect="1"/>
          </p:cNvPicPr>
          <p:nvPr/>
        </p:nvPicPr>
        <p:blipFill>
          <a:blip r:embed="rId3"/>
          <a:stretch>
            <a:fillRect/>
          </a:stretch>
        </p:blipFill>
        <p:spPr>
          <a:xfrm>
            <a:off x="462064" y="4355944"/>
            <a:ext cx="8219872" cy="498618"/>
          </a:xfrm>
          <a:prstGeom prst="rect">
            <a:avLst/>
          </a:prstGeom>
        </p:spPr>
      </p:pic>
      <p:sp>
        <p:nvSpPr>
          <p:cNvPr id="9" name="TextBox 8">
            <a:extLst>
              <a:ext uri="{FF2B5EF4-FFF2-40B4-BE49-F238E27FC236}">
                <a16:creationId xmlns:a16="http://schemas.microsoft.com/office/drawing/2014/main" id="{3E12479D-1B27-D7FC-E30D-2427BCFDB579}"/>
              </a:ext>
            </a:extLst>
          </p:cNvPr>
          <p:cNvSpPr txBox="1"/>
          <p:nvPr/>
        </p:nvSpPr>
        <p:spPr>
          <a:xfrm>
            <a:off x="6296878" y="3751241"/>
            <a:ext cx="2497874" cy="369332"/>
          </a:xfrm>
          <a:prstGeom prst="rect">
            <a:avLst/>
          </a:prstGeom>
          <a:solidFill>
            <a:schemeClr val="bg1"/>
          </a:solidFill>
        </p:spPr>
        <p:txBody>
          <a:bodyPr wrap="square" rtlCol="0">
            <a:spAutoFit/>
          </a:bodyPr>
          <a:lstStyle/>
          <a:p>
            <a:r>
              <a:rPr lang="en-US" dirty="0">
                <a:solidFill>
                  <a:srgbClr val="0070C0"/>
                </a:solidFill>
              </a:rPr>
              <a:t>unreported tip income.</a:t>
            </a:r>
          </a:p>
        </p:txBody>
      </p:sp>
      <p:sp>
        <p:nvSpPr>
          <p:cNvPr id="10" name="TextBox 9">
            <a:extLst>
              <a:ext uri="{FF2B5EF4-FFF2-40B4-BE49-F238E27FC236}">
                <a16:creationId xmlns:a16="http://schemas.microsoft.com/office/drawing/2014/main" id="{A5568373-38D8-9C7F-CA13-B73A5486E94C}"/>
              </a:ext>
            </a:extLst>
          </p:cNvPr>
          <p:cNvSpPr txBox="1"/>
          <p:nvPr/>
        </p:nvSpPr>
        <p:spPr>
          <a:xfrm>
            <a:off x="2134259" y="4577104"/>
            <a:ext cx="4058209" cy="292388"/>
          </a:xfrm>
          <a:prstGeom prst="rect">
            <a:avLst/>
          </a:prstGeom>
          <a:solidFill>
            <a:schemeClr val="bg1"/>
          </a:solidFill>
        </p:spPr>
        <p:txBody>
          <a:bodyPr wrap="square" tIns="0" rtlCol="0">
            <a:spAutoFit/>
          </a:bodyPr>
          <a:lstStyle/>
          <a:p>
            <a:r>
              <a:rPr lang="en-US" sz="1600" dirty="0">
                <a:solidFill>
                  <a:srgbClr val="0070C0"/>
                </a:solidFill>
              </a:rPr>
              <a:t>a return with unreported tip income?</a:t>
            </a:r>
          </a:p>
        </p:txBody>
      </p:sp>
      <p:sp>
        <p:nvSpPr>
          <p:cNvPr id="2" name="Content Placeholder 6">
            <a:extLst>
              <a:ext uri="{FF2B5EF4-FFF2-40B4-BE49-F238E27FC236}">
                <a16:creationId xmlns:a16="http://schemas.microsoft.com/office/drawing/2014/main" id="{FCB7FE20-09E7-FD9D-4926-6F715E28D096}"/>
              </a:ext>
            </a:extLst>
          </p:cNvPr>
          <p:cNvSpPr txBox="1">
            <a:spLocks/>
          </p:cNvSpPr>
          <p:nvPr/>
        </p:nvSpPr>
        <p:spPr>
          <a:xfrm>
            <a:off x="501648" y="5019575"/>
            <a:ext cx="7987355" cy="1154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Any doubts or concerns with the VSC and Intake/Interview questions?</a:t>
            </a:r>
          </a:p>
          <a:p>
            <a:pPr lvl="1"/>
            <a:endParaRPr lang="en-US" dirty="0"/>
          </a:p>
        </p:txBody>
      </p:sp>
    </p:spTree>
    <p:extLst>
      <p:ext uri="{BB962C8B-B14F-4D97-AF65-F5344CB8AC3E}">
        <p14:creationId xmlns:p14="http://schemas.microsoft.com/office/powerpoint/2010/main" val="198635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Advanced Certification Scenarios</a:t>
            </a:r>
          </a:p>
        </p:txBody>
      </p:sp>
      <p:sp>
        <p:nvSpPr>
          <p:cNvPr id="3" name="Text Placeholder 2"/>
          <p:cNvSpPr>
            <a:spLocks noGrp="1"/>
          </p:cNvSpPr>
          <p:nvPr>
            <p:ph type="body" idx="1"/>
          </p:nvPr>
        </p:nvSpPr>
        <p:spPr/>
        <p:txBody>
          <a:bodyPr/>
          <a:lstStyle/>
          <a:p>
            <a:r>
              <a:rPr lang="en-US" dirty="0">
                <a:solidFill>
                  <a:schemeClr val="accent1"/>
                </a:solidFill>
              </a:rPr>
              <a:t>(Not requiring </a:t>
            </a:r>
            <a:r>
              <a:rPr lang="en-US" dirty="0" err="1">
                <a:solidFill>
                  <a:schemeClr val="accent1"/>
                </a:solidFill>
              </a:rPr>
              <a:t>Taxslayer</a:t>
            </a:r>
            <a:r>
              <a:rPr lang="en-US" dirty="0">
                <a:solidFill>
                  <a:schemeClr val="accent1"/>
                </a:solidFill>
              </a:rPr>
              <a:t>)</a:t>
            </a:r>
          </a:p>
        </p:txBody>
      </p:sp>
    </p:spTree>
    <p:extLst>
      <p:ext uri="{BB962C8B-B14F-4D97-AF65-F5344CB8AC3E}">
        <p14:creationId xmlns:p14="http://schemas.microsoft.com/office/powerpoint/2010/main" val="3080654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1</a:t>
            </a:r>
          </a:p>
        </p:txBody>
      </p:sp>
      <p:sp>
        <p:nvSpPr>
          <p:cNvPr id="3" name="Text Placeholder 2"/>
          <p:cNvSpPr>
            <a:spLocks noGrp="1"/>
          </p:cNvSpPr>
          <p:nvPr>
            <p:ph type="body" idx="1"/>
          </p:nvPr>
        </p:nvSpPr>
        <p:spPr>
          <a:xfrm>
            <a:off x="525916" y="4494985"/>
            <a:ext cx="5811822" cy="854782"/>
          </a:xfrm>
        </p:spPr>
        <p:txBody>
          <a:bodyPr/>
          <a:lstStyle/>
          <a:p>
            <a:r>
              <a:rPr lang="en-US" dirty="0"/>
              <a:t>Lydia Roadway</a:t>
            </a:r>
          </a:p>
        </p:txBody>
      </p:sp>
    </p:spTree>
    <p:extLst>
      <p:ext uri="{BB962C8B-B14F-4D97-AF65-F5344CB8AC3E}">
        <p14:creationId xmlns:p14="http://schemas.microsoft.com/office/powerpoint/2010/main" val="497336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58</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a:t>Adv. Scenario 1 Interview Notes</a:t>
            </a:r>
            <a:endParaRPr lang="en-US" dirty="0"/>
          </a:p>
        </p:txBody>
      </p:sp>
      <p:sp>
        <p:nvSpPr>
          <p:cNvPr id="5" name="Content Placeholder 1">
            <a:extLst>
              <a:ext uri="{FF2B5EF4-FFF2-40B4-BE49-F238E27FC236}">
                <a16:creationId xmlns:a16="http://schemas.microsoft.com/office/drawing/2014/main" id="{D7101C07-596E-43E6-8F5F-1AC5FC9BC25B}"/>
              </a:ext>
            </a:extLst>
          </p:cNvPr>
          <p:cNvSpPr txBox="1">
            <a:spLocks/>
          </p:cNvSpPr>
          <p:nvPr/>
        </p:nvSpPr>
        <p:spPr>
          <a:xfrm>
            <a:off x="882870" y="571762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69</a:t>
            </a:r>
          </a:p>
        </p:txBody>
      </p:sp>
      <p:pic>
        <p:nvPicPr>
          <p:cNvPr id="7" name="Picture 6">
            <a:extLst>
              <a:ext uri="{FF2B5EF4-FFF2-40B4-BE49-F238E27FC236}">
                <a16:creationId xmlns:a16="http://schemas.microsoft.com/office/drawing/2014/main" id="{2F2C11DA-DC31-9807-8960-046089E5E55F}"/>
              </a:ext>
            </a:extLst>
          </p:cNvPr>
          <p:cNvPicPr>
            <a:picLocks noChangeAspect="1"/>
          </p:cNvPicPr>
          <p:nvPr/>
        </p:nvPicPr>
        <p:blipFill>
          <a:blip r:embed="rId2"/>
          <a:stretch>
            <a:fillRect/>
          </a:stretch>
        </p:blipFill>
        <p:spPr>
          <a:xfrm>
            <a:off x="331787" y="1542389"/>
            <a:ext cx="8480426" cy="2124878"/>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B77AB1F-164E-F82F-FDA8-087EB7CC00E0}"/>
                  </a:ext>
                </a:extLst>
              </p14:cNvPr>
              <p14:cNvContentPartPr/>
              <p14:nvPr/>
            </p14:nvContentPartPr>
            <p14:xfrm>
              <a:off x="4694567" y="1604634"/>
              <a:ext cx="1351440" cy="45360"/>
            </p14:xfrm>
          </p:contentPart>
        </mc:Choice>
        <mc:Fallback xmlns="">
          <p:pic>
            <p:nvPicPr>
              <p:cNvPr id="2" name="Ink 1">
                <a:extLst>
                  <a:ext uri="{FF2B5EF4-FFF2-40B4-BE49-F238E27FC236}">
                    <a16:creationId xmlns:a16="http://schemas.microsoft.com/office/drawing/2014/main" id="{DB77AB1F-164E-F82F-FDA8-087EB7CC00E0}"/>
                  </a:ext>
                </a:extLst>
              </p:cNvPr>
              <p:cNvPicPr/>
              <p:nvPr/>
            </p:nvPicPr>
            <p:blipFill>
              <a:blip r:embed="rId4"/>
              <a:stretch>
                <a:fillRect/>
              </a:stretch>
            </p:blipFill>
            <p:spPr>
              <a:xfrm>
                <a:off x="4640927" y="1496994"/>
                <a:ext cx="1459080" cy="261000"/>
              </a:xfrm>
              <a:prstGeom prst="rect">
                <a:avLst/>
              </a:prstGeom>
            </p:spPr>
          </p:pic>
        </mc:Fallback>
      </mc:AlternateContent>
    </p:spTree>
    <p:extLst>
      <p:ext uri="{BB962C8B-B14F-4D97-AF65-F5344CB8AC3E}">
        <p14:creationId xmlns:p14="http://schemas.microsoft.com/office/powerpoint/2010/main" val="710891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FB52B0-EB11-7E19-71B9-ACCC06D18AC5}"/>
              </a:ext>
            </a:extLst>
          </p:cNvPr>
          <p:cNvPicPr>
            <a:picLocks noChangeAspect="1"/>
          </p:cNvPicPr>
          <p:nvPr/>
        </p:nvPicPr>
        <p:blipFill>
          <a:blip r:embed="rId3"/>
          <a:stretch>
            <a:fillRect/>
          </a:stretch>
        </p:blipFill>
        <p:spPr>
          <a:xfrm>
            <a:off x="343893" y="1196915"/>
            <a:ext cx="8574049" cy="4185916"/>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59</a:t>
            </a:fld>
            <a:endParaRPr lang="en-US"/>
          </a:p>
        </p:txBody>
      </p:sp>
      <p:sp>
        <p:nvSpPr>
          <p:cNvPr id="3" name="Title 2"/>
          <p:cNvSpPr>
            <a:spLocks noGrp="1"/>
          </p:cNvSpPr>
          <p:nvPr>
            <p:ph type="title"/>
          </p:nvPr>
        </p:nvSpPr>
        <p:spPr>
          <a:xfrm>
            <a:off x="349249" y="493136"/>
            <a:ext cx="8480426" cy="666798"/>
          </a:xfrm>
        </p:spPr>
        <p:txBody>
          <a:bodyPr anchor="t">
            <a:normAutofit/>
          </a:bodyPr>
          <a:lstStyle/>
          <a:p>
            <a:r>
              <a:rPr lang="en-US" sz="4100" dirty="0"/>
              <a:t>Adv. Scenario 1: Questions</a:t>
            </a:r>
          </a:p>
        </p:txBody>
      </p:sp>
      <p:sp>
        <p:nvSpPr>
          <p:cNvPr id="15" name="TextBox 14">
            <a:extLst>
              <a:ext uri="{FF2B5EF4-FFF2-40B4-BE49-F238E27FC236}">
                <a16:creationId xmlns:a16="http://schemas.microsoft.com/office/drawing/2014/main" id="{DC8E6002-D3EC-436E-A7EA-2BC59BF78455}"/>
              </a:ext>
            </a:extLst>
          </p:cNvPr>
          <p:cNvSpPr txBox="1"/>
          <p:nvPr/>
        </p:nvSpPr>
        <p:spPr>
          <a:xfrm>
            <a:off x="4892480" y="2180038"/>
            <a:ext cx="1200150" cy="461665"/>
          </a:xfrm>
          <a:prstGeom prst="rect">
            <a:avLst/>
          </a:prstGeom>
          <a:noFill/>
        </p:spPr>
        <p:txBody>
          <a:bodyPr wrap="square" rtlCol="0">
            <a:spAutoFit/>
          </a:bodyPr>
          <a:lstStyle/>
          <a:p>
            <a:r>
              <a:rPr lang="en-US" sz="2400" b="1" dirty="0">
                <a:solidFill>
                  <a:srgbClr val="FF0000"/>
                </a:solidFill>
              </a:rPr>
              <a:t>B-12</a:t>
            </a:r>
          </a:p>
        </p:txBody>
      </p:sp>
      <p:sp>
        <p:nvSpPr>
          <p:cNvPr id="16" name="TextBox 15">
            <a:extLst>
              <a:ext uri="{FF2B5EF4-FFF2-40B4-BE49-F238E27FC236}">
                <a16:creationId xmlns:a16="http://schemas.microsoft.com/office/drawing/2014/main" id="{3E2D5DEE-F314-4DA9-9AB5-7AD31FD12470}"/>
              </a:ext>
            </a:extLst>
          </p:cNvPr>
          <p:cNvSpPr txBox="1"/>
          <p:nvPr/>
        </p:nvSpPr>
        <p:spPr>
          <a:xfrm>
            <a:off x="4464307" y="3429000"/>
            <a:ext cx="3446637" cy="830997"/>
          </a:xfrm>
          <a:prstGeom prst="rect">
            <a:avLst/>
          </a:prstGeom>
          <a:noFill/>
        </p:spPr>
        <p:txBody>
          <a:bodyPr wrap="square" rtlCol="0">
            <a:spAutoFit/>
          </a:bodyPr>
          <a:lstStyle/>
          <a:p>
            <a:r>
              <a:rPr lang="en-US" sz="2400" b="1" dirty="0">
                <a:solidFill>
                  <a:srgbClr val="FF0000"/>
                </a:solidFill>
              </a:rPr>
              <a:t>I-4 (note 4), I-5/6</a:t>
            </a:r>
          </a:p>
          <a:p>
            <a:r>
              <a:rPr lang="en-US" sz="2400" b="1" dirty="0">
                <a:solidFill>
                  <a:srgbClr val="FF0000"/>
                </a:solidFill>
              </a:rPr>
              <a:t>C-3/5  Qualifying Child</a:t>
            </a:r>
          </a:p>
        </p:txBody>
      </p:sp>
      <p:sp>
        <p:nvSpPr>
          <p:cNvPr id="17" name="TextBox 16">
            <a:extLst>
              <a:ext uri="{FF2B5EF4-FFF2-40B4-BE49-F238E27FC236}">
                <a16:creationId xmlns:a16="http://schemas.microsoft.com/office/drawing/2014/main" id="{1FF1281D-BBD0-4C93-9E73-417C2B678B86}"/>
              </a:ext>
            </a:extLst>
          </p:cNvPr>
          <p:cNvSpPr txBox="1"/>
          <p:nvPr/>
        </p:nvSpPr>
        <p:spPr>
          <a:xfrm>
            <a:off x="3130356" y="4816461"/>
            <a:ext cx="4724398" cy="461665"/>
          </a:xfrm>
          <a:prstGeom prst="rect">
            <a:avLst/>
          </a:prstGeom>
          <a:noFill/>
        </p:spPr>
        <p:txBody>
          <a:bodyPr wrap="square" rtlCol="0">
            <a:spAutoFit/>
          </a:bodyPr>
          <a:lstStyle/>
          <a:p>
            <a:r>
              <a:rPr lang="en-US" sz="2400" b="1" dirty="0">
                <a:solidFill>
                  <a:srgbClr val="FF0000"/>
                </a:solidFill>
              </a:rPr>
              <a:t>D-3  Lottery classified as gambling</a:t>
            </a:r>
          </a:p>
        </p:txBody>
      </p:sp>
    </p:spTree>
    <p:extLst>
      <p:ext uri="{BB962C8B-B14F-4D97-AF65-F5344CB8AC3E}">
        <p14:creationId xmlns:p14="http://schemas.microsoft.com/office/powerpoint/2010/main" val="163290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349249" y="1283736"/>
            <a:ext cx="8480426" cy="5072615"/>
          </a:xfrm>
        </p:spPr>
        <p:txBody>
          <a:bodyPr>
            <a:normAutofit fontScale="77500" lnSpcReduction="20000"/>
          </a:bodyPr>
          <a:lstStyle/>
          <a:p>
            <a:r>
              <a:rPr lang="en-US" dirty="0">
                <a:solidFill>
                  <a:schemeClr val="tx2">
                    <a:lumMod val="20000"/>
                    <a:lumOff val="80000"/>
                  </a:schemeClr>
                </a:solidFill>
              </a:rPr>
              <a:t>New User Certification Training (in person Session 1)</a:t>
            </a:r>
          </a:p>
          <a:p>
            <a:pPr lvl="1"/>
            <a:r>
              <a:rPr lang="en-US" dirty="0">
                <a:solidFill>
                  <a:schemeClr val="tx2">
                    <a:lumMod val="20000"/>
                    <a:lumOff val="80000"/>
                  </a:schemeClr>
                </a:solidFill>
              </a:rPr>
              <a:t>December 9th at United Way (Sat)</a:t>
            </a:r>
            <a:endParaRPr lang="en-US" baseline="30000" dirty="0">
              <a:solidFill>
                <a:schemeClr val="tx2">
                  <a:lumMod val="20000"/>
                  <a:lumOff val="80000"/>
                </a:schemeClr>
              </a:solidFill>
            </a:endParaRPr>
          </a:p>
          <a:p>
            <a:r>
              <a:rPr lang="en-US" dirty="0">
                <a:solidFill>
                  <a:schemeClr val="tx2">
                    <a:lumMod val="20000"/>
                    <a:lumOff val="80000"/>
                  </a:schemeClr>
                </a:solidFill>
              </a:rPr>
              <a:t>ZOOM Session 3 of Certification Training New Users (Scenarios 7-9)</a:t>
            </a:r>
          </a:p>
          <a:p>
            <a:pPr lvl="1"/>
            <a:r>
              <a:rPr lang="en-US" dirty="0">
                <a:solidFill>
                  <a:schemeClr val="tx2">
                    <a:lumMod val="20000"/>
                    <a:lumOff val="80000"/>
                  </a:schemeClr>
                </a:solidFill>
              </a:rPr>
              <a:t>December 11</a:t>
            </a:r>
            <a:r>
              <a:rPr lang="en-US" baseline="30000" dirty="0">
                <a:solidFill>
                  <a:schemeClr val="tx2">
                    <a:lumMod val="20000"/>
                    <a:lumOff val="80000"/>
                  </a:schemeClr>
                </a:solidFill>
              </a:rPr>
              <a:t>th</a:t>
            </a:r>
            <a:r>
              <a:rPr lang="en-US" dirty="0">
                <a:solidFill>
                  <a:schemeClr val="tx2">
                    <a:lumMod val="20000"/>
                    <a:lumOff val="80000"/>
                  </a:schemeClr>
                </a:solidFill>
              </a:rPr>
              <a:t> (Mon)</a:t>
            </a:r>
          </a:p>
          <a:p>
            <a:r>
              <a:rPr lang="en-US" dirty="0">
                <a:solidFill>
                  <a:schemeClr val="tx2">
                    <a:lumMod val="20000"/>
                    <a:lumOff val="80000"/>
                  </a:schemeClr>
                </a:solidFill>
              </a:rPr>
              <a:t>New User Certification Training (in person Session 2)</a:t>
            </a:r>
          </a:p>
          <a:p>
            <a:pPr lvl="1"/>
            <a:r>
              <a:rPr lang="en-US" dirty="0">
                <a:solidFill>
                  <a:schemeClr val="tx2">
                    <a:lumMod val="20000"/>
                    <a:lumOff val="80000"/>
                  </a:schemeClr>
                </a:solidFill>
              </a:rPr>
              <a:t>December 16</a:t>
            </a:r>
            <a:r>
              <a:rPr lang="en-US" baseline="30000" dirty="0">
                <a:solidFill>
                  <a:schemeClr val="tx2">
                    <a:lumMod val="20000"/>
                    <a:lumOff val="80000"/>
                  </a:schemeClr>
                </a:solidFill>
              </a:rPr>
              <a:t>th</a:t>
            </a:r>
            <a:r>
              <a:rPr lang="en-US" dirty="0">
                <a:solidFill>
                  <a:schemeClr val="tx2">
                    <a:lumMod val="20000"/>
                    <a:lumOff val="80000"/>
                  </a:schemeClr>
                </a:solidFill>
              </a:rPr>
              <a:t> at United Way (Sat)</a:t>
            </a:r>
          </a:p>
          <a:p>
            <a:r>
              <a:rPr lang="en-US" dirty="0"/>
              <a:t>Returning User Certification ZOOM Session 2 </a:t>
            </a:r>
            <a:br>
              <a:rPr lang="en-US" dirty="0"/>
            </a:br>
            <a:r>
              <a:rPr lang="en-US" dirty="0"/>
              <a:t>(Scenarios 7-9)</a:t>
            </a:r>
          </a:p>
          <a:p>
            <a:pPr lvl="1"/>
            <a:r>
              <a:rPr lang="en-US" dirty="0"/>
              <a:t>December 14</a:t>
            </a:r>
            <a:r>
              <a:rPr lang="en-US" baseline="30000" dirty="0"/>
              <a:t>th</a:t>
            </a:r>
            <a:r>
              <a:rPr lang="en-US" dirty="0"/>
              <a:t> (Thurs)  5:30 PM</a:t>
            </a:r>
          </a:p>
          <a:p>
            <a:r>
              <a:rPr lang="en-US" dirty="0"/>
              <a:t>Additional scenarios and detail process discussions (ZOOM – Saturdays – for all volunteers)</a:t>
            </a:r>
          </a:p>
          <a:p>
            <a:pPr lvl="1"/>
            <a:r>
              <a:rPr lang="en-US" dirty="0"/>
              <a:t>January 13, 2024</a:t>
            </a:r>
          </a:p>
          <a:p>
            <a:pPr lvl="1"/>
            <a:r>
              <a:rPr lang="en-US" dirty="0"/>
              <a:t>January 20, 2024</a:t>
            </a:r>
          </a:p>
          <a:p>
            <a:pPr lvl="1"/>
            <a:r>
              <a:rPr lang="en-US" dirty="0"/>
              <a:t>January 27, 2024</a:t>
            </a:r>
            <a:endParaRPr lang="en-US" baseline="30000" dirty="0"/>
          </a:p>
          <a:p>
            <a:r>
              <a:rPr lang="en-US" dirty="0"/>
              <a:t>We will tentatively start the filing season on Jan 29, 2024</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6</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Autofit/>
          </a:bodyPr>
          <a:lstStyle/>
          <a:p>
            <a:r>
              <a:rPr lang="en-US" sz="3600" dirty="0"/>
              <a:t>Training Timetable for All Volunteers</a:t>
            </a:r>
          </a:p>
        </p:txBody>
      </p:sp>
    </p:spTree>
    <p:extLst>
      <p:ext uri="{BB962C8B-B14F-4D97-AF65-F5344CB8AC3E}">
        <p14:creationId xmlns:p14="http://schemas.microsoft.com/office/powerpoint/2010/main" val="32761200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E5CB9-5634-F800-67C8-703927D13659}"/>
              </a:ext>
            </a:extLst>
          </p:cNvPr>
          <p:cNvPicPr>
            <a:picLocks noChangeAspect="1"/>
          </p:cNvPicPr>
          <p:nvPr/>
        </p:nvPicPr>
        <p:blipFill>
          <a:blip r:embed="rId3"/>
          <a:stretch>
            <a:fillRect/>
          </a:stretch>
        </p:blipFill>
        <p:spPr>
          <a:xfrm>
            <a:off x="249391" y="1103243"/>
            <a:ext cx="8697766" cy="4688096"/>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60</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1: Retest Questions</a:t>
            </a:r>
          </a:p>
        </p:txBody>
      </p:sp>
      <p:sp>
        <p:nvSpPr>
          <p:cNvPr id="14" name="Content Placeholder 6">
            <a:extLst>
              <a:ext uri="{FF2B5EF4-FFF2-40B4-BE49-F238E27FC236}">
                <a16:creationId xmlns:a16="http://schemas.microsoft.com/office/drawing/2014/main" id="{AA32B06F-F4B1-4070-B0BD-A09F762EB73D}"/>
              </a:ext>
            </a:extLst>
          </p:cNvPr>
          <p:cNvSpPr>
            <a:spLocks noGrp="1"/>
          </p:cNvSpPr>
          <p:nvPr>
            <p:ph sz="half" idx="1"/>
          </p:nvPr>
        </p:nvSpPr>
        <p:spPr>
          <a:xfrm>
            <a:off x="3521537" y="5946035"/>
            <a:ext cx="3846786" cy="523489"/>
          </a:xfrm>
        </p:spPr>
        <p:txBody>
          <a:bodyPr>
            <a:normAutofit/>
          </a:bodyPr>
          <a:lstStyle/>
          <a:p>
            <a:pPr marL="0" indent="0">
              <a:buNone/>
            </a:pPr>
            <a:r>
              <a:rPr lang="en-US" sz="2000" dirty="0"/>
              <a:t>Retest Pub 6744 Pg 104</a:t>
            </a:r>
          </a:p>
        </p:txBody>
      </p:sp>
      <p:sp>
        <p:nvSpPr>
          <p:cNvPr id="7" name="TextBox 6">
            <a:extLst>
              <a:ext uri="{FF2B5EF4-FFF2-40B4-BE49-F238E27FC236}">
                <a16:creationId xmlns:a16="http://schemas.microsoft.com/office/drawing/2014/main" id="{2F809898-15BF-CC47-5CCC-B8826CE87A87}"/>
              </a:ext>
            </a:extLst>
          </p:cNvPr>
          <p:cNvSpPr txBox="1"/>
          <p:nvPr/>
        </p:nvSpPr>
        <p:spPr>
          <a:xfrm>
            <a:off x="3825680" y="1648605"/>
            <a:ext cx="1200150" cy="461665"/>
          </a:xfrm>
          <a:prstGeom prst="rect">
            <a:avLst/>
          </a:prstGeom>
          <a:noFill/>
        </p:spPr>
        <p:txBody>
          <a:bodyPr wrap="square" rtlCol="0">
            <a:spAutoFit/>
          </a:bodyPr>
          <a:lstStyle/>
          <a:p>
            <a:r>
              <a:rPr lang="en-US" sz="2400" b="1" dirty="0">
                <a:solidFill>
                  <a:srgbClr val="FF0000"/>
                </a:solidFill>
              </a:rPr>
              <a:t>B-12</a:t>
            </a:r>
          </a:p>
        </p:txBody>
      </p:sp>
      <p:sp>
        <p:nvSpPr>
          <p:cNvPr id="8" name="TextBox 7">
            <a:extLst>
              <a:ext uri="{FF2B5EF4-FFF2-40B4-BE49-F238E27FC236}">
                <a16:creationId xmlns:a16="http://schemas.microsoft.com/office/drawing/2014/main" id="{23D8905E-4F8D-BB11-AEF8-2820B81C1F35}"/>
              </a:ext>
            </a:extLst>
          </p:cNvPr>
          <p:cNvSpPr txBox="1"/>
          <p:nvPr/>
        </p:nvSpPr>
        <p:spPr>
          <a:xfrm>
            <a:off x="4089463" y="2882935"/>
            <a:ext cx="3446637" cy="830997"/>
          </a:xfrm>
          <a:prstGeom prst="rect">
            <a:avLst/>
          </a:prstGeom>
          <a:noFill/>
        </p:spPr>
        <p:txBody>
          <a:bodyPr wrap="square" rtlCol="0">
            <a:spAutoFit/>
          </a:bodyPr>
          <a:lstStyle/>
          <a:p>
            <a:r>
              <a:rPr lang="en-US" sz="2400" b="1" dirty="0">
                <a:solidFill>
                  <a:srgbClr val="FF0000"/>
                </a:solidFill>
              </a:rPr>
              <a:t>I-4 (note 4), I-5/6</a:t>
            </a:r>
          </a:p>
          <a:p>
            <a:r>
              <a:rPr lang="en-US" sz="2400" b="1" dirty="0">
                <a:solidFill>
                  <a:srgbClr val="FF0000"/>
                </a:solidFill>
              </a:rPr>
              <a:t>C-3/5  Qualifying Child</a:t>
            </a:r>
          </a:p>
        </p:txBody>
      </p:sp>
      <p:sp>
        <p:nvSpPr>
          <p:cNvPr id="11" name="TextBox 10">
            <a:extLst>
              <a:ext uri="{FF2B5EF4-FFF2-40B4-BE49-F238E27FC236}">
                <a16:creationId xmlns:a16="http://schemas.microsoft.com/office/drawing/2014/main" id="{3F4F6C10-D292-3DAC-52E1-3362C3BBBA85}"/>
              </a:ext>
            </a:extLst>
          </p:cNvPr>
          <p:cNvSpPr txBox="1"/>
          <p:nvPr/>
        </p:nvSpPr>
        <p:spPr>
          <a:xfrm>
            <a:off x="2811702" y="5036553"/>
            <a:ext cx="4724398" cy="461665"/>
          </a:xfrm>
          <a:prstGeom prst="rect">
            <a:avLst/>
          </a:prstGeom>
          <a:noFill/>
        </p:spPr>
        <p:txBody>
          <a:bodyPr wrap="square" rtlCol="0">
            <a:spAutoFit/>
          </a:bodyPr>
          <a:lstStyle/>
          <a:p>
            <a:r>
              <a:rPr lang="en-US" sz="2400" b="1" dirty="0">
                <a:solidFill>
                  <a:srgbClr val="FF0000"/>
                </a:solidFill>
              </a:rPr>
              <a:t>D-3  Lottery classified as gambling</a:t>
            </a:r>
          </a:p>
        </p:txBody>
      </p:sp>
    </p:spTree>
    <p:extLst>
      <p:ext uri="{BB962C8B-B14F-4D97-AF65-F5344CB8AC3E}">
        <p14:creationId xmlns:p14="http://schemas.microsoft.com/office/powerpoint/2010/main" val="17166540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FB52B0-EB11-7E19-71B9-ACCC06D18AC5}"/>
              </a:ext>
            </a:extLst>
          </p:cNvPr>
          <p:cNvPicPr>
            <a:picLocks noChangeAspect="1"/>
          </p:cNvPicPr>
          <p:nvPr/>
        </p:nvPicPr>
        <p:blipFill>
          <a:blip r:embed="rId3"/>
          <a:stretch>
            <a:fillRect/>
          </a:stretch>
        </p:blipFill>
        <p:spPr>
          <a:xfrm>
            <a:off x="343893" y="1196915"/>
            <a:ext cx="8574049" cy="4185916"/>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61</a:t>
            </a:fld>
            <a:endParaRPr lang="en-US"/>
          </a:p>
        </p:txBody>
      </p:sp>
      <p:sp>
        <p:nvSpPr>
          <p:cNvPr id="3" name="Title 2"/>
          <p:cNvSpPr>
            <a:spLocks noGrp="1"/>
          </p:cNvSpPr>
          <p:nvPr>
            <p:ph type="title"/>
          </p:nvPr>
        </p:nvSpPr>
        <p:spPr>
          <a:xfrm>
            <a:off x="349249" y="493136"/>
            <a:ext cx="8480426" cy="666798"/>
          </a:xfrm>
        </p:spPr>
        <p:txBody>
          <a:bodyPr anchor="t">
            <a:normAutofit/>
          </a:bodyPr>
          <a:lstStyle/>
          <a:p>
            <a:r>
              <a:rPr lang="en-US" sz="4100" dirty="0"/>
              <a:t>Adv. Scenario 1: Questions</a:t>
            </a:r>
          </a:p>
        </p:txBody>
      </p:sp>
      <p:sp>
        <p:nvSpPr>
          <p:cNvPr id="10" name="Rectangle 9">
            <a:extLst>
              <a:ext uri="{FF2B5EF4-FFF2-40B4-BE49-F238E27FC236}">
                <a16:creationId xmlns:a16="http://schemas.microsoft.com/office/drawing/2014/main" id="{75A6600C-C850-4784-BDC8-A894F7F3FA0C}"/>
              </a:ext>
            </a:extLst>
          </p:cNvPr>
          <p:cNvSpPr/>
          <p:nvPr/>
        </p:nvSpPr>
        <p:spPr>
          <a:xfrm>
            <a:off x="569951" y="2580644"/>
            <a:ext cx="2180427"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2A75ED-CD99-4C6E-BD5F-F43E854E291E}"/>
              </a:ext>
            </a:extLst>
          </p:cNvPr>
          <p:cNvSpPr/>
          <p:nvPr/>
        </p:nvSpPr>
        <p:spPr>
          <a:xfrm>
            <a:off x="569951" y="3554164"/>
            <a:ext cx="105877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8E6002-D3EC-436E-A7EA-2BC59BF78455}"/>
              </a:ext>
            </a:extLst>
          </p:cNvPr>
          <p:cNvSpPr txBox="1"/>
          <p:nvPr/>
        </p:nvSpPr>
        <p:spPr>
          <a:xfrm>
            <a:off x="4892480" y="2180038"/>
            <a:ext cx="1200150" cy="461665"/>
          </a:xfrm>
          <a:prstGeom prst="rect">
            <a:avLst/>
          </a:prstGeom>
          <a:noFill/>
        </p:spPr>
        <p:txBody>
          <a:bodyPr wrap="square" rtlCol="0">
            <a:spAutoFit/>
          </a:bodyPr>
          <a:lstStyle/>
          <a:p>
            <a:r>
              <a:rPr lang="en-US" sz="2400" b="1" dirty="0">
                <a:solidFill>
                  <a:srgbClr val="FF0000"/>
                </a:solidFill>
              </a:rPr>
              <a:t>B-12</a:t>
            </a:r>
          </a:p>
        </p:txBody>
      </p:sp>
      <p:sp>
        <p:nvSpPr>
          <p:cNvPr id="16" name="TextBox 15">
            <a:extLst>
              <a:ext uri="{FF2B5EF4-FFF2-40B4-BE49-F238E27FC236}">
                <a16:creationId xmlns:a16="http://schemas.microsoft.com/office/drawing/2014/main" id="{3E2D5DEE-F314-4DA9-9AB5-7AD31FD12470}"/>
              </a:ext>
            </a:extLst>
          </p:cNvPr>
          <p:cNvSpPr txBox="1"/>
          <p:nvPr/>
        </p:nvSpPr>
        <p:spPr>
          <a:xfrm>
            <a:off x="4464307" y="3429000"/>
            <a:ext cx="3446637" cy="830997"/>
          </a:xfrm>
          <a:prstGeom prst="rect">
            <a:avLst/>
          </a:prstGeom>
          <a:noFill/>
        </p:spPr>
        <p:txBody>
          <a:bodyPr wrap="square" rtlCol="0">
            <a:spAutoFit/>
          </a:bodyPr>
          <a:lstStyle/>
          <a:p>
            <a:r>
              <a:rPr lang="en-US" sz="2400" b="1" dirty="0">
                <a:solidFill>
                  <a:srgbClr val="FF0000"/>
                </a:solidFill>
              </a:rPr>
              <a:t>I-4 (note 4), I-5/6</a:t>
            </a:r>
          </a:p>
          <a:p>
            <a:r>
              <a:rPr lang="en-US" sz="2400" b="1" dirty="0">
                <a:solidFill>
                  <a:srgbClr val="FF0000"/>
                </a:solidFill>
              </a:rPr>
              <a:t>C-3/5  Qualifying Child</a:t>
            </a:r>
          </a:p>
        </p:txBody>
      </p:sp>
      <p:sp>
        <p:nvSpPr>
          <p:cNvPr id="17" name="TextBox 16">
            <a:extLst>
              <a:ext uri="{FF2B5EF4-FFF2-40B4-BE49-F238E27FC236}">
                <a16:creationId xmlns:a16="http://schemas.microsoft.com/office/drawing/2014/main" id="{1FF1281D-BBD0-4C93-9E73-417C2B678B86}"/>
              </a:ext>
            </a:extLst>
          </p:cNvPr>
          <p:cNvSpPr txBox="1"/>
          <p:nvPr/>
        </p:nvSpPr>
        <p:spPr>
          <a:xfrm>
            <a:off x="3130356" y="4816461"/>
            <a:ext cx="4724398" cy="461665"/>
          </a:xfrm>
          <a:prstGeom prst="rect">
            <a:avLst/>
          </a:prstGeom>
          <a:noFill/>
        </p:spPr>
        <p:txBody>
          <a:bodyPr wrap="square" rtlCol="0">
            <a:spAutoFit/>
          </a:bodyPr>
          <a:lstStyle/>
          <a:p>
            <a:r>
              <a:rPr lang="en-US" sz="2400" b="1" dirty="0">
                <a:solidFill>
                  <a:srgbClr val="FF0000"/>
                </a:solidFill>
              </a:rPr>
              <a:t>D-3  Lottery classified as gambling</a:t>
            </a:r>
          </a:p>
        </p:txBody>
      </p:sp>
      <p:sp>
        <p:nvSpPr>
          <p:cNvPr id="5" name="Rectangle 4">
            <a:extLst>
              <a:ext uri="{FF2B5EF4-FFF2-40B4-BE49-F238E27FC236}">
                <a16:creationId xmlns:a16="http://schemas.microsoft.com/office/drawing/2014/main" id="{A73BA5C3-A933-F5E9-4BD8-FDD43AF7F197}"/>
              </a:ext>
            </a:extLst>
          </p:cNvPr>
          <p:cNvSpPr/>
          <p:nvPr/>
        </p:nvSpPr>
        <p:spPr>
          <a:xfrm>
            <a:off x="569950" y="4736083"/>
            <a:ext cx="105877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07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E5CB9-5634-F800-67C8-703927D13659}"/>
              </a:ext>
            </a:extLst>
          </p:cNvPr>
          <p:cNvPicPr>
            <a:picLocks noChangeAspect="1"/>
          </p:cNvPicPr>
          <p:nvPr/>
        </p:nvPicPr>
        <p:blipFill>
          <a:blip r:embed="rId3"/>
          <a:stretch>
            <a:fillRect/>
          </a:stretch>
        </p:blipFill>
        <p:spPr>
          <a:xfrm>
            <a:off x="249391" y="1103243"/>
            <a:ext cx="8697766" cy="4688096"/>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62</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1: Retest Questions</a:t>
            </a:r>
          </a:p>
        </p:txBody>
      </p:sp>
      <p:sp>
        <p:nvSpPr>
          <p:cNvPr id="14" name="Content Placeholder 6">
            <a:extLst>
              <a:ext uri="{FF2B5EF4-FFF2-40B4-BE49-F238E27FC236}">
                <a16:creationId xmlns:a16="http://schemas.microsoft.com/office/drawing/2014/main" id="{AA32B06F-F4B1-4070-B0BD-A09F762EB73D}"/>
              </a:ext>
            </a:extLst>
          </p:cNvPr>
          <p:cNvSpPr>
            <a:spLocks noGrp="1"/>
          </p:cNvSpPr>
          <p:nvPr>
            <p:ph sz="half" idx="1"/>
          </p:nvPr>
        </p:nvSpPr>
        <p:spPr>
          <a:xfrm>
            <a:off x="3521537" y="5946035"/>
            <a:ext cx="3846786" cy="523489"/>
          </a:xfrm>
        </p:spPr>
        <p:txBody>
          <a:bodyPr>
            <a:normAutofit/>
          </a:bodyPr>
          <a:lstStyle/>
          <a:p>
            <a:pPr marL="0" indent="0">
              <a:buNone/>
            </a:pPr>
            <a:r>
              <a:rPr lang="en-US" sz="2000" dirty="0"/>
              <a:t>Retest Pub 6744 Pg 104</a:t>
            </a:r>
          </a:p>
        </p:txBody>
      </p:sp>
      <p:sp>
        <p:nvSpPr>
          <p:cNvPr id="9" name="Rectangle 8">
            <a:extLst>
              <a:ext uri="{FF2B5EF4-FFF2-40B4-BE49-F238E27FC236}">
                <a16:creationId xmlns:a16="http://schemas.microsoft.com/office/drawing/2014/main" id="{22D1FEF5-A959-4436-B573-C417BC64FBFC}"/>
              </a:ext>
            </a:extLst>
          </p:cNvPr>
          <p:cNvSpPr/>
          <p:nvPr/>
        </p:nvSpPr>
        <p:spPr>
          <a:xfrm>
            <a:off x="462018" y="1542383"/>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AA050-995C-49BE-81D6-9DCA27ADB7A1}"/>
              </a:ext>
            </a:extLst>
          </p:cNvPr>
          <p:cNvSpPr/>
          <p:nvPr/>
        </p:nvSpPr>
        <p:spPr>
          <a:xfrm>
            <a:off x="462018" y="2927949"/>
            <a:ext cx="133051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8A5357-5FD5-4F36-8C7F-785519DBCE94}"/>
              </a:ext>
            </a:extLst>
          </p:cNvPr>
          <p:cNvSpPr/>
          <p:nvPr/>
        </p:nvSpPr>
        <p:spPr>
          <a:xfrm>
            <a:off x="496817" y="5378436"/>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809898-15BF-CC47-5CCC-B8826CE87A87}"/>
              </a:ext>
            </a:extLst>
          </p:cNvPr>
          <p:cNvSpPr txBox="1"/>
          <p:nvPr/>
        </p:nvSpPr>
        <p:spPr>
          <a:xfrm>
            <a:off x="3825680" y="1648605"/>
            <a:ext cx="1200150" cy="461665"/>
          </a:xfrm>
          <a:prstGeom prst="rect">
            <a:avLst/>
          </a:prstGeom>
          <a:noFill/>
        </p:spPr>
        <p:txBody>
          <a:bodyPr wrap="square" rtlCol="0">
            <a:spAutoFit/>
          </a:bodyPr>
          <a:lstStyle/>
          <a:p>
            <a:r>
              <a:rPr lang="en-US" sz="2400" b="1" dirty="0">
                <a:solidFill>
                  <a:srgbClr val="FF0000"/>
                </a:solidFill>
              </a:rPr>
              <a:t>B-12</a:t>
            </a:r>
          </a:p>
        </p:txBody>
      </p:sp>
      <p:sp>
        <p:nvSpPr>
          <p:cNvPr id="8" name="TextBox 7">
            <a:extLst>
              <a:ext uri="{FF2B5EF4-FFF2-40B4-BE49-F238E27FC236}">
                <a16:creationId xmlns:a16="http://schemas.microsoft.com/office/drawing/2014/main" id="{23D8905E-4F8D-BB11-AEF8-2820B81C1F35}"/>
              </a:ext>
            </a:extLst>
          </p:cNvPr>
          <p:cNvSpPr txBox="1"/>
          <p:nvPr/>
        </p:nvSpPr>
        <p:spPr>
          <a:xfrm>
            <a:off x="4089463" y="2882935"/>
            <a:ext cx="3446637" cy="830997"/>
          </a:xfrm>
          <a:prstGeom prst="rect">
            <a:avLst/>
          </a:prstGeom>
          <a:noFill/>
        </p:spPr>
        <p:txBody>
          <a:bodyPr wrap="square" rtlCol="0">
            <a:spAutoFit/>
          </a:bodyPr>
          <a:lstStyle/>
          <a:p>
            <a:r>
              <a:rPr lang="en-US" sz="2400" b="1" dirty="0">
                <a:solidFill>
                  <a:srgbClr val="FF0000"/>
                </a:solidFill>
              </a:rPr>
              <a:t>I-4 (note 4), I-5/6</a:t>
            </a:r>
          </a:p>
          <a:p>
            <a:r>
              <a:rPr lang="en-US" sz="2400" b="1" dirty="0">
                <a:solidFill>
                  <a:srgbClr val="FF0000"/>
                </a:solidFill>
              </a:rPr>
              <a:t>C-3/5  Qualifying Child</a:t>
            </a:r>
          </a:p>
        </p:txBody>
      </p:sp>
      <p:sp>
        <p:nvSpPr>
          <p:cNvPr id="11" name="TextBox 10">
            <a:extLst>
              <a:ext uri="{FF2B5EF4-FFF2-40B4-BE49-F238E27FC236}">
                <a16:creationId xmlns:a16="http://schemas.microsoft.com/office/drawing/2014/main" id="{3F4F6C10-D292-3DAC-52E1-3362C3BBBA85}"/>
              </a:ext>
            </a:extLst>
          </p:cNvPr>
          <p:cNvSpPr txBox="1"/>
          <p:nvPr/>
        </p:nvSpPr>
        <p:spPr>
          <a:xfrm>
            <a:off x="2811702" y="5036553"/>
            <a:ext cx="4724398" cy="461665"/>
          </a:xfrm>
          <a:prstGeom prst="rect">
            <a:avLst/>
          </a:prstGeom>
          <a:noFill/>
        </p:spPr>
        <p:txBody>
          <a:bodyPr wrap="square" rtlCol="0">
            <a:spAutoFit/>
          </a:bodyPr>
          <a:lstStyle/>
          <a:p>
            <a:r>
              <a:rPr lang="en-US" sz="2400" b="1" dirty="0">
                <a:solidFill>
                  <a:srgbClr val="FF0000"/>
                </a:solidFill>
              </a:rPr>
              <a:t>D-3  Lottery classified as gambling</a:t>
            </a:r>
          </a:p>
        </p:txBody>
      </p:sp>
    </p:spTree>
    <p:extLst>
      <p:ext uri="{BB962C8B-B14F-4D97-AF65-F5344CB8AC3E}">
        <p14:creationId xmlns:p14="http://schemas.microsoft.com/office/powerpoint/2010/main" val="12538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2</a:t>
            </a:r>
          </a:p>
        </p:txBody>
      </p:sp>
      <p:sp>
        <p:nvSpPr>
          <p:cNvPr id="3" name="Text Placeholder 2"/>
          <p:cNvSpPr>
            <a:spLocks noGrp="1"/>
          </p:cNvSpPr>
          <p:nvPr>
            <p:ph type="body" idx="1"/>
          </p:nvPr>
        </p:nvSpPr>
        <p:spPr>
          <a:xfrm>
            <a:off x="525916" y="4494985"/>
            <a:ext cx="5811822" cy="854782"/>
          </a:xfrm>
        </p:spPr>
        <p:txBody>
          <a:bodyPr/>
          <a:lstStyle/>
          <a:p>
            <a:r>
              <a:rPr lang="en-US" dirty="0"/>
              <a:t>Scott and Barbara Gyms</a:t>
            </a:r>
          </a:p>
        </p:txBody>
      </p:sp>
    </p:spTree>
    <p:extLst>
      <p:ext uri="{BB962C8B-B14F-4D97-AF65-F5344CB8AC3E}">
        <p14:creationId xmlns:p14="http://schemas.microsoft.com/office/powerpoint/2010/main" val="4267850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D97DE8-31D1-184A-7C1F-6F58AD8FDFF9}"/>
              </a:ext>
            </a:extLst>
          </p:cNvPr>
          <p:cNvPicPr>
            <a:picLocks noChangeAspect="1"/>
          </p:cNvPicPr>
          <p:nvPr/>
        </p:nvPicPr>
        <p:blipFill>
          <a:blip r:embed="rId2"/>
          <a:stretch>
            <a:fillRect/>
          </a:stretch>
        </p:blipFill>
        <p:spPr>
          <a:xfrm>
            <a:off x="280976" y="3670993"/>
            <a:ext cx="7103497" cy="2691086"/>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64</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2 Interview Notes</a:t>
            </a:r>
          </a:p>
        </p:txBody>
      </p:sp>
      <p:sp>
        <p:nvSpPr>
          <p:cNvPr id="13" name="TextBox 12">
            <a:extLst>
              <a:ext uri="{FF2B5EF4-FFF2-40B4-BE49-F238E27FC236}">
                <a16:creationId xmlns:a16="http://schemas.microsoft.com/office/drawing/2014/main" id="{36C2412E-ADD0-B682-D519-17F2B1FE5692}"/>
              </a:ext>
            </a:extLst>
          </p:cNvPr>
          <p:cNvSpPr txBox="1"/>
          <p:nvPr/>
        </p:nvSpPr>
        <p:spPr>
          <a:xfrm>
            <a:off x="3034582" y="5737284"/>
            <a:ext cx="3920400" cy="461665"/>
          </a:xfrm>
          <a:prstGeom prst="rect">
            <a:avLst/>
          </a:prstGeom>
          <a:noFill/>
        </p:spPr>
        <p:txBody>
          <a:bodyPr wrap="square" rtlCol="0">
            <a:spAutoFit/>
          </a:bodyPr>
          <a:lstStyle/>
          <a:p>
            <a:r>
              <a:rPr lang="en-US" sz="2400" b="1" dirty="0">
                <a:solidFill>
                  <a:srgbClr val="FF0000"/>
                </a:solidFill>
              </a:rPr>
              <a:t>G-13 Question 4</a:t>
            </a:r>
          </a:p>
        </p:txBody>
      </p:sp>
      <p:sp>
        <p:nvSpPr>
          <p:cNvPr id="14" name="TextBox 13">
            <a:extLst>
              <a:ext uri="{FF2B5EF4-FFF2-40B4-BE49-F238E27FC236}">
                <a16:creationId xmlns:a16="http://schemas.microsoft.com/office/drawing/2014/main" id="{A7E7DA3C-D429-5943-B8C7-84B3409BFE83}"/>
              </a:ext>
            </a:extLst>
          </p:cNvPr>
          <p:cNvSpPr txBox="1"/>
          <p:nvPr/>
        </p:nvSpPr>
        <p:spPr>
          <a:xfrm>
            <a:off x="2549674" y="4035974"/>
            <a:ext cx="1200150" cy="461665"/>
          </a:xfrm>
          <a:prstGeom prst="rect">
            <a:avLst/>
          </a:prstGeom>
          <a:noFill/>
        </p:spPr>
        <p:txBody>
          <a:bodyPr wrap="square" rtlCol="0">
            <a:spAutoFit/>
          </a:bodyPr>
          <a:lstStyle/>
          <a:p>
            <a:r>
              <a:rPr lang="en-US" sz="2400" b="1" dirty="0">
                <a:solidFill>
                  <a:srgbClr val="FF0000"/>
                </a:solidFill>
              </a:rPr>
              <a:t>G-4</a:t>
            </a:r>
          </a:p>
        </p:txBody>
      </p:sp>
      <p:sp>
        <p:nvSpPr>
          <p:cNvPr id="15" name="TextBox 14">
            <a:extLst>
              <a:ext uri="{FF2B5EF4-FFF2-40B4-BE49-F238E27FC236}">
                <a16:creationId xmlns:a16="http://schemas.microsoft.com/office/drawing/2014/main" id="{564CB6ED-24D1-2DCA-4E4D-C17895D204EE}"/>
              </a:ext>
            </a:extLst>
          </p:cNvPr>
          <p:cNvSpPr txBox="1"/>
          <p:nvPr/>
        </p:nvSpPr>
        <p:spPr>
          <a:xfrm>
            <a:off x="2535383" y="4414650"/>
            <a:ext cx="5902036" cy="830997"/>
          </a:xfrm>
          <a:prstGeom prst="rect">
            <a:avLst/>
          </a:prstGeom>
          <a:noFill/>
        </p:spPr>
        <p:txBody>
          <a:bodyPr wrap="square" rtlCol="0">
            <a:spAutoFit/>
          </a:bodyPr>
          <a:lstStyle/>
          <a:p>
            <a:r>
              <a:rPr lang="en-US" sz="2400" b="1" dirty="0">
                <a:solidFill>
                  <a:srgbClr val="FF0000"/>
                </a:solidFill>
              </a:rPr>
              <a:t>We assume this is straightforward for the test, but </a:t>
            </a:r>
            <a:r>
              <a:rPr lang="en-US" sz="2400" b="1" dirty="0" err="1">
                <a:solidFill>
                  <a:srgbClr val="FF0000"/>
                </a:solidFill>
              </a:rPr>
              <a:t>Taxslayer</a:t>
            </a:r>
            <a:r>
              <a:rPr lang="en-US" sz="2400" b="1" dirty="0">
                <a:solidFill>
                  <a:srgbClr val="FF0000"/>
                </a:solidFill>
              </a:rPr>
              <a:t> will calculate Form 8812</a:t>
            </a:r>
          </a:p>
        </p:txBody>
      </p:sp>
      <p:pic>
        <p:nvPicPr>
          <p:cNvPr id="4" name="Picture 3">
            <a:extLst>
              <a:ext uri="{FF2B5EF4-FFF2-40B4-BE49-F238E27FC236}">
                <a16:creationId xmlns:a16="http://schemas.microsoft.com/office/drawing/2014/main" id="{24690A71-8C7F-EC11-8F9F-C2C53450C9B3}"/>
              </a:ext>
            </a:extLst>
          </p:cNvPr>
          <p:cNvPicPr>
            <a:picLocks noChangeAspect="1"/>
          </p:cNvPicPr>
          <p:nvPr/>
        </p:nvPicPr>
        <p:blipFill>
          <a:blip r:embed="rId3"/>
          <a:stretch>
            <a:fillRect/>
          </a:stretch>
        </p:blipFill>
        <p:spPr>
          <a:xfrm>
            <a:off x="330020" y="1217525"/>
            <a:ext cx="8480426" cy="2390236"/>
          </a:xfrm>
          <a:prstGeom prst="rect">
            <a:avLst/>
          </a:prstGeom>
        </p:spPr>
      </p:pic>
      <p:sp>
        <p:nvSpPr>
          <p:cNvPr id="8" name="Content Placeholder 1">
            <a:extLst>
              <a:ext uri="{FF2B5EF4-FFF2-40B4-BE49-F238E27FC236}">
                <a16:creationId xmlns:a16="http://schemas.microsoft.com/office/drawing/2014/main" id="{BD9C3653-321C-43C1-C05E-825CB8B34515}"/>
              </a:ext>
            </a:extLst>
          </p:cNvPr>
          <p:cNvSpPr txBox="1">
            <a:spLocks/>
          </p:cNvSpPr>
          <p:nvPr/>
        </p:nvSpPr>
        <p:spPr>
          <a:xfrm>
            <a:off x="855656" y="6251416"/>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70</a:t>
            </a:r>
          </a:p>
        </p:txBody>
      </p:sp>
    </p:spTree>
    <p:extLst>
      <p:ext uri="{BB962C8B-B14F-4D97-AF65-F5344CB8AC3E}">
        <p14:creationId xmlns:p14="http://schemas.microsoft.com/office/powerpoint/2010/main" val="3037603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4988C2-FE8A-D66A-D266-E76506BA76B8}"/>
              </a:ext>
            </a:extLst>
          </p:cNvPr>
          <p:cNvPicPr>
            <a:picLocks noChangeAspect="1"/>
          </p:cNvPicPr>
          <p:nvPr/>
        </p:nvPicPr>
        <p:blipFill>
          <a:blip r:embed="rId3"/>
          <a:stretch>
            <a:fillRect/>
          </a:stretch>
        </p:blipFill>
        <p:spPr>
          <a:xfrm>
            <a:off x="331787" y="3557106"/>
            <a:ext cx="8480426" cy="2541365"/>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65</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2: Retest Questions</a:t>
            </a:r>
          </a:p>
        </p:txBody>
      </p:sp>
      <p:sp>
        <p:nvSpPr>
          <p:cNvPr id="16" name="Content Placeholder 6">
            <a:extLst>
              <a:ext uri="{FF2B5EF4-FFF2-40B4-BE49-F238E27FC236}">
                <a16:creationId xmlns:a16="http://schemas.microsoft.com/office/drawing/2014/main" id="{7274DEAA-5935-785E-5666-1B11AE6E355A}"/>
              </a:ext>
            </a:extLst>
          </p:cNvPr>
          <p:cNvSpPr>
            <a:spLocks noGrp="1"/>
          </p:cNvSpPr>
          <p:nvPr>
            <p:ph sz="half" idx="1"/>
          </p:nvPr>
        </p:nvSpPr>
        <p:spPr>
          <a:xfrm>
            <a:off x="2406649" y="6094606"/>
            <a:ext cx="3846786" cy="523489"/>
          </a:xfrm>
        </p:spPr>
        <p:txBody>
          <a:bodyPr>
            <a:normAutofit/>
          </a:bodyPr>
          <a:lstStyle/>
          <a:p>
            <a:pPr marL="0" indent="0">
              <a:buNone/>
            </a:pPr>
            <a:r>
              <a:rPr lang="en-US" sz="2000" dirty="0"/>
              <a:t>Retest Pub 6744 Pg 105</a:t>
            </a:r>
          </a:p>
        </p:txBody>
      </p:sp>
      <p:sp>
        <p:nvSpPr>
          <p:cNvPr id="5" name="TextBox 4">
            <a:extLst>
              <a:ext uri="{FF2B5EF4-FFF2-40B4-BE49-F238E27FC236}">
                <a16:creationId xmlns:a16="http://schemas.microsoft.com/office/drawing/2014/main" id="{8A53DB87-5BFD-6143-3638-CBD7D9EFF387}"/>
              </a:ext>
            </a:extLst>
          </p:cNvPr>
          <p:cNvSpPr txBox="1"/>
          <p:nvPr/>
        </p:nvSpPr>
        <p:spPr>
          <a:xfrm>
            <a:off x="2826765" y="5396329"/>
            <a:ext cx="3920400" cy="461665"/>
          </a:xfrm>
          <a:prstGeom prst="rect">
            <a:avLst/>
          </a:prstGeom>
          <a:noFill/>
        </p:spPr>
        <p:txBody>
          <a:bodyPr wrap="square" rtlCol="0">
            <a:spAutoFit/>
          </a:bodyPr>
          <a:lstStyle/>
          <a:p>
            <a:r>
              <a:rPr lang="en-US" sz="2400" b="1" dirty="0">
                <a:solidFill>
                  <a:srgbClr val="FF0000"/>
                </a:solidFill>
              </a:rPr>
              <a:t>G-13 Question 4</a:t>
            </a:r>
          </a:p>
        </p:txBody>
      </p:sp>
      <p:sp>
        <p:nvSpPr>
          <p:cNvPr id="7" name="TextBox 6">
            <a:extLst>
              <a:ext uri="{FF2B5EF4-FFF2-40B4-BE49-F238E27FC236}">
                <a16:creationId xmlns:a16="http://schemas.microsoft.com/office/drawing/2014/main" id="{C197DD24-1558-F9B9-F1FF-FD4A80E0F34E}"/>
              </a:ext>
            </a:extLst>
          </p:cNvPr>
          <p:cNvSpPr txBox="1"/>
          <p:nvPr/>
        </p:nvSpPr>
        <p:spPr>
          <a:xfrm>
            <a:off x="2826765" y="3864134"/>
            <a:ext cx="1200150" cy="461665"/>
          </a:xfrm>
          <a:prstGeom prst="rect">
            <a:avLst/>
          </a:prstGeom>
          <a:noFill/>
        </p:spPr>
        <p:txBody>
          <a:bodyPr wrap="square" rtlCol="0">
            <a:spAutoFit/>
          </a:bodyPr>
          <a:lstStyle/>
          <a:p>
            <a:r>
              <a:rPr lang="en-US" sz="2400" b="1" dirty="0">
                <a:solidFill>
                  <a:srgbClr val="FF0000"/>
                </a:solidFill>
              </a:rPr>
              <a:t>G-4</a:t>
            </a:r>
          </a:p>
        </p:txBody>
      </p:sp>
      <p:sp>
        <p:nvSpPr>
          <p:cNvPr id="11" name="TextBox 10">
            <a:extLst>
              <a:ext uri="{FF2B5EF4-FFF2-40B4-BE49-F238E27FC236}">
                <a16:creationId xmlns:a16="http://schemas.microsoft.com/office/drawing/2014/main" id="{F69DBC3F-0452-592D-5A06-FA3FF615EB05}"/>
              </a:ext>
            </a:extLst>
          </p:cNvPr>
          <p:cNvSpPr txBox="1"/>
          <p:nvPr/>
        </p:nvSpPr>
        <p:spPr>
          <a:xfrm>
            <a:off x="2812474" y="4305276"/>
            <a:ext cx="5902036" cy="461665"/>
          </a:xfrm>
          <a:prstGeom prst="rect">
            <a:avLst/>
          </a:prstGeom>
          <a:noFill/>
        </p:spPr>
        <p:txBody>
          <a:bodyPr wrap="square" rtlCol="0">
            <a:spAutoFit/>
          </a:bodyPr>
          <a:lstStyle/>
          <a:p>
            <a:r>
              <a:rPr lang="en-US" sz="2400" b="1" dirty="0">
                <a:solidFill>
                  <a:srgbClr val="FF0000"/>
                </a:solidFill>
              </a:rPr>
              <a:t>Again, </a:t>
            </a:r>
            <a:r>
              <a:rPr lang="en-US" sz="2400" b="1" dirty="0" err="1">
                <a:solidFill>
                  <a:srgbClr val="FF0000"/>
                </a:solidFill>
              </a:rPr>
              <a:t>Taxslayer</a:t>
            </a:r>
            <a:r>
              <a:rPr lang="en-US" sz="2400" b="1" dirty="0">
                <a:solidFill>
                  <a:srgbClr val="FF0000"/>
                </a:solidFill>
              </a:rPr>
              <a:t> will calculate Form 8812</a:t>
            </a:r>
          </a:p>
        </p:txBody>
      </p:sp>
      <p:pic>
        <p:nvPicPr>
          <p:cNvPr id="2" name="Picture 1">
            <a:extLst>
              <a:ext uri="{FF2B5EF4-FFF2-40B4-BE49-F238E27FC236}">
                <a16:creationId xmlns:a16="http://schemas.microsoft.com/office/drawing/2014/main" id="{11D0B93D-4895-76A7-0B07-0872E1F6BABD}"/>
              </a:ext>
            </a:extLst>
          </p:cNvPr>
          <p:cNvPicPr>
            <a:picLocks noChangeAspect="1"/>
          </p:cNvPicPr>
          <p:nvPr/>
        </p:nvPicPr>
        <p:blipFill>
          <a:blip r:embed="rId4"/>
          <a:stretch>
            <a:fillRect/>
          </a:stretch>
        </p:blipFill>
        <p:spPr>
          <a:xfrm>
            <a:off x="330020" y="1175190"/>
            <a:ext cx="8480426" cy="2390236"/>
          </a:xfrm>
          <a:prstGeom prst="rect">
            <a:avLst/>
          </a:prstGeom>
        </p:spPr>
      </p:pic>
    </p:spTree>
    <p:extLst>
      <p:ext uri="{BB962C8B-B14F-4D97-AF65-F5344CB8AC3E}">
        <p14:creationId xmlns:p14="http://schemas.microsoft.com/office/powerpoint/2010/main" val="32772181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D97DE8-31D1-184A-7C1F-6F58AD8FDFF9}"/>
              </a:ext>
            </a:extLst>
          </p:cNvPr>
          <p:cNvPicPr>
            <a:picLocks noChangeAspect="1"/>
          </p:cNvPicPr>
          <p:nvPr/>
        </p:nvPicPr>
        <p:blipFill>
          <a:blip r:embed="rId2"/>
          <a:stretch>
            <a:fillRect/>
          </a:stretch>
        </p:blipFill>
        <p:spPr>
          <a:xfrm>
            <a:off x="523007" y="1237691"/>
            <a:ext cx="7103497" cy="2691086"/>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66</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2 Interview Notes</a:t>
            </a:r>
          </a:p>
        </p:txBody>
      </p:sp>
      <p:sp>
        <p:nvSpPr>
          <p:cNvPr id="13" name="TextBox 12">
            <a:extLst>
              <a:ext uri="{FF2B5EF4-FFF2-40B4-BE49-F238E27FC236}">
                <a16:creationId xmlns:a16="http://schemas.microsoft.com/office/drawing/2014/main" id="{36C2412E-ADD0-B682-D519-17F2B1FE5692}"/>
              </a:ext>
            </a:extLst>
          </p:cNvPr>
          <p:cNvSpPr txBox="1"/>
          <p:nvPr/>
        </p:nvSpPr>
        <p:spPr>
          <a:xfrm>
            <a:off x="3205203" y="3390705"/>
            <a:ext cx="3920400" cy="461665"/>
          </a:xfrm>
          <a:prstGeom prst="rect">
            <a:avLst/>
          </a:prstGeom>
          <a:noFill/>
        </p:spPr>
        <p:txBody>
          <a:bodyPr wrap="square" rtlCol="0">
            <a:spAutoFit/>
          </a:bodyPr>
          <a:lstStyle/>
          <a:p>
            <a:r>
              <a:rPr lang="en-US" sz="2400" b="1" dirty="0">
                <a:solidFill>
                  <a:srgbClr val="FF0000"/>
                </a:solidFill>
              </a:rPr>
              <a:t>G-13 Question 4</a:t>
            </a:r>
          </a:p>
        </p:txBody>
      </p:sp>
      <p:sp>
        <p:nvSpPr>
          <p:cNvPr id="8" name="Content Placeholder 1">
            <a:extLst>
              <a:ext uri="{FF2B5EF4-FFF2-40B4-BE49-F238E27FC236}">
                <a16:creationId xmlns:a16="http://schemas.microsoft.com/office/drawing/2014/main" id="{BD9C3653-321C-43C1-C05E-825CB8B34515}"/>
              </a:ext>
            </a:extLst>
          </p:cNvPr>
          <p:cNvSpPr txBox="1">
            <a:spLocks/>
          </p:cNvSpPr>
          <p:nvPr/>
        </p:nvSpPr>
        <p:spPr>
          <a:xfrm>
            <a:off x="855656" y="6251416"/>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70</a:t>
            </a:r>
          </a:p>
        </p:txBody>
      </p:sp>
      <p:sp>
        <p:nvSpPr>
          <p:cNvPr id="5" name="Rectangle 4">
            <a:extLst>
              <a:ext uri="{FF2B5EF4-FFF2-40B4-BE49-F238E27FC236}">
                <a16:creationId xmlns:a16="http://schemas.microsoft.com/office/drawing/2014/main" id="{8F8551E8-96C4-13BC-0DAC-7652A25DD00A}"/>
              </a:ext>
            </a:extLst>
          </p:cNvPr>
          <p:cNvSpPr/>
          <p:nvPr/>
        </p:nvSpPr>
        <p:spPr>
          <a:xfrm>
            <a:off x="542885" y="2142725"/>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66E5274-37D2-603E-DF44-7A5483FE868E}"/>
              </a:ext>
            </a:extLst>
          </p:cNvPr>
          <p:cNvSpPr/>
          <p:nvPr/>
        </p:nvSpPr>
        <p:spPr>
          <a:xfrm>
            <a:off x="579446" y="3669807"/>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BD7B03E-72E9-4D39-AB56-3AFAF0852758}"/>
              </a:ext>
            </a:extLst>
          </p:cNvPr>
          <p:cNvSpPr txBox="1"/>
          <p:nvPr/>
        </p:nvSpPr>
        <p:spPr>
          <a:xfrm>
            <a:off x="3205203" y="1852533"/>
            <a:ext cx="1200150" cy="461665"/>
          </a:xfrm>
          <a:prstGeom prst="rect">
            <a:avLst/>
          </a:prstGeom>
          <a:noFill/>
        </p:spPr>
        <p:txBody>
          <a:bodyPr wrap="square" rtlCol="0">
            <a:spAutoFit/>
          </a:bodyPr>
          <a:lstStyle/>
          <a:p>
            <a:r>
              <a:rPr lang="en-US" sz="2400" b="1" dirty="0">
                <a:solidFill>
                  <a:srgbClr val="FF0000"/>
                </a:solidFill>
              </a:rPr>
              <a:t>G-4</a:t>
            </a:r>
          </a:p>
        </p:txBody>
      </p:sp>
    </p:spTree>
    <p:extLst>
      <p:ext uri="{BB962C8B-B14F-4D97-AF65-F5344CB8AC3E}">
        <p14:creationId xmlns:p14="http://schemas.microsoft.com/office/powerpoint/2010/main" val="27098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4988C2-FE8A-D66A-D266-E76506BA76B8}"/>
              </a:ext>
            </a:extLst>
          </p:cNvPr>
          <p:cNvPicPr>
            <a:picLocks noChangeAspect="1"/>
          </p:cNvPicPr>
          <p:nvPr/>
        </p:nvPicPr>
        <p:blipFill>
          <a:blip r:embed="rId3"/>
          <a:stretch>
            <a:fillRect/>
          </a:stretch>
        </p:blipFill>
        <p:spPr>
          <a:xfrm>
            <a:off x="331787" y="1358944"/>
            <a:ext cx="8480426" cy="2541365"/>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67</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2: Retest Questions</a:t>
            </a:r>
          </a:p>
        </p:txBody>
      </p:sp>
      <p:sp>
        <p:nvSpPr>
          <p:cNvPr id="8" name="Rectangle 7">
            <a:extLst>
              <a:ext uri="{FF2B5EF4-FFF2-40B4-BE49-F238E27FC236}">
                <a16:creationId xmlns:a16="http://schemas.microsoft.com/office/drawing/2014/main" id="{60024529-41CA-4443-84A7-8B54956C8A3A}"/>
              </a:ext>
            </a:extLst>
          </p:cNvPr>
          <p:cNvSpPr/>
          <p:nvPr/>
        </p:nvSpPr>
        <p:spPr>
          <a:xfrm>
            <a:off x="590625" y="2170154"/>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A2AE03-E931-2741-536C-CDF745BDE06A}"/>
              </a:ext>
            </a:extLst>
          </p:cNvPr>
          <p:cNvSpPr/>
          <p:nvPr/>
        </p:nvSpPr>
        <p:spPr>
          <a:xfrm>
            <a:off x="590625" y="3535184"/>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6">
            <a:extLst>
              <a:ext uri="{FF2B5EF4-FFF2-40B4-BE49-F238E27FC236}">
                <a16:creationId xmlns:a16="http://schemas.microsoft.com/office/drawing/2014/main" id="{7274DEAA-5935-785E-5666-1B11AE6E355A}"/>
              </a:ext>
            </a:extLst>
          </p:cNvPr>
          <p:cNvSpPr>
            <a:spLocks noGrp="1"/>
          </p:cNvSpPr>
          <p:nvPr>
            <p:ph sz="half" idx="1"/>
          </p:nvPr>
        </p:nvSpPr>
        <p:spPr>
          <a:xfrm>
            <a:off x="2406649" y="5521584"/>
            <a:ext cx="3846786" cy="523489"/>
          </a:xfrm>
        </p:spPr>
        <p:txBody>
          <a:bodyPr>
            <a:normAutofit/>
          </a:bodyPr>
          <a:lstStyle/>
          <a:p>
            <a:pPr marL="0" indent="0">
              <a:buNone/>
            </a:pPr>
            <a:r>
              <a:rPr lang="en-US" sz="2000" dirty="0"/>
              <a:t>Retest Pub 6744 Pg 105</a:t>
            </a:r>
          </a:p>
        </p:txBody>
      </p:sp>
      <p:sp>
        <p:nvSpPr>
          <p:cNvPr id="5" name="TextBox 4">
            <a:extLst>
              <a:ext uri="{FF2B5EF4-FFF2-40B4-BE49-F238E27FC236}">
                <a16:creationId xmlns:a16="http://schemas.microsoft.com/office/drawing/2014/main" id="{8A53DB87-5BFD-6143-3638-CBD7D9EFF387}"/>
              </a:ext>
            </a:extLst>
          </p:cNvPr>
          <p:cNvSpPr txBox="1"/>
          <p:nvPr/>
        </p:nvSpPr>
        <p:spPr>
          <a:xfrm>
            <a:off x="2826765" y="3198167"/>
            <a:ext cx="3920400" cy="461665"/>
          </a:xfrm>
          <a:prstGeom prst="rect">
            <a:avLst/>
          </a:prstGeom>
          <a:noFill/>
        </p:spPr>
        <p:txBody>
          <a:bodyPr wrap="square" rtlCol="0">
            <a:spAutoFit/>
          </a:bodyPr>
          <a:lstStyle/>
          <a:p>
            <a:r>
              <a:rPr lang="en-US" sz="2400" b="1" dirty="0">
                <a:solidFill>
                  <a:srgbClr val="FF0000"/>
                </a:solidFill>
              </a:rPr>
              <a:t>G-13 Question 4</a:t>
            </a:r>
          </a:p>
        </p:txBody>
      </p:sp>
      <p:sp>
        <p:nvSpPr>
          <p:cNvPr id="7" name="TextBox 6">
            <a:extLst>
              <a:ext uri="{FF2B5EF4-FFF2-40B4-BE49-F238E27FC236}">
                <a16:creationId xmlns:a16="http://schemas.microsoft.com/office/drawing/2014/main" id="{C197DD24-1558-F9B9-F1FF-FD4A80E0F34E}"/>
              </a:ext>
            </a:extLst>
          </p:cNvPr>
          <p:cNvSpPr txBox="1"/>
          <p:nvPr/>
        </p:nvSpPr>
        <p:spPr>
          <a:xfrm>
            <a:off x="2826765" y="2058693"/>
            <a:ext cx="1200150" cy="461665"/>
          </a:xfrm>
          <a:prstGeom prst="rect">
            <a:avLst/>
          </a:prstGeom>
          <a:noFill/>
        </p:spPr>
        <p:txBody>
          <a:bodyPr wrap="square" rtlCol="0">
            <a:spAutoFit/>
          </a:bodyPr>
          <a:lstStyle/>
          <a:p>
            <a:r>
              <a:rPr lang="en-US" sz="2400" b="1" dirty="0">
                <a:solidFill>
                  <a:srgbClr val="FF0000"/>
                </a:solidFill>
              </a:rPr>
              <a:t>G-4</a:t>
            </a:r>
          </a:p>
        </p:txBody>
      </p:sp>
    </p:spTree>
    <p:extLst>
      <p:ext uri="{BB962C8B-B14F-4D97-AF65-F5344CB8AC3E}">
        <p14:creationId xmlns:p14="http://schemas.microsoft.com/office/powerpoint/2010/main" val="4554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3</a:t>
            </a:r>
          </a:p>
        </p:txBody>
      </p:sp>
      <p:sp>
        <p:nvSpPr>
          <p:cNvPr id="3" name="Text Placeholder 2"/>
          <p:cNvSpPr>
            <a:spLocks noGrp="1"/>
          </p:cNvSpPr>
          <p:nvPr>
            <p:ph type="body" idx="1"/>
          </p:nvPr>
        </p:nvSpPr>
        <p:spPr>
          <a:xfrm>
            <a:off x="525916" y="4494985"/>
            <a:ext cx="5811822" cy="854782"/>
          </a:xfrm>
        </p:spPr>
        <p:txBody>
          <a:bodyPr/>
          <a:lstStyle/>
          <a:p>
            <a:r>
              <a:rPr lang="en-US" dirty="0"/>
              <a:t>Rose Jones</a:t>
            </a:r>
          </a:p>
        </p:txBody>
      </p:sp>
    </p:spTree>
    <p:extLst>
      <p:ext uri="{BB962C8B-B14F-4D97-AF65-F5344CB8AC3E}">
        <p14:creationId xmlns:p14="http://schemas.microsoft.com/office/powerpoint/2010/main" val="40958951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69</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Interview Notes</a:t>
            </a:r>
          </a:p>
        </p:txBody>
      </p:sp>
      <p:sp>
        <p:nvSpPr>
          <p:cNvPr id="5" name="Content Placeholder 1">
            <a:extLst>
              <a:ext uri="{FF2B5EF4-FFF2-40B4-BE49-F238E27FC236}">
                <a16:creationId xmlns:a16="http://schemas.microsoft.com/office/drawing/2014/main" id="{541B98CD-7312-8EE2-9C5F-28C6FDA897B6}"/>
              </a:ext>
            </a:extLst>
          </p:cNvPr>
          <p:cNvSpPr txBox="1">
            <a:spLocks/>
          </p:cNvSpPr>
          <p:nvPr/>
        </p:nvSpPr>
        <p:spPr>
          <a:xfrm>
            <a:off x="774011" y="605546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71</a:t>
            </a:r>
          </a:p>
        </p:txBody>
      </p:sp>
      <p:pic>
        <p:nvPicPr>
          <p:cNvPr id="7" name="Picture 6">
            <a:extLst>
              <a:ext uri="{FF2B5EF4-FFF2-40B4-BE49-F238E27FC236}">
                <a16:creationId xmlns:a16="http://schemas.microsoft.com/office/drawing/2014/main" id="{20D1AE06-CA79-6915-3E35-6E90D90133CD}"/>
              </a:ext>
            </a:extLst>
          </p:cNvPr>
          <p:cNvPicPr>
            <a:picLocks noChangeAspect="1"/>
          </p:cNvPicPr>
          <p:nvPr/>
        </p:nvPicPr>
        <p:blipFill>
          <a:blip r:embed="rId2"/>
          <a:stretch>
            <a:fillRect/>
          </a:stretch>
        </p:blipFill>
        <p:spPr>
          <a:xfrm>
            <a:off x="307684" y="1285856"/>
            <a:ext cx="8631382" cy="4286288"/>
          </a:xfrm>
          <a:prstGeom prst="rect">
            <a:avLst/>
          </a:prstGeom>
        </p:spPr>
      </p:pic>
    </p:spTree>
    <p:extLst>
      <p:ext uri="{BB962C8B-B14F-4D97-AF65-F5344CB8AC3E}">
        <p14:creationId xmlns:p14="http://schemas.microsoft.com/office/powerpoint/2010/main" val="387242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A81C5B-27FA-4938-9BAE-64B369402368}"/>
              </a:ext>
            </a:extLst>
          </p:cNvPr>
          <p:cNvSpPr>
            <a:spLocks noGrp="1"/>
          </p:cNvSpPr>
          <p:nvPr>
            <p:ph idx="1"/>
          </p:nvPr>
        </p:nvSpPr>
        <p:spPr>
          <a:xfrm>
            <a:off x="314325" y="1235675"/>
            <a:ext cx="8515350" cy="5120675"/>
          </a:xfrm>
        </p:spPr>
        <p:txBody>
          <a:bodyPr>
            <a:normAutofit fontScale="85000" lnSpcReduction="20000"/>
          </a:bodyPr>
          <a:lstStyle/>
          <a:p>
            <a:r>
              <a:rPr lang="en-US" dirty="0">
                <a:solidFill>
                  <a:schemeClr val="accent3"/>
                </a:solidFill>
              </a:rPr>
              <a:t>Form 6744 – VITA/TCE Volunteer Assistor’s Test/Retest</a:t>
            </a:r>
          </a:p>
          <a:p>
            <a:pPr lvl="1"/>
            <a:r>
              <a:rPr lang="en-US" dirty="0">
                <a:solidFill>
                  <a:srgbClr val="00B050"/>
                </a:solidFill>
                <a:hlinkClick r:id="rId2">
                  <a:extLst>
                    <a:ext uri="{A12FA001-AC4F-418D-AE19-62706E023703}">
                      <ahyp:hlinkClr xmlns:ahyp="http://schemas.microsoft.com/office/drawing/2018/hyperlinkcolor" val="tx"/>
                    </a:ext>
                  </a:extLst>
                </a:hlinkClick>
              </a:rPr>
              <a:t>https://www.irs.gov/pub/irs-pdf/</a:t>
            </a:r>
            <a:r>
              <a:rPr lang="en-US" b="1" dirty="0">
                <a:solidFill>
                  <a:schemeClr val="accent6"/>
                </a:solidFill>
                <a:hlinkClick r:id="rId2">
                  <a:extLst>
                    <a:ext uri="{A12FA001-AC4F-418D-AE19-62706E023703}">
                      <ahyp:hlinkClr xmlns:ahyp="http://schemas.microsoft.com/office/drawing/2018/hyperlinkcolor" val="tx"/>
                    </a:ext>
                  </a:extLst>
                </a:hlinkClick>
              </a:rPr>
              <a:t>f</a:t>
            </a:r>
            <a:r>
              <a:rPr lang="en-US" dirty="0">
                <a:solidFill>
                  <a:srgbClr val="00B050"/>
                </a:solidFill>
                <a:hlinkClick r:id="rId2">
                  <a:extLst>
                    <a:ext uri="{A12FA001-AC4F-418D-AE19-62706E023703}">
                      <ahyp:hlinkClr xmlns:ahyp="http://schemas.microsoft.com/office/drawing/2018/hyperlinkcolor" val="tx"/>
                    </a:ext>
                  </a:extLst>
                </a:hlinkClick>
              </a:rPr>
              <a:t>6744.pdf</a:t>
            </a:r>
            <a:r>
              <a:rPr lang="en-US" dirty="0">
                <a:solidFill>
                  <a:srgbClr val="00B050"/>
                </a:solidFill>
              </a:rPr>
              <a:t> </a:t>
            </a:r>
          </a:p>
          <a:p>
            <a:r>
              <a:rPr lang="en-US" dirty="0">
                <a:solidFill>
                  <a:schemeClr val="accent3"/>
                </a:solidFill>
              </a:rPr>
              <a:t>Pub 4012 – VITA/TCE Volunteer Resource Guide</a:t>
            </a:r>
          </a:p>
          <a:p>
            <a:pPr lvl="1"/>
            <a:r>
              <a:rPr lang="en-US" dirty="0">
                <a:solidFill>
                  <a:srgbClr val="00B050"/>
                </a:solidFill>
              </a:rPr>
              <a:t> </a:t>
            </a:r>
            <a:r>
              <a:rPr lang="en-US" dirty="0">
                <a:solidFill>
                  <a:srgbClr val="00B050"/>
                </a:solidFill>
                <a:hlinkClick r:id="rId3">
                  <a:extLst>
                    <a:ext uri="{A12FA001-AC4F-418D-AE19-62706E023703}">
                      <ahyp:hlinkClr xmlns:ahyp="http://schemas.microsoft.com/office/drawing/2018/hyperlinkcolor" val="tx"/>
                    </a:ext>
                  </a:extLst>
                </a:hlinkClick>
              </a:rPr>
              <a:t>https://www.irs.gov/pub/irs-pdf/p4012.pdf</a:t>
            </a:r>
            <a:r>
              <a:rPr lang="en-US" dirty="0">
                <a:solidFill>
                  <a:srgbClr val="00B050"/>
                </a:solidFill>
              </a:rPr>
              <a:t> </a:t>
            </a:r>
          </a:p>
          <a:p>
            <a:r>
              <a:rPr lang="en-US" dirty="0"/>
              <a:t>Pub 4961 – Volunteer Standards of Conduct</a:t>
            </a:r>
          </a:p>
          <a:p>
            <a:pPr lvl="1"/>
            <a:r>
              <a:rPr lang="en-US" dirty="0">
                <a:solidFill>
                  <a:srgbClr val="00B050"/>
                </a:solidFill>
                <a:hlinkClick r:id="rId4">
                  <a:extLst>
                    <a:ext uri="{A12FA001-AC4F-418D-AE19-62706E023703}">
                      <ahyp:hlinkClr xmlns:ahyp="http://schemas.microsoft.com/office/drawing/2018/hyperlinkcolor" val="tx"/>
                    </a:ext>
                  </a:extLst>
                </a:hlinkClick>
              </a:rPr>
              <a:t>https://www.irs.gov/pub/irs-pdf/p4961.pdf</a:t>
            </a:r>
            <a:endParaRPr lang="en-US" dirty="0">
              <a:solidFill>
                <a:srgbClr val="00B050"/>
              </a:solidFill>
            </a:endParaRPr>
          </a:p>
          <a:p>
            <a:r>
              <a:rPr lang="en-US" dirty="0"/>
              <a:t>Pub 5101 – Intake Interview Quality Review</a:t>
            </a:r>
          </a:p>
          <a:p>
            <a:pPr lvl="1"/>
            <a:r>
              <a:rPr lang="en-US" dirty="0">
                <a:solidFill>
                  <a:srgbClr val="00B050"/>
                </a:solidFill>
                <a:hlinkClick r:id="rId5">
                  <a:extLst>
                    <a:ext uri="{A12FA001-AC4F-418D-AE19-62706E023703}">
                      <ahyp:hlinkClr xmlns:ahyp="http://schemas.microsoft.com/office/drawing/2018/hyperlinkcolor" val="tx"/>
                    </a:ext>
                  </a:extLst>
                </a:hlinkClick>
              </a:rPr>
              <a:t>https://www.irs.gov/pub/irs-pdf/p5101.pdf</a:t>
            </a:r>
            <a:endParaRPr lang="en-US" dirty="0">
              <a:solidFill>
                <a:srgbClr val="00B050"/>
              </a:solidFill>
            </a:endParaRPr>
          </a:p>
          <a:p>
            <a:r>
              <a:rPr lang="en-US" dirty="0"/>
              <a:t>Pub 5166 – VITA/TCE Volunteer Qual Site Requirements</a:t>
            </a:r>
          </a:p>
          <a:p>
            <a:pPr lvl="1"/>
            <a:r>
              <a:rPr lang="en-US" dirty="0">
                <a:solidFill>
                  <a:srgbClr val="00B050"/>
                </a:solidFill>
                <a:hlinkClick r:id="rId6">
                  <a:extLst>
                    <a:ext uri="{A12FA001-AC4F-418D-AE19-62706E023703}">
                      <ahyp:hlinkClr xmlns:ahyp="http://schemas.microsoft.com/office/drawing/2018/hyperlinkcolor" val="tx"/>
                    </a:ext>
                  </a:extLst>
                </a:hlinkClick>
              </a:rPr>
              <a:t>https://www.irs.gov/pub/irs-pdf/p5166.pdf</a:t>
            </a:r>
            <a:endParaRPr lang="en-US" dirty="0">
              <a:solidFill>
                <a:schemeClr val="bg2"/>
              </a:solidFill>
            </a:endParaRPr>
          </a:p>
          <a:p>
            <a:r>
              <a:rPr lang="en-US" dirty="0">
                <a:solidFill>
                  <a:srgbClr val="0070C0"/>
                </a:solidFill>
              </a:rPr>
              <a:t>Pub 4491 – VITA/TCE Training Guide</a:t>
            </a:r>
          </a:p>
          <a:p>
            <a:pPr lvl="1"/>
            <a:r>
              <a:rPr lang="en-US" dirty="0">
                <a:solidFill>
                  <a:srgbClr val="00B050"/>
                </a:solidFill>
                <a:hlinkClick r:id="rId7">
                  <a:extLst>
                    <a:ext uri="{A12FA001-AC4F-418D-AE19-62706E023703}">
                      <ahyp:hlinkClr xmlns:ahyp="http://schemas.microsoft.com/office/drawing/2018/hyperlinkcolor" val="tx"/>
                    </a:ext>
                  </a:extLst>
                </a:hlinkClick>
              </a:rPr>
              <a:t>https://www.irs.gov/pub/irs-pdf/p4491.pdf</a:t>
            </a:r>
            <a:r>
              <a:rPr lang="en-US" dirty="0">
                <a:solidFill>
                  <a:srgbClr val="00B050"/>
                </a:solidFill>
              </a:rPr>
              <a:t> </a:t>
            </a:r>
          </a:p>
          <a:p>
            <a:r>
              <a:rPr lang="en-US" dirty="0">
                <a:solidFill>
                  <a:srgbClr val="0070C0"/>
                </a:solidFill>
              </a:rPr>
              <a:t>Pub 17 – Your Federal Income Tax – Tax Guide</a:t>
            </a:r>
          </a:p>
          <a:p>
            <a:pPr lvl="1"/>
            <a:r>
              <a:rPr lang="en-US" dirty="0"/>
              <a:t>Additional coverage of tax law and how to prepare taxes</a:t>
            </a:r>
          </a:p>
          <a:p>
            <a:pPr lvl="1"/>
            <a:r>
              <a:rPr lang="en-US" dirty="0">
                <a:solidFill>
                  <a:srgbClr val="00B050"/>
                </a:solidFill>
                <a:hlinkClick r:id="rId8">
                  <a:extLst>
                    <a:ext uri="{A12FA001-AC4F-418D-AE19-62706E023703}">
                      <ahyp:hlinkClr xmlns:ahyp="http://schemas.microsoft.com/office/drawing/2018/hyperlinkcolor" val="tx"/>
                    </a:ext>
                  </a:extLst>
                </a:hlinkClick>
              </a:rPr>
              <a:t>https://www.irs.gov/pub/irs-pdf/p17.pdf</a:t>
            </a:r>
            <a:endParaRPr lang="en-US" dirty="0">
              <a:solidFill>
                <a:srgbClr val="00B050"/>
              </a:solidFill>
            </a:endParaRPr>
          </a:p>
        </p:txBody>
      </p:sp>
      <p:sp>
        <p:nvSpPr>
          <p:cNvPr id="3" name="Slide Number Placeholder 2">
            <a:extLst>
              <a:ext uri="{FF2B5EF4-FFF2-40B4-BE49-F238E27FC236}">
                <a16:creationId xmlns:a16="http://schemas.microsoft.com/office/drawing/2014/main" id="{78F12360-5CB6-4196-9BF4-F1416AF99D12}"/>
              </a:ext>
            </a:extLst>
          </p:cNvPr>
          <p:cNvSpPr>
            <a:spLocks noGrp="1"/>
          </p:cNvSpPr>
          <p:nvPr>
            <p:ph type="sldNum" sz="quarter" idx="4"/>
          </p:nvPr>
        </p:nvSpPr>
        <p:spPr/>
        <p:txBody>
          <a:bodyPr/>
          <a:lstStyle/>
          <a:p>
            <a:fld id="{BBB69291-A384-1346-A27A-D0A1C91B6C32}" type="slidenum">
              <a:rPr lang="en-US" smtClean="0"/>
              <a:pPr/>
              <a:t>7</a:t>
            </a:fld>
            <a:endParaRPr lang="en-US"/>
          </a:p>
        </p:txBody>
      </p:sp>
      <p:sp>
        <p:nvSpPr>
          <p:cNvPr id="4" name="Title 3">
            <a:extLst>
              <a:ext uri="{FF2B5EF4-FFF2-40B4-BE49-F238E27FC236}">
                <a16:creationId xmlns:a16="http://schemas.microsoft.com/office/drawing/2014/main" id="{9E6DB52B-AD16-42DB-9403-846860C49059}"/>
              </a:ext>
            </a:extLst>
          </p:cNvPr>
          <p:cNvSpPr>
            <a:spLocks noGrp="1"/>
          </p:cNvSpPr>
          <p:nvPr>
            <p:ph type="title"/>
          </p:nvPr>
        </p:nvSpPr>
        <p:spPr>
          <a:xfrm>
            <a:off x="384173" y="383659"/>
            <a:ext cx="8480426" cy="666798"/>
          </a:xfrm>
        </p:spPr>
        <p:txBody>
          <a:bodyPr>
            <a:normAutofit fontScale="90000"/>
          </a:bodyPr>
          <a:lstStyle/>
          <a:p>
            <a:r>
              <a:rPr lang="en-US" dirty="0"/>
              <a:t>Training Publications</a:t>
            </a:r>
          </a:p>
        </p:txBody>
      </p:sp>
    </p:spTree>
    <p:extLst>
      <p:ext uri="{BB962C8B-B14F-4D97-AF65-F5344CB8AC3E}">
        <p14:creationId xmlns:p14="http://schemas.microsoft.com/office/powerpoint/2010/main" val="22015974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7A1787-3B0A-0668-BBB1-E3845A50654B}"/>
              </a:ext>
            </a:extLst>
          </p:cNvPr>
          <p:cNvPicPr>
            <a:picLocks noChangeAspect="1"/>
          </p:cNvPicPr>
          <p:nvPr/>
        </p:nvPicPr>
        <p:blipFill>
          <a:blip r:embed="rId2"/>
          <a:stretch>
            <a:fillRect/>
          </a:stretch>
        </p:blipFill>
        <p:spPr>
          <a:xfrm>
            <a:off x="605789" y="1230517"/>
            <a:ext cx="7560771" cy="481300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70</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Questions</a:t>
            </a:r>
          </a:p>
        </p:txBody>
      </p:sp>
      <p:sp>
        <p:nvSpPr>
          <p:cNvPr id="11" name="TextBox 10">
            <a:hlinkClick r:id="rId3" action="ppaction://hlinksldjump"/>
            <a:extLst>
              <a:ext uri="{FF2B5EF4-FFF2-40B4-BE49-F238E27FC236}">
                <a16:creationId xmlns:a16="http://schemas.microsoft.com/office/drawing/2014/main" id="{C2F30706-2E8B-4E77-BF49-68EC19E16CFC}"/>
              </a:ext>
            </a:extLst>
          </p:cNvPr>
          <p:cNvSpPr txBox="1"/>
          <p:nvPr/>
        </p:nvSpPr>
        <p:spPr>
          <a:xfrm>
            <a:off x="3371411" y="1962617"/>
            <a:ext cx="3625134" cy="461665"/>
          </a:xfrm>
          <a:prstGeom prst="rect">
            <a:avLst/>
          </a:prstGeom>
          <a:noFill/>
        </p:spPr>
        <p:txBody>
          <a:bodyPr wrap="square" rtlCol="0">
            <a:spAutoFit/>
          </a:bodyPr>
          <a:lstStyle/>
          <a:p>
            <a:r>
              <a:rPr lang="en-US" sz="2400" b="1" dirty="0">
                <a:solidFill>
                  <a:srgbClr val="FF0000"/>
                </a:solidFill>
              </a:rPr>
              <a:t>E-12 Sect 3, form 8889</a:t>
            </a:r>
          </a:p>
        </p:txBody>
      </p:sp>
      <p:sp>
        <p:nvSpPr>
          <p:cNvPr id="15" name="TextBox 14">
            <a:extLst>
              <a:ext uri="{FF2B5EF4-FFF2-40B4-BE49-F238E27FC236}">
                <a16:creationId xmlns:a16="http://schemas.microsoft.com/office/drawing/2014/main" id="{3F1D1178-3A3F-439B-B449-FCA0C61AD552}"/>
              </a:ext>
            </a:extLst>
          </p:cNvPr>
          <p:cNvSpPr txBox="1"/>
          <p:nvPr/>
        </p:nvSpPr>
        <p:spPr>
          <a:xfrm>
            <a:off x="3240797" y="3481760"/>
            <a:ext cx="2217893" cy="461665"/>
          </a:xfrm>
          <a:prstGeom prst="rect">
            <a:avLst/>
          </a:prstGeom>
          <a:noFill/>
        </p:spPr>
        <p:txBody>
          <a:bodyPr wrap="square" rtlCol="0">
            <a:spAutoFit/>
          </a:bodyPr>
          <a:lstStyle/>
          <a:p>
            <a:r>
              <a:rPr lang="en-US" sz="2400" b="1" dirty="0">
                <a:solidFill>
                  <a:srgbClr val="FF0000"/>
                </a:solidFill>
              </a:rPr>
              <a:t>E-12 top</a:t>
            </a:r>
          </a:p>
        </p:txBody>
      </p:sp>
      <p:sp>
        <p:nvSpPr>
          <p:cNvPr id="16" name="TextBox 15">
            <a:extLst>
              <a:ext uri="{FF2B5EF4-FFF2-40B4-BE49-F238E27FC236}">
                <a16:creationId xmlns:a16="http://schemas.microsoft.com/office/drawing/2014/main" id="{EE2B7D59-D2AE-42AF-B405-FDC9435AF94A}"/>
              </a:ext>
            </a:extLst>
          </p:cNvPr>
          <p:cNvSpPr txBox="1"/>
          <p:nvPr/>
        </p:nvSpPr>
        <p:spPr>
          <a:xfrm>
            <a:off x="3389312" y="5252783"/>
            <a:ext cx="1376652" cy="461665"/>
          </a:xfrm>
          <a:prstGeom prst="rect">
            <a:avLst/>
          </a:prstGeom>
          <a:noFill/>
        </p:spPr>
        <p:txBody>
          <a:bodyPr wrap="square" rtlCol="0">
            <a:spAutoFit/>
          </a:bodyPr>
          <a:lstStyle/>
          <a:p>
            <a:r>
              <a:rPr lang="en-US" sz="2400" b="1" dirty="0">
                <a:solidFill>
                  <a:srgbClr val="FF0000"/>
                </a:solidFill>
              </a:rPr>
              <a:t>E-14 Top</a:t>
            </a:r>
          </a:p>
        </p:txBody>
      </p:sp>
      <p:sp>
        <p:nvSpPr>
          <p:cNvPr id="14" name="Content Placeholder 1">
            <a:extLst>
              <a:ext uri="{FF2B5EF4-FFF2-40B4-BE49-F238E27FC236}">
                <a16:creationId xmlns:a16="http://schemas.microsoft.com/office/drawing/2014/main" id="{35A3E949-8882-AB76-55D6-990A3A1E705E}"/>
              </a:ext>
            </a:extLst>
          </p:cNvPr>
          <p:cNvSpPr txBox="1">
            <a:spLocks/>
          </p:cNvSpPr>
          <p:nvPr/>
        </p:nvSpPr>
        <p:spPr>
          <a:xfrm>
            <a:off x="774011" y="605546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70</a:t>
            </a:r>
          </a:p>
        </p:txBody>
      </p:sp>
    </p:spTree>
    <p:extLst>
      <p:ext uri="{BB962C8B-B14F-4D97-AF65-F5344CB8AC3E}">
        <p14:creationId xmlns:p14="http://schemas.microsoft.com/office/powerpoint/2010/main" val="39533706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CF181B-C5E0-3DB4-04D6-4104C64D08D5}"/>
              </a:ext>
            </a:extLst>
          </p:cNvPr>
          <p:cNvPicPr>
            <a:picLocks noChangeAspect="1"/>
          </p:cNvPicPr>
          <p:nvPr/>
        </p:nvPicPr>
        <p:blipFill>
          <a:blip r:embed="rId3"/>
          <a:stretch>
            <a:fillRect/>
          </a:stretch>
        </p:blipFill>
        <p:spPr>
          <a:xfrm>
            <a:off x="356032" y="1414941"/>
            <a:ext cx="8501353" cy="3175548"/>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71</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Retest Questions</a:t>
            </a:r>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406649" y="5521584"/>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Pub 6744 Pg 106</a:t>
            </a:r>
          </a:p>
        </p:txBody>
      </p:sp>
      <p:sp>
        <p:nvSpPr>
          <p:cNvPr id="8" name="TextBox 7">
            <a:extLst>
              <a:ext uri="{FF2B5EF4-FFF2-40B4-BE49-F238E27FC236}">
                <a16:creationId xmlns:a16="http://schemas.microsoft.com/office/drawing/2014/main" id="{8D776260-FBD5-0FA7-A738-6D77A858AA66}"/>
              </a:ext>
            </a:extLst>
          </p:cNvPr>
          <p:cNvSpPr txBox="1"/>
          <p:nvPr/>
        </p:nvSpPr>
        <p:spPr>
          <a:xfrm>
            <a:off x="2953397" y="1847013"/>
            <a:ext cx="3625134" cy="461665"/>
          </a:xfrm>
          <a:prstGeom prst="rect">
            <a:avLst/>
          </a:prstGeom>
          <a:noFill/>
        </p:spPr>
        <p:txBody>
          <a:bodyPr wrap="square" rtlCol="0">
            <a:spAutoFit/>
          </a:bodyPr>
          <a:lstStyle/>
          <a:p>
            <a:r>
              <a:rPr lang="en-US" sz="2400" b="1" dirty="0">
                <a:solidFill>
                  <a:srgbClr val="FF0000"/>
                </a:solidFill>
              </a:rPr>
              <a:t>E-12 Sect 3</a:t>
            </a:r>
          </a:p>
        </p:txBody>
      </p:sp>
      <p:sp>
        <p:nvSpPr>
          <p:cNvPr id="15" name="TextBox 14">
            <a:extLst>
              <a:ext uri="{FF2B5EF4-FFF2-40B4-BE49-F238E27FC236}">
                <a16:creationId xmlns:a16="http://schemas.microsoft.com/office/drawing/2014/main" id="{406BED13-CA3B-232A-F9CC-CAEB8829ED4C}"/>
              </a:ext>
            </a:extLst>
          </p:cNvPr>
          <p:cNvSpPr txBox="1"/>
          <p:nvPr/>
        </p:nvSpPr>
        <p:spPr>
          <a:xfrm>
            <a:off x="2839015" y="2939994"/>
            <a:ext cx="2217893" cy="461665"/>
          </a:xfrm>
          <a:prstGeom prst="rect">
            <a:avLst/>
          </a:prstGeom>
          <a:noFill/>
        </p:spPr>
        <p:txBody>
          <a:bodyPr wrap="square" rtlCol="0">
            <a:spAutoFit/>
          </a:bodyPr>
          <a:lstStyle/>
          <a:p>
            <a:r>
              <a:rPr lang="en-US" sz="2400" b="1" dirty="0">
                <a:solidFill>
                  <a:srgbClr val="FF0000"/>
                </a:solidFill>
              </a:rPr>
              <a:t>E-12 top</a:t>
            </a:r>
          </a:p>
        </p:txBody>
      </p:sp>
      <p:sp>
        <p:nvSpPr>
          <p:cNvPr id="17" name="TextBox 16">
            <a:extLst>
              <a:ext uri="{FF2B5EF4-FFF2-40B4-BE49-F238E27FC236}">
                <a16:creationId xmlns:a16="http://schemas.microsoft.com/office/drawing/2014/main" id="{F9E27A93-DD22-F0DA-1F9A-A5DAC5538F2E}"/>
              </a:ext>
            </a:extLst>
          </p:cNvPr>
          <p:cNvSpPr txBox="1"/>
          <p:nvPr/>
        </p:nvSpPr>
        <p:spPr>
          <a:xfrm>
            <a:off x="2839015" y="4053631"/>
            <a:ext cx="1376652" cy="461665"/>
          </a:xfrm>
          <a:prstGeom prst="rect">
            <a:avLst/>
          </a:prstGeom>
          <a:noFill/>
        </p:spPr>
        <p:txBody>
          <a:bodyPr wrap="square" rtlCol="0">
            <a:spAutoFit/>
          </a:bodyPr>
          <a:lstStyle/>
          <a:p>
            <a:r>
              <a:rPr lang="en-US" sz="2400" b="1" dirty="0">
                <a:solidFill>
                  <a:srgbClr val="FF0000"/>
                </a:solidFill>
              </a:rPr>
              <a:t>E-14 Top</a:t>
            </a:r>
          </a:p>
        </p:txBody>
      </p:sp>
    </p:spTree>
    <p:extLst>
      <p:ext uri="{BB962C8B-B14F-4D97-AF65-F5344CB8AC3E}">
        <p14:creationId xmlns:p14="http://schemas.microsoft.com/office/powerpoint/2010/main" val="24534581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7A1787-3B0A-0668-BBB1-E3845A50654B}"/>
              </a:ext>
            </a:extLst>
          </p:cNvPr>
          <p:cNvPicPr>
            <a:picLocks noChangeAspect="1"/>
          </p:cNvPicPr>
          <p:nvPr/>
        </p:nvPicPr>
        <p:blipFill>
          <a:blip r:embed="rId2"/>
          <a:stretch>
            <a:fillRect/>
          </a:stretch>
        </p:blipFill>
        <p:spPr>
          <a:xfrm>
            <a:off x="605789" y="1230517"/>
            <a:ext cx="7560771" cy="481300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72</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Questions</a:t>
            </a:r>
          </a:p>
        </p:txBody>
      </p:sp>
      <p:sp>
        <p:nvSpPr>
          <p:cNvPr id="9" name="Rectangle 8">
            <a:extLst>
              <a:ext uri="{FF2B5EF4-FFF2-40B4-BE49-F238E27FC236}">
                <a16:creationId xmlns:a16="http://schemas.microsoft.com/office/drawing/2014/main" id="{D7CC45DA-A678-43C0-84D4-094F126811E5}"/>
              </a:ext>
            </a:extLst>
          </p:cNvPr>
          <p:cNvSpPr/>
          <p:nvPr/>
        </p:nvSpPr>
        <p:spPr>
          <a:xfrm>
            <a:off x="730483" y="2431156"/>
            <a:ext cx="180085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6E983B-75A2-4DE9-8E41-3E96D624E09B}"/>
              </a:ext>
            </a:extLst>
          </p:cNvPr>
          <p:cNvSpPr/>
          <p:nvPr/>
        </p:nvSpPr>
        <p:spPr>
          <a:xfrm>
            <a:off x="774010" y="5444920"/>
            <a:ext cx="149606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F30706-2E8B-4E77-BF49-68EC19E16CFC}"/>
              </a:ext>
            </a:extLst>
          </p:cNvPr>
          <p:cNvSpPr txBox="1"/>
          <p:nvPr/>
        </p:nvSpPr>
        <p:spPr>
          <a:xfrm>
            <a:off x="3371411" y="1962617"/>
            <a:ext cx="3625134" cy="461665"/>
          </a:xfrm>
          <a:prstGeom prst="rect">
            <a:avLst/>
          </a:prstGeom>
          <a:noFill/>
        </p:spPr>
        <p:txBody>
          <a:bodyPr wrap="square" rtlCol="0">
            <a:spAutoFit/>
          </a:bodyPr>
          <a:lstStyle/>
          <a:p>
            <a:r>
              <a:rPr lang="en-US" sz="2400" b="1" dirty="0">
                <a:solidFill>
                  <a:srgbClr val="FF0000"/>
                </a:solidFill>
              </a:rPr>
              <a:t>E-12 Sect 3, form 8889</a:t>
            </a:r>
          </a:p>
        </p:txBody>
      </p:sp>
      <p:sp>
        <p:nvSpPr>
          <p:cNvPr id="15" name="TextBox 14">
            <a:extLst>
              <a:ext uri="{FF2B5EF4-FFF2-40B4-BE49-F238E27FC236}">
                <a16:creationId xmlns:a16="http://schemas.microsoft.com/office/drawing/2014/main" id="{3F1D1178-3A3F-439B-B449-FCA0C61AD552}"/>
              </a:ext>
            </a:extLst>
          </p:cNvPr>
          <p:cNvSpPr txBox="1"/>
          <p:nvPr/>
        </p:nvSpPr>
        <p:spPr>
          <a:xfrm>
            <a:off x="3240797" y="3481760"/>
            <a:ext cx="2217893" cy="461665"/>
          </a:xfrm>
          <a:prstGeom prst="rect">
            <a:avLst/>
          </a:prstGeom>
          <a:noFill/>
        </p:spPr>
        <p:txBody>
          <a:bodyPr wrap="square" rtlCol="0">
            <a:spAutoFit/>
          </a:bodyPr>
          <a:lstStyle/>
          <a:p>
            <a:r>
              <a:rPr lang="en-US" sz="2400" b="1" dirty="0">
                <a:solidFill>
                  <a:srgbClr val="FF0000"/>
                </a:solidFill>
              </a:rPr>
              <a:t>E-12 top</a:t>
            </a:r>
          </a:p>
        </p:txBody>
      </p:sp>
      <p:sp>
        <p:nvSpPr>
          <p:cNvPr id="16" name="TextBox 15">
            <a:extLst>
              <a:ext uri="{FF2B5EF4-FFF2-40B4-BE49-F238E27FC236}">
                <a16:creationId xmlns:a16="http://schemas.microsoft.com/office/drawing/2014/main" id="{EE2B7D59-D2AE-42AF-B405-FDC9435AF94A}"/>
              </a:ext>
            </a:extLst>
          </p:cNvPr>
          <p:cNvSpPr txBox="1"/>
          <p:nvPr/>
        </p:nvSpPr>
        <p:spPr>
          <a:xfrm>
            <a:off x="3389312" y="5252783"/>
            <a:ext cx="1376652" cy="461665"/>
          </a:xfrm>
          <a:prstGeom prst="rect">
            <a:avLst/>
          </a:prstGeom>
          <a:noFill/>
        </p:spPr>
        <p:txBody>
          <a:bodyPr wrap="square" rtlCol="0">
            <a:spAutoFit/>
          </a:bodyPr>
          <a:lstStyle/>
          <a:p>
            <a:r>
              <a:rPr lang="en-US" sz="2400" b="1" dirty="0">
                <a:solidFill>
                  <a:srgbClr val="FF0000"/>
                </a:solidFill>
              </a:rPr>
              <a:t>E-14 Top</a:t>
            </a:r>
          </a:p>
        </p:txBody>
      </p:sp>
      <p:sp>
        <p:nvSpPr>
          <p:cNvPr id="14" name="Content Placeholder 1">
            <a:extLst>
              <a:ext uri="{FF2B5EF4-FFF2-40B4-BE49-F238E27FC236}">
                <a16:creationId xmlns:a16="http://schemas.microsoft.com/office/drawing/2014/main" id="{35A3E949-8882-AB76-55D6-990A3A1E705E}"/>
              </a:ext>
            </a:extLst>
          </p:cNvPr>
          <p:cNvSpPr txBox="1">
            <a:spLocks/>
          </p:cNvSpPr>
          <p:nvPr/>
        </p:nvSpPr>
        <p:spPr>
          <a:xfrm>
            <a:off x="774011" y="605546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70</a:t>
            </a:r>
          </a:p>
        </p:txBody>
      </p:sp>
      <p:sp>
        <p:nvSpPr>
          <p:cNvPr id="17" name="Rectangle 16">
            <a:extLst>
              <a:ext uri="{FF2B5EF4-FFF2-40B4-BE49-F238E27FC236}">
                <a16:creationId xmlns:a16="http://schemas.microsoft.com/office/drawing/2014/main" id="{63003B9C-3A10-F11C-6038-229C5457B812}"/>
              </a:ext>
            </a:extLst>
          </p:cNvPr>
          <p:cNvSpPr/>
          <p:nvPr/>
        </p:nvSpPr>
        <p:spPr>
          <a:xfrm>
            <a:off x="774011" y="3786647"/>
            <a:ext cx="149606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0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CF181B-C5E0-3DB4-04D6-4104C64D08D5}"/>
              </a:ext>
            </a:extLst>
          </p:cNvPr>
          <p:cNvPicPr>
            <a:picLocks noChangeAspect="1"/>
          </p:cNvPicPr>
          <p:nvPr/>
        </p:nvPicPr>
        <p:blipFill>
          <a:blip r:embed="rId3"/>
          <a:stretch>
            <a:fillRect/>
          </a:stretch>
        </p:blipFill>
        <p:spPr>
          <a:xfrm>
            <a:off x="356032" y="1414941"/>
            <a:ext cx="8501353" cy="3175548"/>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73</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3 Retest Questions</a:t>
            </a:r>
          </a:p>
        </p:txBody>
      </p:sp>
      <p:sp>
        <p:nvSpPr>
          <p:cNvPr id="13" name="Rectangle 12">
            <a:extLst>
              <a:ext uri="{FF2B5EF4-FFF2-40B4-BE49-F238E27FC236}">
                <a16:creationId xmlns:a16="http://schemas.microsoft.com/office/drawing/2014/main" id="{ED0AF4E8-541F-4EE9-89CC-532B8260E53C}"/>
              </a:ext>
            </a:extLst>
          </p:cNvPr>
          <p:cNvSpPr/>
          <p:nvPr/>
        </p:nvSpPr>
        <p:spPr>
          <a:xfrm>
            <a:off x="484680" y="2064684"/>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5D154D-6F4C-4D7B-A502-6C76B7AD5B94}"/>
              </a:ext>
            </a:extLst>
          </p:cNvPr>
          <p:cNvSpPr/>
          <p:nvPr/>
        </p:nvSpPr>
        <p:spPr>
          <a:xfrm>
            <a:off x="527050" y="3919338"/>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406649" y="5521584"/>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Pub 6744 Pg 106</a:t>
            </a:r>
          </a:p>
        </p:txBody>
      </p:sp>
      <p:sp>
        <p:nvSpPr>
          <p:cNvPr id="7" name="Rectangle 6">
            <a:extLst>
              <a:ext uri="{FF2B5EF4-FFF2-40B4-BE49-F238E27FC236}">
                <a16:creationId xmlns:a16="http://schemas.microsoft.com/office/drawing/2014/main" id="{3C117B74-7AA6-FDD6-B918-7DF62F0D26CC}"/>
              </a:ext>
            </a:extLst>
          </p:cNvPr>
          <p:cNvSpPr/>
          <p:nvPr/>
        </p:nvSpPr>
        <p:spPr>
          <a:xfrm>
            <a:off x="484680" y="3163310"/>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D776260-FBD5-0FA7-A738-6D77A858AA66}"/>
              </a:ext>
            </a:extLst>
          </p:cNvPr>
          <p:cNvSpPr txBox="1"/>
          <p:nvPr/>
        </p:nvSpPr>
        <p:spPr>
          <a:xfrm>
            <a:off x="2953397" y="1847013"/>
            <a:ext cx="3625134" cy="461665"/>
          </a:xfrm>
          <a:prstGeom prst="rect">
            <a:avLst/>
          </a:prstGeom>
          <a:noFill/>
        </p:spPr>
        <p:txBody>
          <a:bodyPr wrap="square" rtlCol="0">
            <a:spAutoFit/>
          </a:bodyPr>
          <a:lstStyle/>
          <a:p>
            <a:r>
              <a:rPr lang="en-US" sz="2400" b="1" dirty="0">
                <a:solidFill>
                  <a:srgbClr val="FF0000"/>
                </a:solidFill>
              </a:rPr>
              <a:t>E-12 Sect 3</a:t>
            </a:r>
          </a:p>
        </p:txBody>
      </p:sp>
      <p:sp>
        <p:nvSpPr>
          <p:cNvPr id="15" name="TextBox 14">
            <a:extLst>
              <a:ext uri="{FF2B5EF4-FFF2-40B4-BE49-F238E27FC236}">
                <a16:creationId xmlns:a16="http://schemas.microsoft.com/office/drawing/2014/main" id="{406BED13-CA3B-232A-F9CC-CAEB8829ED4C}"/>
              </a:ext>
            </a:extLst>
          </p:cNvPr>
          <p:cNvSpPr txBox="1"/>
          <p:nvPr/>
        </p:nvSpPr>
        <p:spPr>
          <a:xfrm>
            <a:off x="2839015" y="2939994"/>
            <a:ext cx="2217893" cy="461665"/>
          </a:xfrm>
          <a:prstGeom prst="rect">
            <a:avLst/>
          </a:prstGeom>
          <a:noFill/>
        </p:spPr>
        <p:txBody>
          <a:bodyPr wrap="square" rtlCol="0">
            <a:spAutoFit/>
          </a:bodyPr>
          <a:lstStyle/>
          <a:p>
            <a:r>
              <a:rPr lang="en-US" sz="2400" b="1" dirty="0">
                <a:solidFill>
                  <a:srgbClr val="FF0000"/>
                </a:solidFill>
              </a:rPr>
              <a:t>E-12 top</a:t>
            </a:r>
          </a:p>
        </p:txBody>
      </p:sp>
      <p:sp>
        <p:nvSpPr>
          <p:cNvPr id="17" name="TextBox 16">
            <a:extLst>
              <a:ext uri="{FF2B5EF4-FFF2-40B4-BE49-F238E27FC236}">
                <a16:creationId xmlns:a16="http://schemas.microsoft.com/office/drawing/2014/main" id="{F9E27A93-DD22-F0DA-1F9A-A5DAC5538F2E}"/>
              </a:ext>
            </a:extLst>
          </p:cNvPr>
          <p:cNvSpPr txBox="1"/>
          <p:nvPr/>
        </p:nvSpPr>
        <p:spPr>
          <a:xfrm>
            <a:off x="2839015" y="4053631"/>
            <a:ext cx="1376652" cy="461665"/>
          </a:xfrm>
          <a:prstGeom prst="rect">
            <a:avLst/>
          </a:prstGeom>
          <a:noFill/>
        </p:spPr>
        <p:txBody>
          <a:bodyPr wrap="square" rtlCol="0">
            <a:spAutoFit/>
          </a:bodyPr>
          <a:lstStyle/>
          <a:p>
            <a:r>
              <a:rPr lang="en-US" sz="2400" b="1" dirty="0">
                <a:solidFill>
                  <a:srgbClr val="FF0000"/>
                </a:solidFill>
              </a:rPr>
              <a:t>E-14 Top</a:t>
            </a:r>
          </a:p>
        </p:txBody>
      </p:sp>
    </p:spTree>
    <p:extLst>
      <p:ext uri="{BB962C8B-B14F-4D97-AF65-F5344CB8AC3E}">
        <p14:creationId xmlns:p14="http://schemas.microsoft.com/office/powerpoint/2010/main" val="121177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4</a:t>
            </a:r>
          </a:p>
        </p:txBody>
      </p:sp>
      <p:sp>
        <p:nvSpPr>
          <p:cNvPr id="3" name="Text Placeholder 2"/>
          <p:cNvSpPr>
            <a:spLocks noGrp="1"/>
          </p:cNvSpPr>
          <p:nvPr>
            <p:ph type="body" idx="1"/>
          </p:nvPr>
        </p:nvSpPr>
        <p:spPr/>
        <p:txBody>
          <a:bodyPr/>
          <a:lstStyle/>
          <a:p>
            <a:r>
              <a:rPr lang="en-US" dirty="0"/>
              <a:t>Carmen Gomez</a:t>
            </a:r>
          </a:p>
        </p:txBody>
      </p:sp>
    </p:spTree>
    <p:extLst>
      <p:ext uri="{BB962C8B-B14F-4D97-AF65-F5344CB8AC3E}">
        <p14:creationId xmlns:p14="http://schemas.microsoft.com/office/powerpoint/2010/main" val="10582351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673BE58-94E3-0E83-4F4F-8C187C79F93A}"/>
              </a:ext>
            </a:extLst>
          </p:cNvPr>
          <p:cNvPicPr>
            <a:picLocks noChangeAspect="1"/>
          </p:cNvPicPr>
          <p:nvPr/>
        </p:nvPicPr>
        <p:blipFill>
          <a:blip r:embed="rId2"/>
          <a:stretch>
            <a:fillRect/>
          </a:stretch>
        </p:blipFill>
        <p:spPr>
          <a:xfrm>
            <a:off x="304805" y="3224676"/>
            <a:ext cx="8257309" cy="2775513"/>
          </a:xfrm>
          <a:prstGeom prst="rect">
            <a:avLst/>
          </a:prstGeom>
        </p:spPr>
      </p:pic>
      <p:pic>
        <p:nvPicPr>
          <p:cNvPr id="4" name="Picture 3">
            <a:extLst>
              <a:ext uri="{FF2B5EF4-FFF2-40B4-BE49-F238E27FC236}">
                <a16:creationId xmlns:a16="http://schemas.microsoft.com/office/drawing/2014/main" id="{6741515F-DB63-3183-8432-874506D8D26F}"/>
              </a:ext>
            </a:extLst>
          </p:cNvPr>
          <p:cNvPicPr>
            <a:picLocks noChangeAspect="1"/>
          </p:cNvPicPr>
          <p:nvPr/>
        </p:nvPicPr>
        <p:blipFill>
          <a:blip r:embed="rId3"/>
          <a:stretch>
            <a:fillRect/>
          </a:stretch>
        </p:blipFill>
        <p:spPr>
          <a:xfrm>
            <a:off x="332514" y="1223380"/>
            <a:ext cx="8594146" cy="1937073"/>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75</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4 Interview Notes</a:t>
            </a:r>
          </a:p>
        </p:txBody>
      </p:sp>
      <p:sp>
        <p:nvSpPr>
          <p:cNvPr id="12" name="TextBox 11">
            <a:extLst>
              <a:ext uri="{FF2B5EF4-FFF2-40B4-BE49-F238E27FC236}">
                <a16:creationId xmlns:a16="http://schemas.microsoft.com/office/drawing/2014/main" id="{DB041626-6600-5E20-D19E-ADAED3062D1D}"/>
              </a:ext>
            </a:extLst>
          </p:cNvPr>
          <p:cNvSpPr txBox="1"/>
          <p:nvPr/>
        </p:nvSpPr>
        <p:spPr>
          <a:xfrm>
            <a:off x="1881243" y="5409456"/>
            <a:ext cx="6680871" cy="461665"/>
          </a:xfrm>
          <a:prstGeom prst="rect">
            <a:avLst/>
          </a:prstGeom>
          <a:noFill/>
        </p:spPr>
        <p:txBody>
          <a:bodyPr wrap="square" rtlCol="0">
            <a:spAutoFit/>
          </a:bodyPr>
          <a:lstStyle/>
          <a:p>
            <a:r>
              <a:rPr lang="en-US" sz="2400" b="1" dirty="0">
                <a:solidFill>
                  <a:srgbClr val="FF0000"/>
                </a:solidFill>
              </a:rPr>
              <a:t>I-4 – check exception and footnote 4, Part B up top</a:t>
            </a:r>
          </a:p>
        </p:txBody>
      </p:sp>
      <p:sp>
        <p:nvSpPr>
          <p:cNvPr id="13" name="TextBox 12">
            <a:extLst>
              <a:ext uri="{FF2B5EF4-FFF2-40B4-BE49-F238E27FC236}">
                <a16:creationId xmlns:a16="http://schemas.microsoft.com/office/drawing/2014/main" id="{0277E50B-F90E-5C5A-086A-D18DD5C7D7C1}"/>
              </a:ext>
            </a:extLst>
          </p:cNvPr>
          <p:cNvSpPr txBox="1"/>
          <p:nvPr/>
        </p:nvSpPr>
        <p:spPr>
          <a:xfrm>
            <a:off x="3424838" y="4422016"/>
            <a:ext cx="4760438" cy="461665"/>
          </a:xfrm>
          <a:prstGeom prst="rect">
            <a:avLst/>
          </a:prstGeom>
          <a:noFill/>
        </p:spPr>
        <p:txBody>
          <a:bodyPr wrap="square" rtlCol="0">
            <a:spAutoFit/>
          </a:bodyPr>
          <a:lstStyle/>
          <a:p>
            <a:r>
              <a:rPr lang="en-US" sz="2400" b="1" dirty="0">
                <a:solidFill>
                  <a:srgbClr val="FF0000"/>
                </a:solidFill>
              </a:rPr>
              <a:t>C-4, see the example (also for Q10)</a:t>
            </a:r>
          </a:p>
        </p:txBody>
      </p:sp>
      <p:sp>
        <p:nvSpPr>
          <p:cNvPr id="18" name="Content Placeholder 1">
            <a:extLst>
              <a:ext uri="{FF2B5EF4-FFF2-40B4-BE49-F238E27FC236}">
                <a16:creationId xmlns:a16="http://schemas.microsoft.com/office/drawing/2014/main" id="{1934FAC9-EC75-74EB-6D9F-1896234C7EFD}"/>
              </a:ext>
            </a:extLst>
          </p:cNvPr>
          <p:cNvSpPr txBox="1">
            <a:spLocks/>
          </p:cNvSpPr>
          <p:nvPr/>
        </p:nvSpPr>
        <p:spPr>
          <a:xfrm>
            <a:off x="1274625" y="6211409"/>
            <a:ext cx="6317668" cy="46166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72</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DBC39BF-E950-7576-F304-C5A451D4FE1D}"/>
                  </a:ext>
                </a:extLst>
              </p14:cNvPr>
              <p14:cNvContentPartPr/>
              <p14:nvPr/>
            </p14:nvContentPartPr>
            <p14:xfrm>
              <a:off x="4626818" y="1314960"/>
              <a:ext cx="4107960" cy="127080"/>
            </p14:xfrm>
          </p:contentPart>
        </mc:Choice>
        <mc:Fallback xmlns="">
          <p:pic>
            <p:nvPicPr>
              <p:cNvPr id="7" name="Ink 6">
                <a:extLst>
                  <a:ext uri="{FF2B5EF4-FFF2-40B4-BE49-F238E27FC236}">
                    <a16:creationId xmlns:a16="http://schemas.microsoft.com/office/drawing/2014/main" id="{3DBC39BF-E950-7576-F304-C5A451D4FE1D}"/>
                  </a:ext>
                </a:extLst>
              </p:cNvPr>
              <p:cNvPicPr/>
              <p:nvPr/>
            </p:nvPicPr>
            <p:blipFill>
              <a:blip r:embed="rId5"/>
              <a:stretch>
                <a:fillRect/>
              </a:stretch>
            </p:blipFill>
            <p:spPr>
              <a:xfrm>
                <a:off x="4573178" y="1206960"/>
                <a:ext cx="4215600" cy="342720"/>
              </a:xfrm>
              <a:prstGeom prst="rect">
                <a:avLst/>
              </a:prstGeom>
            </p:spPr>
          </p:pic>
        </mc:Fallback>
      </mc:AlternateContent>
      <p:sp>
        <p:nvSpPr>
          <p:cNvPr id="16" name="Content Placeholder 1">
            <a:extLst>
              <a:ext uri="{FF2B5EF4-FFF2-40B4-BE49-F238E27FC236}">
                <a16:creationId xmlns:a16="http://schemas.microsoft.com/office/drawing/2014/main" id="{C714AEC6-6182-41CD-B1E8-86A30B2C78A9}"/>
              </a:ext>
            </a:extLst>
          </p:cNvPr>
          <p:cNvSpPr txBox="1">
            <a:spLocks/>
          </p:cNvSpPr>
          <p:nvPr/>
        </p:nvSpPr>
        <p:spPr>
          <a:xfrm>
            <a:off x="2961861" y="3506562"/>
            <a:ext cx="5600253" cy="90641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Does not say if separation is legal.  (Does that matter in this case?) We’ll assume spouse is not trying to claim Andrea</a:t>
            </a:r>
          </a:p>
        </p:txBody>
      </p:sp>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A2B8042-973D-31E1-5082-3BCB87A62ECD}"/>
                  </a:ext>
                </a:extLst>
              </p14:cNvPr>
              <p14:cNvContentPartPr/>
              <p14:nvPr/>
            </p14:nvContentPartPr>
            <p14:xfrm>
              <a:off x="554029" y="1523400"/>
              <a:ext cx="801720" cy="84960"/>
            </p14:xfrm>
          </p:contentPart>
        </mc:Choice>
        <mc:Fallback xmlns="">
          <p:pic>
            <p:nvPicPr>
              <p:cNvPr id="5" name="Ink 4">
                <a:extLst>
                  <a:ext uri="{FF2B5EF4-FFF2-40B4-BE49-F238E27FC236}">
                    <a16:creationId xmlns:a16="http://schemas.microsoft.com/office/drawing/2014/main" id="{DA2B8042-973D-31E1-5082-3BCB87A62ECD}"/>
                  </a:ext>
                </a:extLst>
              </p:cNvPr>
              <p:cNvPicPr/>
              <p:nvPr/>
            </p:nvPicPr>
            <p:blipFill>
              <a:blip r:embed="rId7"/>
              <a:stretch>
                <a:fillRect/>
              </a:stretch>
            </p:blipFill>
            <p:spPr>
              <a:xfrm>
                <a:off x="500389" y="1415760"/>
                <a:ext cx="9093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635F0AE5-4917-C46C-D465-A91E2B60CE59}"/>
                  </a:ext>
                </a:extLst>
              </p14:cNvPr>
              <p14:cNvContentPartPr/>
              <p14:nvPr/>
            </p14:nvContentPartPr>
            <p14:xfrm>
              <a:off x="539989" y="1994640"/>
              <a:ext cx="3356640" cy="84600"/>
            </p14:xfrm>
          </p:contentPart>
        </mc:Choice>
        <mc:Fallback xmlns="">
          <p:pic>
            <p:nvPicPr>
              <p:cNvPr id="17" name="Ink 16">
                <a:extLst>
                  <a:ext uri="{FF2B5EF4-FFF2-40B4-BE49-F238E27FC236}">
                    <a16:creationId xmlns:a16="http://schemas.microsoft.com/office/drawing/2014/main" id="{635F0AE5-4917-C46C-D465-A91E2B60CE59}"/>
                  </a:ext>
                </a:extLst>
              </p:cNvPr>
              <p:cNvPicPr/>
              <p:nvPr/>
            </p:nvPicPr>
            <p:blipFill>
              <a:blip r:embed="rId9"/>
              <a:stretch>
                <a:fillRect/>
              </a:stretch>
            </p:blipFill>
            <p:spPr>
              <a:xfrm>
                <a:off x="485989" y="1887000"/>
                <a:ext cx="3464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A398175D-339E-5AC1-7E83-C98161EE85D0}"/>
                  </a:ext>
                </a:extLst>
              </p14:cNvPr>
              <p14:cNvContentPartPr/>
              <p14:nvPr/>
            </p14:nvContentPartPr>
            <p14:xfrm>
              <a:off x="3865669" y="1509720"/>
              <a:ext cx="764640" cy="57600"/>
            </p14:xfrm>
          </p:contentPart>
        </mc:Choice>
        <mc:Fallback xmlns="">
          <p:pic>
            <p:nvPicPr>
              <p:cNvPr id="19" name="Ink 18">
                <a:extLst>
                  <a:ext uri="{FF2B5EF4-FFF2-40B4-BE49-F238E27FC236}">
                    <a16:creationId xmlns:a16="http://schemas.microsoft.com/office/drawing/2014/main" id="{A398175D-339E-5AC1-7E83-C98161EE85D0}"/>
                  </a:ext>
                </a:extLst>
              </p:cNvPr>
              <p:cNvPicPr/>
              <p:nvPr/>
            </p:nvPicPr>
            <p:blipFill>
              <a:blip r:embed="rId11"/>
              <a:stretch>
                <a:fillRect/>
              </a:stretch>
            </p:blipFill>
            <p:spPr>
              <a:xfrm>
                <a:off x="3811669" y="1402080"/>
                <a:ext cx="8722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C48D2E52-33C4-FB9F-919E-3127A8757F40}"/>
                  </a:ext>
                </a:extLst>
              </p14:cNvPr>
              <p14:cNvContentPartPr/>
              <p14:nvPr/>
            </p14:nvContentPartPr>
            <p14:xfrm>
              <a:off x="6816589" y="1979160"/>
              <a:ext cx="1308960" cy="85680"/>
            </p14:xfrm>
          </p:contentPart>
        </mc:Choice>
        <mc:Fallback xmlns="">
          <p:pic>
            <p:nvPicPr>
              <p:cNvPr id="21" name="Ink 20">
                <a:extLst>
                  <a:ext uri="{FF2B5EF4-FFF2-40B4-BE49-F238E27FC236}">
                    <a16:creationId xmlns:a16="http://schemas.microsoft.com/office/drawing/2014/main" id="{C48D2E52-33C4-FB9F-919E-3127A8757F40}"/>
                  </a:ext>
                </a:extLst>
              </p:cNvPr>
              <p:cNvPicPr/>
              <p:nvPr/>
            </p:nvPicPr>
            <p:blipFill>
              <a:blip r:embed="rId13"/>
              <a:stretch>
                <a:fillRect/>
              </a:stretch>
            </p:blipFill>
            <p:spPr>
              <a:xfrm>
                <a:off x="6762949" y="1871160"/>
                <a:ext cx="14166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 name="Ink 1">
                <a:extLst>
                  <a:ext uri="{FF2B5EF4-FFF2-40B4-BE49-F238E27FC236}">
                    <a16:creationId xmlns:a16="http://schemas.microsoft.com/office/drawing/2014/main" id="{70008613-309D-CD89-E37D-063C849F30C1}"/>
                  </a:ext>
                </a:extLst>
              </p14:cNvPr>
              <p14:cNvContentPartPr/>
              <p14:nvPr/>
            </p14:nvContentPartPr>
            <p14:xfrm>
              <a:off x="8259292" y="2037428"/>
              <a:ext cx="545760" cy="48960"/>
            </p14:xfrm>
          </p:contentPart>
        </mc:Choice>
        <mc:Fallback xmlns="">
          <p:pic>
            <p:nvPicPr>
              <p:cNvPr id="2" name="Ink 1">
                <a:extLst>
                  <a:ext uri="{FF2B5EF4-FFF2-40B4-BE49-F238E27FC236}">
                    <a16:creationId xmlns:a16="http://schemas.microsoft.com/office/drawing/2014/main" id="{70008613-309D-CD89-E37D-063C849F30C1}"/>
                  </a:ext>
                </a:extLst>
              </p:cNvPr>
              <p:cNvPicPr/>
              <p:nvPr/>
            </p:nvPicPr>
            <p:blipFill>
              <a:blip r:embed="rId15"/>
              <a:stretch>
                <a:fillRect/>
              </a:stretch>
            </p:blipFill>
            <p:spPr>
              <a:xfrm>
                <a:off x="8205292" y="1929428"/>
                <a:ext cx="6534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a:extLst>
                  <a:ext uri="{FF2B5EF4-FFF2-40B4-BE49-F238E27FC236}">
                    <a16:creationId xmlns:a16="http://schemas.microsoft.com/office/drawing/2014/main" id="{D9EC66CE-F0A5-77FB-F52E-5795E5B59A13}"/>
                  </a:ext>
                </a:extLst>
              </p14:cNvPr>
              <p14:cNvContentPartPr/>
              <p14:nvPr/>
            </p14:nvContentPartPr>
            <p14:xfrm>
              <a:off x="536572" y="2275028"/>
              <a:ext cx="2921040" cy="81360"/>
            </p14:xfrm>
          </p:contentPart>
        </mc:Choice>
        <mc:Fallback xmlns="">
          <p:pic>
            <p:nvPicPr>
              <p:cNvPr id="8" name="Ink 7">
                <a:extLst>
                  <a:ext uri="{FF2B5EF4-FFF2-40B4-BE49-F238E27FC236}">
                    <a16:creationId xmlns:a16="http://schemas.microsoft.com/office/drawing/2014/main" id="{D9EC66CE-F0A5-77FB-F52E-5795E5B59A13}"/>
                  </a:ext>
                </a:extLst>
              </p:cNvPr>
              <p:cNvPicPr/>
              <p:nvPr/>
            </p:nvPicPr>
            <p:blipFill>
              <a:blip r:embed="rId17"/>
              <a:stretch>
                <a:fillRect/>
              </a:stretch>
            </p:blipFill>
            <p:spPr>
              <a:xfrm>
                <a:off x="482932" y="2167028"/>
                <a:ext cx="3028680" cy="297000"/>
              </a:xfrm>
              <a:prstGeom prst="rect">
                <a:avLst/>
              </a:prstGeom>
            </p:spPr>
          </p:pic>
        </mc:Fallback>
      </mc:AlternateContent>
    </p:spTree>
    <p:extLst>
      <p:ext uri="{BB962C8B-B14F-4D97-AF65-F5344CB8AC3E}">
        <p14:creationId xmlns:p14="http://schemas.microsoft.com/office/powerpoint/2010/main" val="3215684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3431A0-59B3-C068-BE62-29B9484CF10E}"/>
              </a:ext>
            </a:extLst>
          </p:cNvPr>
          <p:cNvPicPr>
            <a:picLocks noChangeAspect="1"/>
          </p:cNvPicPr>
          <p:nvPr/>
        </p:nvPicPr>
        <p:blipFill>
          <a:blip r:embed="rId2"/>
          <a:stretch>
            <a:fillRect/>
          </a:stretch>
        </p:blipFill>
        <p:spPr>
          <a:xfrm>
            <a:off x="418524" y="1302993"/>
            <a:ext cx="8285018" cy="241726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76</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4 Retest Questions</a:t>
            </a:r>
          </a:p>
        </p:txBody>
      </p:sp>
      <p:sp>
        <p:nvSpPr>
          <p:cNvPr id="15" name="Content Placeholder 6">
            <a:extLst>
              <a:ext uri="{FF2B5EF4-FFF2-40B4-BE49-F238E27FC236}">
                <a16:creationId xmlns:a16="http://schemas.microsoft.com/office/drawing/2014/main" id="{9290E4FB-7304-82DD-6368-916A480EAED4}"/>
              </a:ext>
            </a:extLst>
          </p:cNvPr>
          <p:cNvSpPr txBox="1">
            <a:spLocks/>
          </p:cNvSpPr>
          <p:nvPr/>
        </p:nvSpPr>
        <p:spPr>
          <a:xfrm>
            <a:off x="2575931" y="6236383"/>
            <a:ext cx="3746391" cy="403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Pub 6744 Pg 107</a:t>
            </a:r>
          </a:p>
        </p:txBody>
      </p:sp>
      <p:sp>
        <p:nvSpPr>
          <p:cNvPr id="5" name="TextBox 4">
            <a:extLst>
              <a:ext uri="{FF2B5EF4-FFF2-40B4-BE49-F238E27FC236}">
                <a16:creationId xmlns:a16="http://schemas.microsoft.com/office/drawing/2014/main" id="{0DDAEFDF-BC07-0DAF-03B8-237CC8CCF4DC}"/>
              </a:ext>
            </a:extLst>
          </p:cNvPr>
          <p:cNvSpPr txBox="1"/>
          <p:nvPr/>
        </p:nvSpPr>
        <p:spPr>
          <a:xfrm>
            <a:off x="693194" y="3837595"/>
            <a:ext cx="6956542" cy="1938992"/>
          </a:xfrm>
          <a:prstGeom prst="rect">
            <a:avLst/>
          </a:prstGeom>
          <a:noFill/>
        </p:spPr>
        <p:txBody>
          <a:bodyPr wrap="square" rtlCol="0">
            <a:spAutoFit/>
          </a:bodyPr>
          <a:lstStyle/>
          <a:p>
            <a:pPr marL="457200" indent="-457200">
              <a:buAutoNum type="alphaLcParenR"/>
            </a:pPr>
            <a:r>
              <a:rPr lang="en-US" sz="2400" b="1" dirty="0">
                <a:solidFill>
                  <a:srgbClr val="FF0000"/>
                </a:solidFill>
              </a:rPr>
              <a:t>B-10 flow – Note she does NOT provide ½ of home upkeep so can’t be head-of-household, also</a:t>
            </a:r>
            <a:br>
              <a:rPr lang="en-US" sz="2400" b="1" dirty="0">
                <a:solidFill>
                  <a:srgbClr val="FF0000"/>
                </a:solidFill>
              </a:rPr>
            </a:br>
            <a:r>
              <a:rPr lang="en-US" sz="2400" b="1" dirty="0">
                <a:solidFill>
                  <a:srgbClr val="FF0000"/>
                </a:solidFill>
              </a:rPr>
              <a:t>see I-4 footnote 4</a:t>
            </a:r>
          </a:p>
          <a:p>
            <a:pPr marL="457200" indent="-457200">
              <a:buAutoNum type="alphaLcParenR"/>
            </a:pPr>
            <a:r>
              <a:rPr lang="en-US" sz="2400" b="1" dirty="0">
                <a:solidFill>
                  <a:srgbClr val="FF0000"/>
                </a:solidFill>
              </a:rPr>
              <a:t>I-4 Part B/C – compare ages for child vs no child</a:t>
            </a:r>
          </a:p>
          <a:p>
            <a:pPr marL="457200" indent="-457200">
              <a:buAutoNum type="alphaLcParenR"/>
            </a:pPr>
            <a:r>
              <a:rPr lang="en-US" sz="2400" b="1" dirty="0">
                <a:solidFill>
                  <a:srgbClr val="FF0000"/>
                </a:solidFill>
              </a:rPr>
              <a:t>I-4 Part D – compare income for child vs no child</a:t>
            </a:r>
          </a:p>
        </p:txBody>
      </p:sp>
      <p:sp>
        <p:nvSpPr>
          <p:cNvPr id="7" name="TextBox 6">
            <a:extLst>
              <a:ext uri="{FF2B5EF4-FFF2-40B4-BE49-F238E27FC236}">
                <a16:creationId xmlns:a16="http://schemas.microsoft.com/office/drawing/2014/main" id="{4BE536FF-D05F-0961-B373-783C2C8979AC}"/>
              </a:ext>
            </a:extLst>
          </p:cNvPr>
          <p:cNvSpPr txBox="1"/>
          <p:nvPr/>
        </p:nvSpPr>
        <p:spPr>
          <a:xfrm>
            <a:off x="2267836" y="1666512"/>
            <a:ext cx="4760438" cy="461665"/>
          </a:xfrm>
          <a:prstGeom prst="rect">
            <a:avLst/>
          </a:prstGeom>
          <a:noFill/>
        </p:spPr>
        <p:txBody>
          <a:bodyPr wrap="square" rtlCol="0">
            <a:spAutoFit/>
          </a:bodyPr>
          <a:lstStyle/>
          <a:p>
            <a:r>
              <a:rPr lang="en-US" sz="2400" b="1" dirty="0">
                <a:solidFill>
                  <a:srgbClr val="FF0000"/>
                </a:solidFill>
              </a:rPr>
              <a:t>C-4, see the example</a:t>
            </a:r>
          </a:p>
        </p:txBody>
      </p:sp>
    </p:spTree>
    <p:extLst>
      <p:ext uri="{BB962C8B-B14F-4D97-AF65-F5344CB8AC3E}">
        <p14:creationId xmlns:p14="http://schemas.microsoft.com/office/powerpoint/2010/main" val="3260417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673BE58-94E3-0E83-4F4F-8C187C79F93A}"/>
              </a:ext>
            </a:extLst>
          </p:cNvPr>
          <p:cNvPicPr>
            <a:picLocks noChangeAspect="1"/>
          </p:cNvPicPr>
          <p:nvPr/>
        </p:nvPicPr>
        <p:blipFill>
          <a:blip r:embed="rId2"/>
          <a:stretch>
            <a:fillRect/>
          </a:stretch>
        </p:blipFill>
        <p:spPr>
          <a:xfrm>
            <a:off x="304805" y="3224676"/>
            <a:ext cx="8257309" cy="2775513"/>
          </a:xfrm>
          <a:prstGeom prst="rect">
            <a:avLst/>
          </a:prstGeom>
        </p:spPr>
      </p:pic>
      <p:pic>
        <p:nvPicPr>
          <p:cNvPr id="4" name="Picture 3">
            <a:extLst>
              <a:ext uri="{FF2B5EF4-FFF2-40B4-BE49-F238E27FC236}">
                <a16:creationId xmlns:a16="http://schemas.microsoft.com/office/drawing/2014/main" id="{6741515F-DB63-3183-8432-874506D8D26F}"/>
              </a:ext>
            </a:extLst>
          </p:cNvPr>
          <p:cNvPicPr>
            <a:picLocks noChangeAspect="1"/>
          </p:cNvPicPr>
          <p:nvPr/>
        </p:nvPicPr>
        <p:blipFill>
          <a:blip r:embed="rId3"/>
          <a:stretch>
            <a:fillRect/>
          </a:stretch>
        </p:blipFill>
        <p:spPr>
          <a:xfrm>
            <a:off x="332514" y="1223380"/>
            <a:ext cx="8594146" cy="1937073"/>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77</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4 Interview Notes</a:t>
            </a:r>
          </a:p>
        </p:txBody>
      </p:sp>
      <p:sp>
        <p:nvSpPr>
          <p:cNvPr id="10" name="Rectangle 9">
            <a:extLst>
              <a:ext uri="{FF2B5EF4-FFF2-40B4-BE49-F238E27FC236}">
                <a16:creationId xmlns:a16="http://schemas.microsoft.com/office/drawing/2014/main" id="{28095D1D-AC87-6F7B-2A5D-258A592BE781}"/>
              </a:ext>
            </a:extLst>
          </p:cNvPr>
          <p:cNvSpPr/>
          <p:nvPr/>
        </p:nvSpPr>
        <p:spPr>
          <a:xfrm>
            <a:off x="518105" y="4192060"/>
            <a:ext cx="2529895" cy="33494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4B5C8A-1D0C-6967-4616-296A86127724}"/>
              </a:ext>
            </a:extLst>
          </p:cNvPr>
          <p:cNvSpPr/>
          <p:nvPr/>
        </p:nvSpPr>
        <p:spPr>
          <a:xfrm>
            <a:off x="530607" y="5435510"/>
            <a:ext cx="1124833" cy="3202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B041626-6600-5E20-D19E-ADAED3062D1D}"/>
              </a:ext>
            </a:extLst>
          </p:cNvPr>
          <p:cNvSpPr txBox="1"/>
          <p:nvPr/>
        </p:nvSpPr>
        <p:spPr>
          <a:xfrm>
            <a:off x="1881242" y="5178624"/>
            <a:ext cx="6680871" cy="461665"/>
          </a:xfrm>
          <a:prstGeom prst="rect">
            <a:avLst/>
          </a:prstGeom>
          <a:noFill/>
        </p:spPr>
        <p:txBody>
          <a:bodyPr wrap="square" rtlCol="0">
            <a:spAutoFit/>
          </a:bodyPr>
          <a:lstStyle/>
          <a:p>
            <a:r>
              <a:rPr lang="en-US" sz="2400" b="1" dirty="0">
                <a:solidFill>
                  <a:srgbClr val="FF0000"/>
                </a:solidFill>
              </a:rPr>
              <a:t>I-4 – check exception and footnote 4, Part B up top</a:t>
            </a:r>
          </a:p>
        </p:txBody>
      </p:sp>
      <p:sp>
        <p:nvSpPr>
          <p:cNvPr id="13" name="TextBox 12">
            <a:extLst>
              <a:ext uri="{FF2B5EF4-FFF2-40B4-BE49-F238E27FC236}">
                <a16:creationId xmlns:a16="http://schemas.microsoft.com/office/drawing/2014/main" id="{0277E50B-F90E-5C5A-086A-D18DD5C7D7C1}"/>
              </a:ext>
            </a:extLst>
          </p:cNvPr>
          <p:cNvSpPr txBox="1"/>
          <p:nvPr/>
        </p:nvSpPr>
        <p:spPr>
          <a:xfrm>
            <a:off x="3424838" y="4423666"/>
            <a:ext cx="4760438" cy="461665"/>
          </a:xfrm>
          <a:prstGeom prst="rect">
            <a:avLst/>
          </a:prstGeom>
          <a:noFill/>
        </p:spPr>
        <p:txBody>
          <a:bodyPr wrap="square" rtlCol="0">
            <a:spAutoFit/>
          </a:bodyPr>
          <a:lstStyle/>
          <a:p>
            <a:r>
              <a:rPr lang="en-US" sz="2400" b="1" dirty="0">
                <a:solidFill>
                  <a:srgbClr val="FF0000"/>
                </a:solidFill>
              </a:rPr>
              <a:t>C-4, see the example (also for Q10)</a:t>
            </a:r>
          </a:p>
        </p:txBody>
      </p:sp>
      <p:sp>
        <p:nvSpPr>
          <p:cNvPr id="18" name="Content Placeholder 1">
            <a:extLst>
              <a:ext uri="{FF2B5EF4-FFF2-40B4-BE49-F238E27FC236}">
                <a16:creationId xmlns:a16="http://schemas.microsoft.com/office/drawing/2014/main" id="{1934FAC9-EC75-74EB-6D9F-1896234C7EFD}"/>
              </a:ext>
            </a:extLst>
          </p:cNvPr>
          <p:cNvSpPr txBox="1">
            <a:spLocks/>
          </p:cNvSpPr>
          <p:nvPr/>
        </p:nvSpPr>
        <p:spPr>
          <a:xfrm>
            <a:off x="1274625" y="6211409"/>
            <a:ext cx="6317668" cy="46166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72</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DBC39BF-E950-7576-F304-C5A451D4FE1D}"/>
                  </a:ext>
                </a:extLst>
              </p14:cNvPr>
              <p14:cNvContentPartPr/>
              <p14:nvPr/>
            </p14:nvContentPartPr>
            <p14:xfrm>
              <a:off x="4626818" y="1314960"/>
              <a:ext cx="4107960" cy="127080"/>
            </p14:xfrm>
          </p:contentPart>
        </mc:Choice>
        <mc:Fallback xmlns="">
          <p:pic>
            <p:nvPicPr>
              <p:cNvPr id="7" name="Ink 6">
                <a:extLst>
                  <a:ext uri="{FF2B5EF4-FFF2-40B4-BE49-F238E27FC236}">
                    <a16:creationId xmlns:a16="http://schemas.microsoft.com/office/drawing/2014/main" id="{3DBC39BF-E950-7576-F304-C5A451D4FE1D}"/>
                  </a:ext>
                </a:extLst>
              </p:cNvPr>
              <p:cNvPicPr/>
              <p:nvPr/>
            </p:nvPicPr>
            <p:blipFill>
              <a:blip r:embed="rId5"/>
              <a:stretch>
                <a:fillRect/>
              </a:stretch>
            </p:blipFill>
            <p:spPr>
              <a:xfrm>
                <a:off x="4573178" y="1206960"/>
                <a:ext cx="4215600" cy="342720"/>
              </a:xfrm>
              <a:prstGeom prst="rect">
                <a:avLst/>
              </a:prstGeom>
            </p:spPr>
          </p:pic>
        </mc:Fallback>
      </mc:AlternateContent>
      <p:sp>
        <p:nvSpPr>
          <p:cNvPr id="22" name="TextBox 21">
            <a:extLst>
              <a:ext uri="{FF2B5EF4-FFF2-40B4-BE49-F238E27FC236}">
                <a16:creationId xmlns:a16="http://schemas.microsoft.com/office/drawing/2014/main" id="{F209B2BC-34BC-F4D8-E275-D8C871C01905}"/>
              </a:ext>
            </a:extLst>
          </p:cNvPr>
          <p:cNvSpPr txBox="1"/>
          <p:nvPr/>
        </p:nvSpPr>
        <p:spPr>
          <a:xfrm>
            <a:off x="1868229" y="5509925"/>
            <a:ext cx="6680871" cy="830997"/>
          </a:xfrm>
          <a:prstGeom prst="rect">
            <a:avLst/>
          </a:prstGeom>
          <a:noFill/>
        </p:spPr>
        <p:txBody>
          <a:bodyPr wrap="square" rtlCol="0">
            <a:spAutoFit/>
          </a:bodyPr>
          <a:lstStyle/>
          <a:p>
            <a:r>
              <a:rPr lang="en-US" sz="2400" b="1" dirty="0">
                <a:solidFill>
                  <a:srgbClr val="FF0000"/>
                </a:solidFill>
              </a:rPr>
              <a:t>C-4 Example and I-4; Can be an EIC qualifying child without being a dependent</a:t>
            </a:r>
          </a:p>
        </p:txBody>
      </p:sp>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A2B8042-973D-31E1-5082-3BCB87A62ECD}"/>
                  </a:ext>
                </a:extLst>
              </p14:cNvPr>
              <p14:cNvContentPartPr/>
              <p14:nvPr/>
            </p14:nvContentPartPr>
            <p14:xfrm>
              <a:off x="554029" y="1523400"/>
              <a:ext cx="801720" cy="84960"/>
            </p14:xfrm>
          </p:contentPart>
        </mc:Choice>
        <mc:Fallback xmlns="">
          <p:pic>
            <p:nvPicPr>
              <p:cNvPr id="5" name="Ink 4">
                <a:extLst>
                  <a:ext uri="{FF2B5EF4-FFF2-40B4-BE49-F238E27FC236}">
                    <a16:creationId xmlns:a16="http://schemas.microsoft.com/office/drawing/2014/main" id="{DA2B8042-973D-31E1-5082-3BCB87A62ECD}"/>
                  </a:ext>
                </a:extLst>
              </p:cNvPr>
              <p:cNvPicPr/>
              <p:nvPr/>
            </p:nvPicPr>
            <p:blipFill>
              <a:blip r:embed="rId7"/>
              <a:stretch>
                <a:fillRect/>
              </a:stretch>
            </p:blipFill>
            <p:spPr>
              <a:xfrm>
                <a:off x="500389" y="1415760"/>
                <a:ext cx="9093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635F0AE5-4917-C46C-D465-A91E2B60CE59}"/>
                  </a:ext>
                </a:extLst>
              </p14:cNvPr>
              <p14:cNvContentPartPr/>
              <p14:nvPr/>
            </p14:nvContentPartPr>
            <p14:xfrm>
              <a:off x="539989" y="1994640"/>
              <a:ext cx="3356640" cy="84600"/>
            </p14:xfrm>
          </p:contentPart>
        </mc:Choice>
        <mc:Fallback xmlns="">
          <p:pic>
            <p:nvPicPr>
              <p:cNvPr id="17" name="Ink 16">
                <a:extLst>
                  <a:ext uri="{FF2B5EF4-FFF2-40B4-BE49-F238E27FC236}">
                    <a16:creationId xmlns:a16="http://schemas.microsoft.com/office/drawing/2014/main" id="{635F0AE5-4917-C46C-D465-A91E2B60CE59}"/>
                  </a:ext>
                </a:extLst>
              </p:cNvPr>
              <p:cNvPicPr/>
              <p:nvPr/>
            </p:nvPicPr>
            <p:blipFill>
              <a:blip r:embed="rId9"/>
              <a:stretch>
                <a:fillRect/>
              </a:stretch>
            </p:blipFill>
            <p:spPr>
              <a:xfrm>
                <a:off x="485989" y="1887000"/>
                <a:ext cx="3464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A398175D-339E-5AC1-7E83-C98161EE85D0}"/>
                  </a:ext>
                </a:extLst>
              </p14:cNvPr>
              <p14:cNvContentPartPr/>
              <p14:nvPr/>
            </p14:nvContentPartPr>
            <p14:xfrm>
              <a:off x="3865669" y="1509720"/>
              <a:ext cx="764640" cy="57600"/>
            </p14:xfrm>
          </p:contentPart>
        </mc:Choice>
        <mc:Fallback xmlns="">
          <p:pic>
            <p:nvPicPr>
              <p:cNvPr id="19" name="Ink 18">
                <a:extLst>
                  <a:ext uri="{FF2B5EF4-FFF2-40B4-BE49-F238E27FC236}">
                    <a16:creationId xmlns:a16="http://schemas.microsoft.com/office/drawing/2014/main" id="{A398175D-339E-5AC1-7E83-C98161EE85D0}"/>
                  </a:ext>
                </a:extLst>
              </p:cNvPr>
              <p:cNvPicPr/>
              <p:nvPr/>
            </p:nvPicPr>
            <p:blipFill>
              <a:blip r:embed="rId11"/>
              <a:stretch>
                <a:fillRect/>
              </a:stretch>
            </p:blipFill>
            <p:spPr>
              <a:xfrm>
                <a:off x="3811669" y="1402080"/>
                <a:ext cx="8722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C48D2E52-33C4-FB9F-919E-3127A8757F40}"/>
                  </a:ext>
                </a:extLst>
              </p14:cNvPr>
              <p14:cNvContentPartPr/>
              <p14:nvPr/>
            </p14:nvContentPartPr>
            <p14:xfrm>
              <a:off x="6816589" y="1979160"/>
              <a:ext cx="1308960" cy="85680"/>
            </p14:xfrm>
          </p:contentPart>
        </mc:Choice>
        <mc:Fallback xmlns="">
          <p:pic>
            <p:nvPicPr>
              <p:cNvPr id="21" name="Ink 20">
                <a:extLst>
                  <a:ext uri="{FF2B5EF4-FFF2-40B4-BE49-F238E27FC236}">
                    <a16:creationId xmlns:a16="http://schemas.microsoft.com/office/drawing/2014/main" id="{C48D2E52-33C4-FB9F-919E-3127A8757F40}"/>
                  </a:ext>
                </a:extLst>
              </p:cNvPr>
              <p:cNvPicPr/>
              <p:nvPr/>
            </p:nvPicPr>
            <p:blipFill>
              <a:blip r:embed="rId13"/>
              <a:stretch>
                <a:fillRect/>
              </a:stretch>
            </p:blipFill>
            <p:spPr>
              <a:xfrm>
                <a:off x="6762949" y="1871160"/>
                <a:ext cx="14166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 name="Ink 1">
                <a:extLst>
                  <a:ext uri="{FF2B5EF4-FFF2-40B4-BE49-F238E27FC236}">
                    <a16:creationId xmlns:a16="http://schemas.microsoft.com/office/drawing/2014/main" id="{D2A05E7C-388F-8CC5-D9F8-6ED733B08495}"/>
                  </a:ext>
                </a:extLst>
              </p14:cNvPr>
              <p14:cNvContentPartPr/>
              <p14:nvPr/>
            </p14:nvContentPartPr>
            <p14:xfrm>
              <a:off x="8289172" y="2033468"/>
              <a:ext cx="536040" cy="4320"/>
            </p14:xfrm>
          </p:contentPart>
        </mc:Choice>
        <mc:Fallback xmlns="">
          <p:pic>
            <p:nvPicPr>
              <p:cNvPr id="2" name="Ink 1">
                <a:extLst>
                  <a:ext uri="{FF2B5EF4-FFF2-40B4-BE49-F238E27FC236}">
                    <a16:creationId xmlns:a16="http://schemas.microsoft.com/office/drawing/2014/main" id="{D2A05E7C-388F-8CC5-D9F8-6ED733B08495}"/>
                  </a:ext>
                </a:extLst>
              </p:cNvPr>
              <p:cNvPicPr/>
              <p:nvPr/>
            </p:nvPicPr>
            <p:blipFill>
              <a:blip r:embed="rId15"/>
              <a:stretch>
                <a:fillRect/>
              </a:stretch>
            </p:blipFill>
            <p:spPr>
              <a:xfrm>
                <a:off x="8235172" y="1925828"/>
                <a:ext cx="6436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B86F55C4-3592-62BD-8CEF-9A7D6104222D}"/>
                  </a:ext>
                </a:extLst>
              </p14:cNvPr>
              <p14:cNvContentPartPr/>
              <p14:nvPr/>
            </p14:nvContentPartPr>
            <p14:xfrm>
              <a:off x="466732" y="2230388"/>
              <a:ext cx="2982600" cy="86400"/>
            </p14:xfrm>
          </p:contentPart>
        </mc:Choice>
        <mc:Fallback xmlns="">
          <p:pic>
            <p:nvPicPr>
              <p:cNvPr id="9" name="Ink 8">
                <a:extLst>
                  <a:ext uri="{FF2B5EF4-FFF2-40B4-BE49-F238E27FC236}">
                    <a16:creationId xmlns:a16="http://schemas.microsoft.com/office/drawing/2014/main" id="{B86F55C4-3592-62BD-8CEF-9A7D6104222D}"/>
                  </a:ext>
                </a:extLst>
              </p:cNvPr>
              <p:cNvPicPr/>
              <p:nvPr/>
            </p:nvPicPr>
            <p:blipFill>
              <a:blip r:embed="rId17"/>
              <a:stretch>
                <a:fillRect/>
              </a:stretch>
            </p:blipFill>
            <p:spPr>
              <a:xfrm>
                <a:off x="413092" y="2122748"/>
                <a:ext cx="3090240" cy="302040"/>
              </a:xfrm>
              <a:prstGeom prst="rect">
                <a:avLst/>
              </a:prstGeom>
            </p:spPr>
          </p:pic>
        </mc:Fallback>
      </mc:AlternateContent>
      <p:sp>
        <p:nvSpPr>
          <p:cNvPr id="14" name="Content Placeholder 1">
            <a:extLst>
              <a:ext uri="{FF2B5EF4-FFF2-40B4-BE49-F238E27FC236}">
                <a16:creationId xmlns:a16="http://schemas.microsoft.com/office/drawing/2014/main" id="{DC0C0A9B-C1E5-D0F3-D912-7F7DF5CF718C}"/>
              </a:ext>
            </a:extLst>
          </p:cNvPr>
          <p:cNvSpPr txBox="1">
            <a:spLocks/>
          </p:cNvSpPr>
          <p:nvPr/>
        </p:nvSpPr>
        <p:spPr>
          <a:xfrm>
            <a:off x="2961861" y="3506562"/>
            <a:ext cx="5600253" cy="90641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Does not say if separation is legal.  (Does that matter in this case?) We’ll assume spouse is not trying to claim Andrea</a:t>
            </a:r>
          </a:p>
        </p:txBody>
      </p:sp>
    </p:spTree>
    <p:extLst>
      <p:ext uri="{BB962C8B-B14F-4D97-AF65-F5344CB8AC3E}">
        <p14:creationId xmlns:p14="http://schemas.microsoft.com/office/powerpoint/2010/main" val="206783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3431A0-59B3-C068-BE62-29B9484CF10E}"/>
              </a:ext>
            </a:extLst>
          </p:cNvPr>
          <p:cNvPicPr>
            <a:picLocks noChangeAspect="1"/>
          </p:cNvPicPr>
          <p:nvPr/>
        </p:nvPicPr>
        <p:blipFill>
          <a:blip r:embed="rId2"/>
          <a:stretch>
            <a:fillRect/>
          </a:stretch>
        </p:blipFill>
        <p:spPr>
          <a:xfrm>
            <a:off x="418524" y="1302993"/>
            <a:ext cx="8285018" cy="241726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78</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4 Retest Questions</a:t>
            </a:r>
          </a:p>
        </p:txBody>
      </p:sp>
      <p:sp>
        <p:nvSpPr>
          <p:cNvPr id="11" name="Rectangle 10">
            <a:extLst>
              <a:ext uri="{FF2B5EF4-FFF2-40B4-BE49-F238E27FC236}">
                <a16:creationId xmlns:a16="http://schemas.microsoft.com/office/drawing/2014/main" id="{470F1CB5-762E-4341-8456-D4C5C85313C0}"/>
              </a:ext>
            </a:extLst>
          </p:cNvPr>
          <p:cNvSpPr/>
          <p:nvPr/>
        </p:nvSpPr>
        <p:spPr>
          <a:xfrm>
            <a:off x="573133" y="1666512"/>
            <a:ext cx="1158686" cy="24541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AF56D5-FF9B-4371-B076-637D297B8E2E}"/>
              </a:ext>
            </a:extLst>
          </p:cNvPr>
          <p:cNvSpPr/>
          <p:nvPr/>
        </p:nvSpPr>
        <p:spPr>
          <a:xfrm>
            <a:off x="573132" y="3472469"/>
            <a:ext cx="3886200" cy="365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6">
            <a:extLst>
              <a:ext uri="{FF2B5EF4-FFF2-40B4-BE49-F238E27FC236}">
                <a16:creationId xmlns:a16="http://schemas.microsoft.com/office/drawing/2014/main" id="{9290E4FB-7304-82DD-6368-916A480EAED4}"/>
              </a:ext>
            </a:extLst>
          </p:cNvPr>
          <p:cNvSpPr txBox="1">
            <a:spLocks/>
          </p:cNvSpPr>
          <p:nvPr/>
        </p:nvSpPr>
        <p:spPr>
          <a:xfrm>
            <a:off x="2575931" y="6236383"/>
            <a:ext cx="3746391" cy="403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Pub 6744 Pg 107</a:t>
            </a:r>
          </a:p>
        </p:txBody>
      </p:sp>
      <p:sp>
        <p:nvSpPr>
          <p:cNvPr id="5" name="TextBox 4">
            <a:extLst>
              <a:ext uri="{FF2B5EF4-FFF2-40B4-BE49-F238E27FC236}">
                <a16:creationId xmlns:a16="http://schemas.microsoft.com/office/drawing/2014/main" id="{0DDAEFDF-BC07-0DAF-03B8-237CC8CCF4DC}"/>
              </a:ext>
            </a:extLst>
          </p:cNvPr>
          <p:cNvSpPr txBox="1"/>
          <p:nvPr/>
        </p:nvSpPr>
        <p:spPr>
          <a:xfrm>
            <a:off x="693194" y="3837595"/>
            <a:ext cx="6956542" cy="1938992"/>
          </a:xfrm>
          <a:prstGeom prst="rect">
            <a:avLst/>
          </a:prstGeom>
          <a:noFill/>
        </p:spPr>
        <p:txBody>
          <a:bodyPr wrap="square" rtlCol="0">
            <a:spAutoFit/>
          </a:bodyPr>
          <a:lstStyle/>
          <a:p>
            <a:pPr marL="457200" indent="-457200">
              <a:buAutoNum type="alphaLcParenR"/>
            </a:pPr>
            <a:r>
              <a:rPr lang="en-US" sz="2400" b="1" dirty="0">
                <a:solidFill>
                  <a:srgbClr val="FF0000"/>
                </a:solidFill>
              </a:rPr>
              <a:t>B-10 flow – Note she does NOT provide ½ of home upkeep so can’t be head-of-household, also</a:t>
            </a:r>
            <a:br>
              <a:rPr lang="en-US" sz="2400" b="1" dirty="0">
                <a:solidFill>
                  <a:srgbClr val="FF0000"/>
                </a:solidFill>
              </a:rPr>
            </a:br>
            <a:r>
              <a:rPr lang="en-US" sz="2400" b="1" dirty="0">
                <a:solidFill>
                  <a:srgbClr val="FF0000"/>
                </a:solidFill>
              </a:rPr>
              <a:t>see I-4 footnote 4</a:t>
            </a:r>
          </a:p>
          <a:p>
            <a:pPr marL="457200" indent="-457200">
              <a:buAutoNum type="alphaLcParenR"/>
            </a:pPr>
            <a:r>
              <a:rPr lang="en-US" sz="2400" b="1" dirty="0">
                <a:solidFill>
                  <a:srgbClr val="FF0000"/>
                </a:solidFill>
              </a:rPr>
              <a:t>I-4 Part B/C – compare ages for child vs no child</a:t>
            </a:r>
          </a:p>
          <a:p>
            <a:pPr marL="457200" indent="-457200">
              <a:buAutoNum type="alphaLcParenR"/>
            </a:pPr>
            <a:r>
              <a:rPr lang="en-US" sz="2400" b="1" dirty="0">
                <a:solidFill>
                  <a:srgbClr val="FF0000"/>
                </a:solidFill>
              </a:rPr>
              <a:t>I-4 Part D – compare income for child vs no child</a:t>
            </a:r>
          </a:p>
        </p:txBody>
      </p:sp>
      <p:sp>
        <p:nvSpPr>
          <p:cNvPr id="7" name="TextBox 6">
            <a:extLst>
              <a:ext uri="{FF2B5EF4-FFF2-40B4-BE49-F238E27FC236}">
                <a16:creationId xmlns:a16="http://schemas.microsoft.com/office/drawing/2014/main" id="{4BE536FF-D05F-0961-B373-783C2C8979AC}"/>
              </a:ext>
            </a:extLst>
          </p:cNvPr>
          <p:cNvSpPr txBox="1"/>
          <p:nvPr/>
        </p:nvSpPr>
        <p:spPr>
          <a:xfrm>
            <a:off x="2267836" y="1666512"/>
            <a:ext cx="4760438" cy="461665"/>
          </a:xfrm>
          <a:prstGeom prst="rect">
            <a:avLst/>
          </a:prstGeom>
          <a:noFill/>
        </p:spPr>
        <p:txBody>
          <a:bodyPr wrap="square" rtlCol="0">
            <a:spAutoFit/>
          </a:bodyPr>
          <a:lstStyle/>
          <a:p>
            <a:r>
              <a:rPr lang="en-US" sz="2400" b="1" dirty="0">
                <a:solidFill>
                  <a:srgbClr val="FF0000"/>
                </a:solidFill>
              </a:rPr>
              <a:t>C-4, see the example</a:t>
            </a:r>
          </a:p>
        </p:txBody>
      </p:sp>
    </p:spTree>
    <p:extLst>
      <p:ext uri="{BB962C8B-B14F-4D97-AF65-F5344CB8AC3E}">
        <p14:creationId xmlns:p14="http://schemas.microsoft.com/office/powerpoint/2010/main" val="251098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5</a:t>
            </a:r>
          </a:p>
        </p:txBody>
      </p:sp>
      <p:sp>
        <p:nvSpPr>
          <p:cNvPr id="3" name="Text Placeholder 2"/>
          <p:cNvSpPr>
            <a:spLocks noGrp="1"/>
          </p:cNvSpPr>
          <p:nvPr>
            <p:ph type="body" idx="1"/>
          </p:nvPr>
        </p:nvSpPr>
        <p:spPr>
          <a:xfrm>
            <a:off x="525916" y="4494985"/>
            <a:ext cx="5811822" cy="854782"/>
          </a:xfrm>
        </p:spPr>
        <p:txBody>
          <a:bodyPr/>
          <a:lstStyle/>
          <a:p>
            <a:r>
              <a:rPr lang="en-US" dirty="0"/>
              <a:t>Helen White</a:t>
            </a:r>
          </a:p>
        </p:txBody>
      </p:sp>
    </p:spTree>
    <p:extLst>
      <p:ext uri="{BB962C8B-B14F-4D97-AF65-F5344CB8AC3E}">
        <p14:creationId xmlns:p14="http://schemas.microsoft.com/office/powerpoint/2010/main" val="327354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8</a:t>
            </a:fld>
            <a:endParaRPr lang="en-US"/>
          </a:p>
        </p:txBody>
      </p:sp>
      <p:sp>
        <p:nvSpPr>
          <p:cNvPr id="3" name="Title 2"/>
          <p:cNvSpPr>
            <a:spLocks noGrp="1"/>
          </p:cNvSpPr>
          <p:nvPr>
            <p:ph type="title"/>
          </p:nvPr>
        </p:nvSpPr>
        <p:spPr>
          <a:xfrm>
            <a:off x="349249" y="493136"/>
            <a:ext cx="8480426" cy="666798"/>
          </a:xfrm>
        </p:spPr>
        <p:txBody>
          <a:bodyPr>
            <a:normAutofit fontScale="90000"/>
          </a:bodyPr>
          <a:lstStyle/>
          <a:p>
            <a:r>
              <a:rPr lang="en-US" dirty="0"/>
              <a:t>About those Resources</a:t>
            </a:r>
          </a:p>
        </p:txBody>
      </p:sp>
      <p:sp>
        <p:nvSpPr>
          <p:cNvPr id="8" name="Content Placeholder 6"/>
          <p:cNvSpPr>
            <a:spLocks noGrp="1"/>
          </p:cNvSpPr>
          <p:nvPr>
            <p:ph idx="1"/>
          </p:nvPr>
        </p:nvSpPr>
        <p:spPr>
          <a:xfrm>
            <a:off x="314325" y="1224523"/>
            <a:ext cx="8480426" cy="5176218"/>
          </a:xfrm>
        </p:spPr>
        <p:txBody>
          <a:bodyPr>
            <a:normAutofit lnSpcReduction="10000"/>
          </a:bodyPr>
          <a:lstStyle/>
          <a:p>
            <a:r>
              <a:rPr lang="en-US" dirty="0"/>
              <a:t>Pub 4012 will be your primary resource</a:t>
            </a:r>
          </a:p>
          <a:p>
            <a:pPr lvl="1"/>
            <a:r>
              <a:rPr lang="en-US" dirty="0"/>
              <a:t>It illustrates the most common entries for </a:t>
            </a:r>
            <a:r>
              <a:rPr lang="en-US" dirty="0" err="1"/>
              <a:t>Taxslayer</a:t>
            </a:r>
            <a:endParaRPr lang="en-US" dirty="0"/>
          </a:p>
          <a:p>
            <a:pPr lvl="1"/>
            <a:r>
              <a:rPr lang="en-US" dirty="0">
                <a:solidFill>
                  <a:srgbClr val="005191"/>
                </a:solidFill>
              </a:rPr>
              <a:t>It has the definitive list of what is in or out of scope</a:t>
            </a:r>
          </a:p>
          <a:p>
            <a:r>
              <a:rPr lang="en-US" dirty="0"/>
              <a:t>Pub 4491 is big, and is only on-line</a:t>
            </a:r>
          </a:p>
          <a:p>
            <a:pPr lvl="1"/>
            <a:r>
              <a:rPr lang="en-US" dirty="0"/>
              <a:t>Provides examples and more in-depth discussion of topics.</a:t>
            </a:r>
          </a:p>
          <a:p>
            <a:pPr lvl="1"/>
            <a:r>
              <a:rPr lang="en-US" dirty="0"/>
              <a:t>Lists the relevant changes for forms and tax laws for TY 2023</a:t>
            </a:r>
          </a:p>
          <a:p>
            <a:r>
              <a:rPr lang="en-US" dirty="0"/>
              <a:t>Pub 17 is NOT tied to VITA or </a:t>
            </a:r>
            <a:r>
              <a:rPr lang="en-US" dirty="0" err="1"/>
              <a:t>Taxslayer</a:t>
            </a:r>
            <a:endParaRPr lang="en-US" dirty="0"/>
          </a:p>
          <a:p>
            <a:pPr lvl="1"/>
            <a:r>
              <a:rPr lang="en-US" dirty="0"/>
              <a:t>It’s the IRS general taxpayer guide for most topics related to Form 1040 and the associated schedules</a:t>
            </a:r>
          </a:p>
          <a:p>
            <a:pPr lvl="1"/>
            <a:r>
              <a:rPr lang="en-US" dirty="0"/>
              <a:t>The language is more bureaucratic, but can provide specifics if you are still unsure after looking at Pub 4012 and 4491</a:t>
            </a:r>
          </a:p>
        </p:txBody>
      </p:sp>
    </p:spTree>
    <p:extLst>
      <p:ext uri="{BB962C8B-B14F-4D97-AF65-F5344CB8AC3E}">
        <p14:creationId xmlns:p14="http://schemas.microsoft.com/office/powerpoint/2010/main" val="24449798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80</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5 Interview Notes</a:t>
            </a:r>
          </a:p>
        </p:txBody>
      </p:sp>
      <p:sp>
        <p:nvSpPr>
          <p:cNvPr id="8" name="Content Placeholder 1">
            <a:extLst>
              <a:ext uri="{FF2B5EF4-FFF2-40B4-BE49-F238E27FC236}">
                <a16:creationId xmlns:a16="http://schemas.microsoft.com/office/drawing/2014/main" id="{70A82FE0-2C6C-4373-A408-20701A73E8AE}"/>
              </a:ext>
            </a:extLst>
          </p:cNvPr>
          <p:cNvSpPr txBox="1">
            <a:spLocks/>
          </p:cNvSpPr>
          <p:nvPr/>
        </p:nvSpPr>
        <p:spPr>
          <a:xfrm>
            <a:off x="710712" y="6134637"/>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73</a:t>
            </a:r>
          </a:p>
        </p:txBody>
      </p:sp>
      <p:pic>
        <p:nvPicPr>
          <p:cNvPr id="4" name="Picture 3">
            <a:extLst>
              <a:ext uri="{FF2B5EF4-FFF2-40B4-BE49-F238E27FC236}">
                <a16:creationId xmlns:a16="http://schemas.microsoft.com/office/drawing/2014/main" id="{AA651534-A5CA-3161-FFF0-DC254F7B73F6}"/>
              </a:ext>
            </a:extLst>
          </p:cNvPr>
          <p:cNvPicPr>
            <a:picLocks noChangeAspect="1"/>
          </p:cNvPicPr>
          <p:nvPr/>
        </p:nvPicPr>
        <p:blipFill>
          <a:blip r:embed="rId2"/>
          <a:stretch>
            <a:fillRect/>
          </a:stretch>
        </p:blipFill>
        <p:spPr>
          <a:xfrm>
            <a:off x="294553" y="1272713"/>
            <a:ext cx="8617527" cy="4514249"/>
          </a:xfrm>
          <a:prstGeom prst="rect">
            <a:avLst/>
          </a:prstGeom>
        </p:spPr>
      </p:pic>
    </p:spTree>
    <p:extLst>
      <p:ext uri="{BB962C8B-B14F-4D97-AF65-F5344CB8AC3E}">
        <p14:creationId xmlns:p14="http://schemas.microsoft.com/office/powerpoint/2010/main" val="33900782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FD4B49-ED1A-738A-6CE6-265026A1E28A}"/>
              </a:ext>
            </a:extLst>
          </p:cNvPr>
          <p:cNvPicPr>
            <a:picLocks noChangeAspect="1"/>
          </p:cNvPicPr>
          <p:nvPr/>
        </p:nvPicPr>
        <p:blipFill>
          <a:blip r:embed="rId2"/>
          <a:stretch>
            <a:fillRect/>
          </a:stretch>
        </p:blipFill>
        <p:spPr>
          <a:xfrm>
            <a:off x="349249" y="1369701"/>
            <a:ext cx="8588831" cy="318262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81</a:t>
            </a:fld>
            <a:endParaRPr lang="en-US"/>
          </a:p>
        </p:txBody>
      </p:sp>
      <p:sp>
        <p:nvSpPr>
          <p:cNvPr id="3" name="Title 2"/>
          <p:cNvSpPr>
            <a:spLocks noGrp="1"/>
          </p:cNvSpPr>
          <p:nvPr>
            <p:ph type="title"/>
          </p:nvPr>
        </p:nvSpPr>
        <p:spPr>
          <a:xfrm>
            <a:off x="349249" y="430967"/>
            <a:ext cx="8480426" cy="666798"/>
          </a:xfrm>
        </p:spPr>
        <p:txBody>
          <a:bodyPr>
            <a:normAutofit fontScale="90000"/>
          </a:bodyPr>
          <a:lstStyle/>
          <a:p>
            <a:r>
              <a:rPr lang="en-US" dirty="0"/>
              <a:t>Adv. Scenario 5 Questions</a:t>
            </a:r>
          </a:p>
        </p:txBody>
      </p:sp>
      <p:sp>
        <p:nvSpPr>
          <p:cNvPr id="8" name="TextBox 7">
            <a:extLst>
              <a:ext uri="{FF2B5EF4-FFF2-40B4-BE49-F238E27FC236}">
                <a16:creationId xmlns:a16="http://schemas.microsoft.com/office/drawing/2014/main" id="{6A018B4D-85F7-4BFF-BD79-109D9294529C}"/>
              </a:ext>
            </a:extLst>
          </p:cNvPr>
          <p:cNvSpPr txBox="1"/>
          <p:nvPr/>
        </p:nvSpPr>
        <p:spPr>
          <a:xfrm>
            <a:off x="3216725" y="2020281"/>
            <a:ext cx="3059383" cy="461665"/>
          </a:xfrm>
          <a:prstGeom prst="rect">
            <a:avLst/>
          </a:prstGeom>
          <a:noFill/>
        </p:spPr>
        <p:txBody>
          <a:bodyPr wrap="square" rtlCol="0">
            <a:spAutoFit/>
          </a:bodyPr>
          <a:lstStyle/>
          <a:p>
            <a:r>
              <a:rPr lang="en-US" sz="2400" b="1" dirty="0">
                <a:solidFill>
                  <a:srgbClr val="FF0000"/>
                </a:solidFill>
              </a:rPr>
              <a:t>F-14, bottom of page</a:t>
            </a:r>
          </a:p>
        </p:txBody>
      </p:sp>
      <p:sp>
        <p:nvSpPr>
          <p:cNvPr id="12" name="TextBox 11">
            <a:extLst>
              <a:ext uri="{FF2B5EF4-FFF2-40B4-BE49-F238E27FC236}">
                <a16:creationId xmlns:a16="http://schemas.microsoft.com/office/drawing/2014/main" id="{1CF33C4A-9B82-4EFA-ACD2-1590F7F51993}"/>
              </a:ext>
            </a:extLst>
          </p:cNvPr>
          <p:cNvSpPr txBox="1"/>
          <p:nvPr/>
        </p:nvSpPr>
        <p:spPr>
          <a:xfrm>
            <a:off x="3327561" y="3584491"/>
            <a:ext cx="3211784" cy="1200329"/>
          </a:xfrm>
          <a:prstGeom prst="rect">
            <a:avLst/>
          </a:prstGeom>
          <a:noFill/>
        </p:spPr>
        <p:txBody>
          <a:bodyPr wrap="square" rtlCol="0">
            <a:spAutoFit/>
          </a:bodyPr>
          <a:lstStyle/>
          <a:p>
            <a:r>
              <a:rPr lang="en-US" sz="2400" b="1" dirty="0">
                <a:solidFill>
                  <a:srgbClr val="FF0000"/>
                </a:solidFill>
              </a:rPr>
              <a:t>F-15 – Section 1</a:t>
            </a:r>
          </a:p>
          <a:p>
            <a:r>
              <a:rPr lang="en-US" sz="2400" b="1" dirty="0">
                <a:solidFill>
                  <a:srgbClr val="FF0000"/>
                </a:solidFill>
              </a:rPr>
              <a:t>F-5 -  Section 1</a:t>
            </a:r>
          </a:p>
          <a:p>
            <a:r>
              <a:rPr lang="en-US" sz="2400" b="1" dirty="0">
                <a:solidFill>
                  <a:srgbClr val="FF0000"/>
                </a:solidFill>
              </a:rPr>
              <a:t>D-65 – Section 2</a:t>
            </a:r>
          </a:p>
        </p:txBody>
      </p:sp>
    </p:spTree>
    <p:extLst>
      <p:ext uri="{BB962C8B-B14F-4D97-AF65-F5344CB8AC3E}">
        <p14:creationId xmlns:p14="http://schemas.microsoft.com/office/powerpoint/2010/main" val="2402589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2DCD44-28F6-F8B8-1B1D-35D8FAF04306}"/>
              </a:ext>
            </a:extLst>
          </p:cNvPr>
          <p:cNvPicPr>
            <a:picLocks noChangeAspect="1"/>
          </p:cNvPicPr>
          <p:nvPr/>
        </p:nvPicPr>
        <p:blipFill>
          <a:blip r:embed="rId2"/>
          <a:stretch>
            <a:fillRect/>
          </a:stretch>
        </p:blipFill>
        <p:spPr>
          <a:xfrm>
            <a:off x="349249" y="1310969"/>
            <a:ext cx="8480426" cy="2903883"/>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82</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5 Retest Questions</a:t>
            </a:r>
          </a:p>
        </p:txBody>
      </p:sp>
      <p:sp>
        <p:nvSpPr>
          <p:cNvPr id="17" name="Content Placeholder 6">
            <a:extLst>
              <a:ext uri="{FF2B5EF4-FFF2-40B4-BE49-F238E27FC236}">
                <a16:creationId xmlns:a16="http://schemas.microsoft.com/office/drawing/2014/main" id="{824B395A-8452-B9E4-0918-B12507662EBD}"/>
              </a:ext>
            </a:extLst>
          </p:cNvPr>
          <p:cNvSpPr txBox="1">
            <a:spLocks/>
          </p:cNvSpPr>
          <p:nvPr/>
        </p:nvSpPr>
        <p:spPr>
          <a:xfrm>
            <a:off x="2475537" y="6116302"/>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Pub 6744 Pg 108</a:t>
            </a:r>
          </a:p>
        </p:txBody>
      </p:sp>
      <p:sp>
        <p:nvSpPr>
          <p:cNvPr id="13" name="TextBox 12">
            <a:extLst>
              <a:ext uri="{FF2B5EF4-FFF2-40B4-BE49-F238E27FC236}">
                <a16:creationId xmlns:a16="http://schemas.microsoft.com/office/drawing/2014/main" id="{EE7FA22B-875D-AB68-486C-55EAD6096E1C}"/>
              </a:ext>
            </a:extLst>
          </p:cNvPr>
          <p:cNvSpPr txBox="1"/>
          <p:nvPr/>
        </p:nvSpPr>
        <p:spPr>
          <a:xfrm>
            <a:off x="3110539" y="3501234"/>
            <a:ext cx="3211784" cy="1200329"/>
          </a:xfrm>
          <a:prstGeom prst="rect">
            <a:avLst/>
          </a:prstGeom>
          <a:noFill/>
        </p:spPr>
        <p:txBody>
          <a:bodyPr wrap="square" rtlCol="0">
            <a:spAutoFit/>
          </a:bodyPr>
          <a:lstStyle/>
          <a:p>
            <a:r>
              <a:rPr lang="en-US" sz="2400" b="1" dirty="0">
                <a:solidFill>
                  <a:srgbClr val="FF0000"/>
                </a:solidFill>
              </a:rPr>
              <a:t>F-15 – Section 1</a:t>
            </a:r>
          </a:p>
          <a:p>
            <a:r>
              <a:rPr lang="en-US" sz="2400" b="1" dirty="0">
                <a:solidFill>
                  <a:srgbClr val="FF0000"/>
                </a:solidFill>
              </a:rPr>
              <a:t>F-5 -  Section 1</a:t>
            </a:r>
          </a:p>
          <a:p>
            <a:r>
              <a:rPr lang="en-US" sz="2400" b="1" dirty="0">
                <a:solidFill>
                  <a:srgbClr val="FF0000"/>
                </a:solidFill>
              </a:rPr>
              <a:t>D-65 – Section 2</a:t>
            </a:r>
          </a:p>
        </p:txBody>
      </p:sp>
      <p:sp>
        <p:nvSpPr>
          <p:cNvPr id="18" name="TextBox 17">
            <a:extLst>
              <a:ext uri="{FF2B5EF4-FFF2-40B4-BE49-F238E27FC236}">
                <a16:creationId xmlns:a16="http://schemas.microsoft.com/office/drawing/2014/main" id="{F316FE5F-3C17-582C-36BD-5AA438A42D23}"/>
              </a:ext>
            </a:extLst>
          </p:cNvPr>
          <p:cNvSpPr txBox="1"/>
          <p:nvPr/>
        </p:nvSpPr>
        <p:spPr>
          <a:xfrm>
            <a:off x="4572000" y="2049332"/>
            <a:ext cx="3059383" cy="461665"/>
          </a:xfrm>
          <a:prstGeom prst="rect">
            <a:avLst/>
          </a:prstGeom>
          <a:noFill/>
        </p:spPr>
        <p:txBody>
          <a:bodyPr wrap="square" rtlCol="0">
            <a:spAutoFit/>
          </a:bodyPr>
          <a:lstStyle/>
          <a:p>
            <a:r>
              <a:rPr lang="en-US" sz="2400" b="1" dirty="0">
                <a:solidFill>
                  <a:srgbClr val="FF0000"/>
                </a:solidFill>
              </a:rPr>
              <a:t>F-14, bottom of page</a:t>
            </a:r>
          </a:p>
        </p:txBody>
      </p:sp>
    </p:spTree>
    <p:extLst>
      <p:ext uri="{BB962C8B-B14F-4D97-AF65-F5344CB8AC3E}">
        <p14:creationId xmlns:p14="http://schemas.microsoft.com/office/powerpoint/2010/main" val="11732755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FD4B49-ED1A-738A-6CE6-265026A1E28A}"/>
              </a:ext>
            </a:extLst>
          </p:cNvPr>
          <p:cNvPicPr>
            <a:picLocks noChangeAspect="1"/>
          </p:cNvPicPr>
          <p:nvPr/>
        </p:nvPicPr>
        <p:blipFill>
          <a:blip r:embed="rId2"/>
          <a:stretch>
            <a:fillRect/>
          </a:stretch>
        </p:blipFill>
        <p:spPr>
          <a:xfrm>
            <a:off x="349249" y="1369701"/>
            <a:ext cx="8588831" cy="318262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83</a:t>
            </a:fld>
            <a:endParaRPr lang="en-US"/>
          </a:p>
        </p:txBody>
      </p:sp>
      <p:sp>
        <p:nvSpPr>
          <p:cNvPr id="3" name="Title 2"/>
          <p:cNvSpPr>
            <a:spLocks noGrp="1"/>
          </p:cNvSpPr>
          <p:nvPr>
            <p:ph type="title"/>
          </p:nvPr>
        </p:nvSpPr>
        <p:spPr>
          <a:xfrm>
            <a:off x="349249" y="430967"/>
            <a:ext cx="8480426" cy="666798"/>
          </a:xfrm>
        </p:spPr>
        <p:txBody>
          <a:bodyPr>
            <a:normAutofit fontScale="90000"/>
          </a:bodyPr>
          <a:lstStyle/>
          <a:p>
            <a:r>
              <a:rPr lang="en-US" dirty="0"/>
              <a:t>Adv. Scenario 5 Questions</a:t>
            </a:r>
          </a:p>
        </p:txBody>
      </p:sp>
      <p:sp>
        <p:nvSpPr>
          <p:cNvPr id="9" name="Rectangle 8">
            <a:extLst>
              <a:ext uri="{FF2B5EF4-FFF2-40B4-BE49-F238E27FC236}">
                <a16:creationId xmlns:a16="http://schemas.microsoft.com/office/drawing/2014/main" id="{5E3DA0B8-FE3E-4231-A324-69F1854CFAE0}"/>
              </a:ext>
            </a:extLst>
          </p:cNvPr>
          <p:cNvSpPr/>
          <p:nvPr/>
        </p:nvSpPr>
        <p:spPr>
          <a:xfrm>
            <a:off x="555169" y="2209730"/>
            <a:ext cx="1303019"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04403FA-E6A2-4D7B-9661-C3E1FCA63B76}"/>
              </a:ext>
            </a:extLst>
          </p:cNvPr>
          <p:cNvSpPr/>
          <p:nvPr/>
        </p:nvSpPr>
        <p:spPr>
          <a:xfrm>
            <a:off x="555169" y="3910049"/>
            <a:ext cx="1485900"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018B4D-85F7-4BFF-BD79-109D9294529C}"/>
              </a:ext>
            </a:extLst>
          </p:cNvPr>
          <p:cNvSpPr txBox="1"/>
          <p:nvPr/>
        </p:nvSpPr>
        <p:spPr>
          <a:xfrm>
            <a:off x="3216725" y="2020281"/>
            <a:ext cx="3059383" cy="461665"/>
          </a:xfrm>
          <a:prstGeom prst="rect">
            <a:avLst/>
          </a:prstGeom>
          <a:noFill/>
        </p:spPr>
        <p:txBody>
          <a:bodyPr wrap="square" rtlCol="0">
            <a:spAutoFit/>
          </a:bodyPr>
          <a:lstStyle/>
          <a:p>
            <a:r>
              <a:rPr lang="en-US" sz="2400" b="1" dirty="0">
                <a:solidFill>
                  <a:srgbClr val="FF0000"/>
                </a:solidFill>
              </a:rPr>
              <a:t>F-14, bottom of page</a:t>
            </a:r>
          </a:p>
        </p:txBody>
      </p:sp>
      <p:sp>
        <p:nvSpPr>
          <p:cNvPr id="12" name="TextBox 11">
            <a:extLst>
              <a:ext uri="{FF2B5EF4-FFF2-40B4-BE49-F238E27FC236}">
                <a16:creationId xmlns:a16="http://schemas.microsoft.com/office/drawing/2014/main" id="{1CF33C4A-9B82-4EFA-ACD2-1590F7F51993}"/>
              </a:ext>
            </a:extLst>
          </p:cNvPr>
          <p:cNvSpPr txBox="1"/>
          <p:nvPr/>
        </p:nvSpPr>
        <p:spPr>
          <a:xfrm>
            <a:off x="3327561" y="3584491"/>
            <a:ext cx="3211784" cy="1200329"/>
          </a:xfrm>
          <a:prstGeom prst="rect">
            <a:avLst/>
          </a:prstGeom>
          <a:noFill/>
        </p:spPr>
        <p:txBody>
          <a:bodyPr wrap="square" rtlCol="0">
            <a:spAutoFit/>
          </a:bodyPr>
          <a:lstStyle/>
          <a:p>
            <a:r>
              <a:rPr lang="en-US" sz="2400" b="1" dirty="0">
                <a:solidFill>
                  <a:srgbClr val="FF0000"/>
                </a:solidFill>
              </a:rPr>
              <a:t>F-15 – Section 1</a:t>
            </a:r>
          </a:p>
          <a:p>
            <a:r>
              <a:rPr lang="en-US" sz="2400" b="1" dirty="0">
                <a:solidFill>
                  <a:srgbClr val="FF0000"/>
                </a:solidFill>
              </a:rPr>
              <a:t>F-5 -  Section 1</a:t>
            </a:r>
          </a:p>
          <a:p>
            <a:r>
              <a:rPr lang="en-US" sz="2400" b="1" dirty="0">
                <a:solidFill>
                  <a:srgbClr val="FF0000"/>
                </a:solidFill>
              </a:rPr>
              <a:t>D-65 – Section 2</a:t>
            </a:r>
          </a:p>
        </p:txBody>
      </p:sp>
    </p:spTree>
    <p:extLst>
      <p:ext uri="{BB962C8B-B14F-4D97-AF65-F5344CB8AC3E}">
        <p14:creationId xmlns:p14="http://schemas.microsoft.com/office/powerpoint/2010/main" val="16296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2DCD44-28F6-F8B8-1B1D-35D8FAF04306}"/>
              </a:ext>
            </a:extLst>
          </p:cNvPr>
          <p:cNvPicPr>
            <a:picLocks noChangeAspect="1"/>
          </p:cNvPicPr>
          <p:nvPr/>
        </p:nvPicPr>
        <p:blipFill>
          <a:blip r:embed="rId2"/>
          <a:stretch>
            <a:fillRect/>
          </a:stretch>
        </p:blipFill>
        <p:spPr>
          <a:xfrm>
            <a:off x="349249" y="1310969"/>
            <a:ext cx="8480426" cy="2903883"/>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84</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5 Retest Questions</a:t>
            </a:r>
          </a:p>
        </p:txBody>
      </p:sp>
      <p:sp>
        <p:nvSpPr>
          <p:cNvPr id="9" name="Rectangle 8">
            <a:extLst>
              <a:ext uri="{FF2B5EF4-FFF2-40B4-BE49-F238E27FC236}">
                <a16:creationId xmlns:a16="http://schemas.microsoft.com/office/drawing/2014/main" id="{74279959-BBBC-4242-9363-E3230EB1A157}"/>
              </a:ext>
            </a:extLst>
          </p:cNvPr>
          <p:cNvSpPr/>
          <p:nvPr/>
        </p:nvSpPr>
        <p:spPr>
          <a:xfrm>
            <a:off x="532491" y="2168386"/>
            <a:ext cx="3672449" cy="34261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12C135-06F3-4B8F-AE71-E0C0AECEA175}"/>
              </a:ext>
            </a:extLst>
          </p:cNvPr>
          <p:cNvSpPr/>
          <p:nvPr/>
        </p:nvSpPr>
        <p:spPr>
          <a:xfrm>
            <a:off x="532491" y="3484420"/>
            <a:ext cx="117118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6">
            <a:extLst>
              <a:ext uri="{FF2B5EF4-FFF2-40B4-BE49-F238E27FC236}">
                <a16:creationId xmlns:a16="http://schemas.microsoft.com/office/drawing/2014/main" id="{824B395A-8452-B9E4-0918-B12507662EBD}"/>
              </a:ext>
            </a:extLst>
          </p:cNvPr>
          <p:cNvSpPr txBox="1">
            <a:spLocks/>
          </p:cNvSpPr>
          <p:nvPr/>
        </p:nvSpPr>
        <p:spPr>
          <a:xfrm>
            <a:off x="2475537" y="6116302"/>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Pub 6744 Pg 108</a:t>
            </a:r>
          </a:p>
        </p:txBody>
      </p:sp>
      <p:sp>
        <p:nvSpPr>
          <p:cNvPr id="13" name="TextBox 12">
            <a:extLst>
              <a:ext uri="{FF2B5EF4-FFF2-40B4-BE49-F238E27FC236}">
                <a16:creationId xmlns:a16="http://schemas.microsoft.com/office/drawing/2014/main" id="{EE7FA22B-875D-AB68-486C-55EAD6096E1C}"/>
              </a:ext>
            </a:extLst>
          </p:cNvPr>
          <p:cNvSpPr txBox="1"/>
          <p:nvPr/>
        </p:nvSpPr>
        <p:spPr>
          <a:xfrm>
            <a:off x="3110539" y="3501234"/>
            <a:ext cx="3211784" cy="1200329"/>
          </a:xfrm>
          <a:prstGeom prst="rect">
            <a:avLst/>
          </a:prstGeom>
          <a:noFill/>
        </p:spPr>
        <p:txBody>
          <a:bodyPr wrap="square" rtlCol="0">
            <a:spAutoFit/>
          </a:bodyPr>
          <a:lstStyle/>
          <a:p>
            <a:r>
              <a:rPr lang="en-US" sz="2400" b="1" dirty="0">
                <a:solidFill>
                  <a:srgbClr val="FF0000"/>
                </a:solidFill>
              </a:rPr>
              <a:t>F-15 – Section 1</a:t>
            </a:r>
          </a:p>
          <a:p>
            <a:r>
              <a:rPr lang="en-US" sz="2400" b="1" dirty="0">
                <a:solidFill>
                  <a:srgbClr val="FF0000"/>
                </a:solidFill>
              </a:rPr>
              <a:t>F-5 -  Section 1</a:t>
            </a:r>
          </a:p>
          <a:p>
            <a:r>
              <a:rPr lang="en-US" sz="2400" b="1" dirty="0">
                <a:solidFill>
                  <a:srgbClr val="FF0000"/>
                </a:solidFill>
              </a:rPr>
              <a:t>D-65 – Section 2</a:t>
            </a:r>
          </a:p>
        </p:txBody>
      </p:sp>
      <p:sp>
        <p:nvSpPr>
          <p:cNvPr id="18" name="TextBox 17">
            <a:extLst>
              <a:ext uri="{FF2B5EF4-FFF2-40B4-BE49-F238E27FC236}">
                <a16:creationId xmlns:a16="http://schemas.microsoft.com/office/drawing/2014/main" id="{F316FE5F-3C17-582C-36BD-5AA438A42D23}"/>
              </a:ext>
            </a:extLst>
          </p:cNvPr>
          <p:cNvSpPr txBox="1"/>
          <p:nvPr/>
        </p:nvSpPr>
        <p:spPr>
          <a:xfrm>
            <a:off x="4572000" y="2049332"/>
            <a:ext cx="3059383" cy="461665"/>
          </a:xfrm>
          <a:prstGeom prst="rect">
            <a:avLst/>
          </a:prstGeom>
          <a:noFill/>
        </p:spPr>
        <p:txBody>
          <a:bodyPr wrap="square" rtlCol="0">
            <a:spAutoFit/>
          </a:bodyPr>
          <a:lstStyle/>
          <a:p>
            <a:r>
              <a:rPr lang="en-US" sz="2400" b="1" dirty="0">
                <a:solidFill>
                  <a:srgbClr val="FF0000"/>
                </a:solidFill>
              </a:rPr>
              <a:t>F-14, bottom of page</a:t>
            </a:r>
          </a:p>
        </p:txBody>
      </p:sp>
    </p:spTree>
    <p:extLst>
      <p:ext uri="{BB962C8B-B14F-4D97-AF65-F5344CB8AC3E}">
        <p14:creationId xmlns:p14="http://schemas.microsoft.com/office/powerpoint/2010/main" val="1047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6</a:t>
            </a:r>
          </a:p>
        </p:txBody>
      </p:sp>
      <p:sp>
        <p:nvSpPr>
          <p:cNvPr id="3" name="Text Placeholder 2"/>
          <p:cNvSpPr>
            <a:spLocks noGrp="1"/>
          </p:cNvSpPr>
          <p:nvPr>
            <p:ph type="body" idx="1"/>
          </p:nvPr>
        </p:nvSpPr>
        <p:spPr>
          <a:xfrm>
            <a:off x="525916" y="4494985"/>
            <a:ext cx="5811822" cy="854782"/>
          </a:xfrm>
        </p:spPr>
        <p:txBody>
          <a:bodyPr/>
          <a:lstStyle/>
          <a:p>
            <a:r>
              <a:rPr lang="en-US" dirty="0"/>
              <a:t>Mike Cooper</a:t>
            </a:r>
          </a:p>
        </p:txBody>
      </p:sp>
    </p:spTree>
    <p:extLst>
      <p:ext uri="{BB962C8B-B14F-4D97-AF65-F5344CB8AC3E}">
        <p14:creationId xmlns:p14="http://schemas.microsoft.com/office/powerpoint/2010/main" val="40262975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78BAA5-BAF1-9761-3033-DF15058875E9}"/>
              </a:ext>
            </a:extLst>
          </p:cNvPr>
          <p:cNvPicPr>
            <a:picLocks noChangeAspect="1"/>
          </p:cNvPicPr>
          <p:nvPr/>
        </p:nvPicPr>
        <p:blipFill>
          <a:blip r:embed="rId2"/>
          <a:stretch>
            <a:fillRect/>
          </a:stretch>
        </p:blipFill>
        <p:spPr>
          <a:xfrm>
            <a:off x="238929" y="2742681"/>
            <a:ext cx="8611744" cy="326445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86</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6 Interview Notes</a:t>
            </a:r>
          </a:p>
        </p:txBody>
      </p:sp>
      <p:sp>
        <p:nvSpPr>
          <p:cNvPr id="12" name="TextBox 11">
            <a:extLst>
              <a:ext uri="{FF2B5EF4-FFF2-40B4-BE49-F238E27FC236}">
                <a16:creationId xmlns:a16="http://schemas.microsoft.com/office/drawing/2014/main" id="{511F48DB-DCDD-B391-462F-D638C1C4EC16}"/>
              </a:ext>
            </a:extLst>
          </p:cNvPr>
          <p:cNvSpPr txBox="1"/>
          <p:nvPr/>
        </p:nvSpPr>
        <p:spPr>
          <a:xfrm>
            <a:off x="3165867" y="3193969"/>
            <a:ext cx="677787" cy="461665"/>
          </a:xfrm>
          <a:prstGeom prst="rect">
            <a:avLst/>
          </a:prstGeom>
          <a:noFill/>
        </p:spPr>
        <p:txBody>
          <a:bodyPr wrap="square" rtlCol="0">
            <a:spAutoFit/>
          </a:bodyPr>
          <a:lstStyle/>
          <a:p>
            <a:r>
              <a:rPr lang="en-US" sz="2400" b="1" dirty="0">
                <a:solidFill>
                  <a:srgbClr val="FF0000"/>
                </a:solidFill>
              </a:rPr>
              <a:t>J-7</a:t>
            </a:r>
          </a:p>
        </p:txBody>
      </p:sp>
      <p:sp>
        <p:nvSpPr>
          <p:cNvPr id="13" name="TextBox 12">
            <a:extLst>
              <a:ext uri="{FF2B5EF4-FFF2-40B4-BE49-F238E27FC236}">
                <a16:creationId xmlns:a16="http://schemas.microsoft.com/office/drawing/2014/main" id="{5A7BE018-FF9E-6DDC-DB15-56953D97D98B}"/>
              </a:ext>
            </a:extLst>
          </p:cNvPr>
          <p:cNvSpPr txBox="1"/>
          <p:nvPr/>
        </p:nvSpPr>
        <p:spPr>
          <a:xfrm>
            <a:off x="6660273" y="4758456"/>
            <a:ext cx="1652454" cy="830997"/>
          </a:xfrm>
          <a:prstGeom prst="rect">
            <a:avLst/>
          </a:prstGeom>
          <a:noFill/>
        </p:spPr>
        <p:txBody>
          <a:bodyPr wrap="square" rtlCol="0">
            <a:spAutoFit/>
          </a:bodyPr>
          <a:lstStyle/>
          <a:p>
            <a:r>
              <a:rPr lang="en-US" sz="2400" b="1" dirty="0">
                <a:solidFill>
                  <a:srgbClr val="FF0000"/>
                </a:solidFill>
              </a:rPr>
              <a:t>I-4, Part A and Part C</a:t>
            </a:r>
          </a:p>
        </p:txBody>
      </p:sp>
      <p:sp>
        <p:nvSpPr>
          <p:cNvPr id="14" name="Content Placeholder 1">
            <a:extLst>
              <a:ext uri="{FF2B5EF4-FFF2-40B4-BE49-F238E27FC236}">
                <a16:creationId xmlns:a16="http://schemas.microsoft.com/office/drawing/2014/main" id="{DB3BB5DA-099A-1D22-CFCE-334AA6095C44}"/>
              </a:ext>
            </a:extLst>
          </p:cNvPr>
          <p:cNvSpPr txBox="1">
            <a:spLocks/>
          </p:cNvSpPr>
          <p:nvPr/>
        </p:nvSpPr>
        <p:spPr>
          <a:xfrm>
            <a:off x="710712" y="6134637"/>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74</a:t>
            </a:r>
          </a:p>
        </p:txBody>
      </p:sp>
      <p:pic>
        <p:nvPicPr>
          <p:cNvPr id="5" name="Picture 4">
            <a:extLst>
              <a:ext uri="{FF2B5EF4-FFF2-40B4-BE49-F238E27FC236}">
                <a16:creationId xmlns:a16="http://schemas.microsoft.com/office/drawing/2014/main" id="{EDAACEA7-241B-5615-8F29-F815BE74CF9F}"/>
              </a:ext>
            </a:extLst>
          </p:cNvPr>
          <p:cNvPicPr>
            <a:picLocks noChangeAspect="1"/>
          </p:cNvPicPr>
          <p:nvPr/>
        </p:nvPicPr>
        <p:blipFill>
          <a:blip r:embed="rId3"/>
          <a:stretch>
            <a:fillRect/>
          </a:stretch>
        </p:blipFill>
        <p:spPr>
          <a:xfrm>
            <a:off x="238929" y="1350170"/>
            <a:ext cx="8632311" cy="1386873"/>
          </a:xfrm>
          <a:prstGeom prst="rect">
            <a:avLst/>
          </a:prstGeom>
        </p:spPr>
      </p:pic>
    </p:spTree>
    <p:extLst>
      <p:ext uri="{BB962C8B-B14F-4D97-AF65-F5344CB8AC3E}">
        <p14:creationId xmlns:p14="http://schemas.microsoft.com/office/powerpoint/2010/main" val="19179064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2D6582-CE01-D1B4-D126-B767EFFDE3A6}"/>
              </a:ext>
            </a:extLst>
          </p:cNvPr>
          <p:cNvPicPr>
            <a:picLocks noChangeAspect="1"/>
          </p:cNvPicPr>
          <p:nvPr/>
        </p:nvPicPr>
        <p:blipFill>
          <a:blip r:embed="rId2"/>
          <a:stretch>
            <a:fillRect/>
          </a:stretch>
        </p:blipFill>
        <p:spPr>
          <a:xfrm>
            <a:off x="375557" y="1414545"/>
            <a:ext cx="8082643" cy="204149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87</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6 Retest Questions</a:t>
            </a:r>
          </a:p>
        </p:txBody>
      </p:sp>
      <p:sp>
        <p:nvSpPr>
          <p:cNvPr id="8" name="TextBox 7">
            <a:extLst>
              <a:ext uri="{FF2B5EF4-FFF2-40B4-BE49-F238E27FC236}">
                <a16:creationId xmlns:a16="http://schemas.microsoft.com/office/drawing/2014/main" id="{8BCAD191-1315-45FD-8BAA-88E4DD20D99F}"/>
              </a:ext>
            </a:extLst>
          </p:cNvPr>
          <p:cNvSpPr txBox="1"/>
          <p:nvPr/>
        </p:nvSpPr>
        <p:spPr>
          <a:xfrm>
            <a:off x="2782150" y="1839146"/>
            <a:ext cx="685233" cy="461665"/>
          </a:xfrm>
          <a:prstGeom prst="rect">
            <a:avLst/>
          </a:prstGeom>
          <a:noFill/>
        </p:spPr>
        <p:txBody>
          <a:bodyPr wrap="square" rtlCol="0">
            <a:spAutoFit/>
          </a:bodyPr>
          <a:lstStyle/>
          <a:p>
            <a:r>
              <a:rPr lang="en-US" sz="2400" b="1" dirty="0">
                <a:solidFill>
                  <a:srgbClr val="FF0000"/>
                </a:solidFill>
              </a:rPr>
              <a:t>J-5</a:t>
            </a:r>
          </a:p>
        </p:txBody>
      </p:sp>
      <p:sp>
        <p:nvSpPr>
          <p:cNvPr id="10" name="TextBox 9">
            <a:extLst>
              <a:ext uri="{FF2B5EF4-FFF2-40B4-BE49-F238E27FC236}">
                <a16:creationId xmlns:a16="http://schemas.microsoft.com/office/drawing/2014/main" id="{CC8048A4-51F4-4E40-B00B-A52CC7F59220}"/>
              </a:ext>
            </a:extLst>
          </p:cNvPr>
          <p:cNvSpPr txBox="1"/>
          <p:nvPr/>
        </p:nvSpPr>
        <p:spPr>
          <a:xfrm>
            <a:off x="2888619" y="2830470"/>
            <a:ext cx="4218763" cy="461665"/>
          </a:xfrm>
          <a:prstGeom prst="rect">
            <a:avLst/>
          </a:prstGeom>
          <a:noFill/>
        </p:spPr>
        <p:txBody>
          <a:bodyPr wrap="square" rtlCol="0">
            <a:spAutoFit/>
          </a:bodyPr>
          <a:lstStyle/>
          <a:p>
            <a:r>
              <a:rPr lang="en-US" sz="2400" b="1" dirty="0">
                <a:solidFill>
                  <a:srgbClr val="FF0000"/>
                </a:solidFill>
              </a:rPr>
              <a:t>I-4, Part A, C, and D</a:t>
            </a:r>
          </a:p>
        </p:txBody>
      </p:sp>
      <p:sp>
        <p:nvSpPr>
          <p:cNvPr id="14" name="Content Placeholder 6">
            <a:extLst>
              <a:ext uri="{FF2B5EF4-FFF2-40B4-BE49-F238E27FC236}">
                <a16:creationId xmlns:a16="http://schemas.microsoft.com/office/drawing/2014/main" id="{5EFEA37E-DCE1-23B3-AD0F-7F0A94384ACA}"/>
              </a:ext>
            </a:extLst>
          </p:cNvPr>
          <p:cNvSpPr txBox="1">
            <a:spLocks/>
          </p:cNvSpPr>
          <p:nvPr/>
        </p:nvSpPr>
        <p:spPr>
          <a:xfrm>
            <a:off x="2389737" y="5832862"/>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Pub 6744 Pg 109</a:t>
            </a:r>
          </a:p>
        </p:txBody>
      </p:sp>
    </p:spTree>
    <p:extLst>
      <p:ext uri="{BB962C8B-B14F-4D97-AF65-F5344CB8AC3E}">
        <p14:creationId xmlns:p14="http://schemas.microsoft.com/office/powerpoint/2010/main" val="7452327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78BAA5-BAF1-9761-3033-DF15058875E9}"/>
              </a:ext>
            </a:extLst>
          </p:cNvPr>
          <p:cNvPicPr>
            <a:picLocks noChangeAspect="1"/>
          </p:cNvPicPr>
          <p:nvPr/>
        </p:nvPicPr>
        <p:blipFill>
          <a:blip r:embed="rId2"/>
          <a:stretch>
            <a:fillRect/>
          </a:stretch>
        </p:blipFill>
        <p:spPr>
          <a:xfrm>
            <a:off x="238929" y="2742681"/>
            <a:ext cx="8611744" cy="326445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88</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6 Interview Notes</a:t>
            </a:r>
          </a:p>
        </p:txBody>
      </p:sp>
      <p:sp>
        <p:nvSpPr>
          <p:cNvPr id="10" name="Rectangle 9">
            <a:extLst>
              <a:ext uri="{FF2B5EF4-FFF2-40B4-BE49-F238E27FC236}">
                <a16:creationId xmlns:a16="http://schemas.microsoft.com/office/drawing/2014/main" id="{1FAD9F07-5492-F5C6-D315-FDFA723524CD}"/>
              </a:ext>
            </a:extLst>
          </p:cNvPr>
          <p:cNvSpPr/>
          <p:nvPr/>
        </p:nvSpPr>
        <p:spPr>
          <a:xfrm>
            <a:off x="485411" y="3249838"/>
            <a:ext cx="1303019"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F3D4F7F-D578-F0AD-5591-F4F67E7062B6}"/>
              </a:ext>
            </a:extLst>
          </p:cNvPr>
          <p:cNvSpPr/>
          <p:nvPr/>
        </p:nvSpPr>
        <p:spPr>
          <a:xfrm>
            <a:off x="511690" y="5731215"/>
            <a:ext cx="2286928"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1F48DB-DCDD-B391-462F-D638C1C4EC16}"/>
              </a:ext>
            </a:extLst>
          </p:cNvPr>
          <p:cNvSpPr txBox="1"/>
          <p:nvPr/>
        </p:nvSpPr>
        <p:spPr>
          <a:xfrm>
            <a:off x="3165867" y="3193969"/>
            <a:ext cx="677787" cy="461665"/>
          </a:xfrm>
          <a:prstGeom prst="rect">
            <a:avLst/>
          </a:prstGeom>
          <a:noFill/>
        </p:spPr>
        <p:txBody>
          <a:bodyPr wrap="square" rtlCol="0">
            <a:spAutoFit/>
          </a:bodyPr>
          <a:lstStyle/>
          <a:p>
            <a:r>
              <a:rPr lang="en-US" sz="2400" b="1" dirty="0">
                <a:solidFill>
                  <a:srgbClr val="FF0000"/>
                </a:solidFill>
              </a:rPr>
              <a:t>J-7</a:t>
            </a:r>
          </a:p>
        </p:txBody>
      </p:sp>
      <p:sp>
        <p:nvSpPr>
          <p:cNvPr id="13" name="TextBox 12">
            <a:extLst>
              <a:ext uri="{FF2B5EF4-FFF2-40B4-BE49-F238E27FC236}">
                <a16:creationId xmlns:a16="http://schemas.microsoft.com/office/drawing/2014/main" id="{5A7BE018-FF9E-6DDC-DB15-56953D97D98B}"/>
              </a:ext>
            </a:extLst>
          </p:cNvPr>
          <p:cNvSpPr txBox="1"/>
          <p:nvPr/>
        </p:nvSpPr>
        <p:spPr>
          <a:xfrm>
            <a:off x="6660273" y="4758456"/>
            <a:ext cx="1652454" cy="830997"/>
          </a:xfrm>
          <a:prstGeom prst="rect">
            <a:avLst/>
          </a:prstGeom>
          <a:noFill/>
        </p:spPr>
        <p:txBody>
          <a:bodyPr wrap="square" rtlCol="0">
            <a:spAutoFit/>
          </a:bodyPr>
          <a:lstStyle/>
          <a:p>
            <a:r>
              <a:rPr lang="en-US" sz="2400" b="1" dirty="0">
                <a:solidFill>
                  <a:srgbClr val="FF0000"/>
                </a:solidFill>
              </a:rPr>
              <a:t>I-4, Part A and Part C</a:t>
            </a:r>
          </a:p>
        </p:txBody>
      </p:sp>
      <p:sp>
        <p:nvSpPr>
          <p:cNvPr id="14" name="Content Placeholder 1">
            <a:extLst>
              <a:ext uri="{FF2B5EF4-FFF2-40B4-BE49-F238E27FC236}">
                <a16:creationId xmlns:a16="http://schemas.microsoft.com/office/drawing/2014/main" id="{DB3BB5DA-099A-1D22-CFCE-334AA6095C44}"/>
              </a:ext>
            </a:extLst>
          </p:cNvPr>
          <p:cNvSpPr txBox="1">
            <a:spLocks/>
          </p:cNvSpPr>
          <p:nvPr/>
        </p:nvSpPr>
        <p:spPr>
          <a:xfrm>
            <a:off x="710712" y="6134637"/>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Pub 6744 pg. 74</a:t>
            </a:r>
          </a:p>
        </p:txBody>
      </p:sp>
      <p:pic>
        <p:nvPicPr>
          <p:cNvPr id="5" name="Picture 4">
            <a:extLst>
              <a:ext uri="{FF2B5EF4-FFF2-40B4-BE49-F238E27FC236}">
                <a16:creationId xmlns:a16="http://schemas.microsoft.com/office/drawing/2014/main" id="{EDAACEA7-241B-5615-8F29-F815BE74CF9F}"/>
              </a:ext>
            </a:extLst>
          </p:cNvPr>
          <p:cNvPicPr>
            <a:picLocks noChangeAspect="1"/>
          </p:cNvPicPr>
          <p:nvPr/>
        </p:nvPicPr>
        <p:blipFill>
          <a:blip r:embed="rId3"/>
          <a:stretch>
            <a:fillRect/>
          </a:stretch>
        </p:blipFill>
        <p:spPr>
          <a:xfrm>
            <a:off x="238929" y="1350170"/>
            <a:ext cx="8632311" cy="1386873"/>
          </a:xfrm>
          <a:prstGeom prst="rect">
            <a:avLst/>
          </a:prstGeom>
        </p:spPr>
      </p:pic>
    </p:spTree>
    <p:extLst>
      <p:ext uri="{BB962C8B-B14F-4D97-AF65-F5344CB8AC3E}">
        <p14:creationId xmlns:p14="http://schemas.microsoft.com/office/powerpoint/2010/main" val="40218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2D6582-CE01-D1B4-D126-B767EFFDE3A6}"/>
              </a:ext>
            </a:extLst>
          </p:cNvPr>
          <p:cNvPicPr>
            <a:picLocks noChangeAspect="1"/>
          </p:cNvPicPr>
          <p:nvPr/>
        </p:nvPicPr>
        <p:blipFill>
          <a:blip r:embed="rId2"/>
          <a:stretch>
            <a:fillRect/>
          </a:stretch>
        </p:blipFill>
        <p:spPr>
          <a:xfrm>
            <a:off x="375557" y="1414545"/>
            <a:ext cx="8082643" cy="204149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89</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6 Retest Questions</a:t>
            </a:r>
          </a:p>
        </p:txBody>
      </p:sp>
      <p:sp>
        <p:nvSpPr>
          <p:cNvPr id="9" name="Rectangle 8">
            <a:extLst>
              <a:ext uri="{FF2B5EF4-FFF2-40B4-BE49-F238E27FC236}">
                <a16:creationId xmlns:a16="http://schemas.microsoft.com/office/drawing/2014/main" id="{7014E86F-0074-4578-8D71-A5BB68432831}"/>
              </a:ext>
            </a:extLst>
          </p:cNvPr>
          <p:cNvSpPr/>
          <p:nvPr/>
        </p:nvSpPr>
        <p:spPr>
          <a:xfrm>
            <a:off x="685800" y="1900321"/>
            <a:ext cx="990600" cy="30534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A4DB8F-F571-452F-9C15-10DB6F7969AC}"/>
              </a:ext>
            </a:extLst>
          </p:cNvPr>
          <p:cNvSpPr/>
          <p:nvPr/>
        </p:nvSpPr>
        <p:spPr>
          <a:xfrm>
            <a:off x="529590" y="2858362"/>
            <a:ext cx="1303019" cy="2722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BCAD191-1315-45FD-8BAA-88E4DD20D99F}"/>
              </a:ext>
            </a:extLst>
          </p:cNvPr>
          <p:cNvSpPr txBox="1"/>
          <p:nvPr/>
        </p:nvSpPr>
        <p:spPr>
          <a:xfrm>
            <a:off x="2782150" y="1839146"/>
            <a:ext cx="685233" cy="461665"/>
          </a:xfrm>
          <a:prstGeom prst="rect">
            <a:avLst/>
          </a:prstGeom>
          <a:noFill/>
        </p:spPr>
        <p:txBody>
          <a:bodyPr wrap="square" rtlCol="0">
            <a:spAutoFit/>
          </a:bodyPr>
          <a:lstStyle/>
          <a:p>
            <a:r>
              <a:rPr lang="en-US" sz="2400" b="1" dirty="0">
                <a:solidFill>
                  <a:srgbClr val="FF0000"/>
                </a:solidFill>
              </a:rPr>
              <a:t>J-5</a:t>
            </a:r>
          </a:p>
        </p:txBody>
      </p:sp>
      <p:sp>
        <p:nvSpPr>
          <p:cNvPr id="10" name="TextBox 9">
            <a:extLst>
              <a:ext uri="{FF2B5EF4-FFF2-40B4-BE49-F238E27FC236}">
                <a16:creationId xmlns:a16="http://schemas.microsoft.com/office/drawing/2014/main" id="{CC8048A4-51F4-4E40-B00B-A52CC7F59220}"/>
              </a:ext>
            </a:extLst>
          </p:cNvPr>
          <p:cNvSpPr txBox="1"/>
          <p:nvPr/>
        </p:nvSpPr>
        <p:spPr>
          <a:xfrm>
            <a:off x="2888619" y="2830470"/>
            <a:ext cx="4218763" cy="461665"/>
          </a:xfrm>
          <a:prstGeom prst="rect">
            <a:avLst/>
          </a:prstGeom>
          <a:noFill/>
        </p:spPr>
        <p:txBody>
          <a:bodyPr wrap="square" rtlCol="0">
            <a:spAutoFit/>
          </a:bodyPr>
          <a:lstStyle/>
          <a:p>
            <a:r>
              <a:rPr lang="en-US" sz="2400" b="1" dirty="0">
                <a:solidFill>
                  <a:srgbClr val="FF0000"/>
                </a:solidFill>
              </a:rPr>
              <a:t>I-4, Part A, C, and D</a:t>
            </a:r>
          </a:p>
        </p:txBody>
      </p:sp>
      <p:sp>
        <p:nvSpPr>
          <p:cNvPr id="14" name="Content Placeholder 6">
            <a:extLst>
              <a:ext uri="{FF2B5EF4-FFF2-40B4-BE49-F238E27FC236}">
                <a16:creationId xmlns:a16="http://schemas.microsoft.com/office/drawing/2014/main" id="{5EFEA37E-DCE1-23B3-AD0F-7F0A94384ACA}"/>
              </a:ext>
            </a:extLst>
          </p:cNvPr>
          <p:cNvSpPr txBox="1">
            <a:spLocks/>
          </p:cNvSpPr>
          <p:nvPr/>
        </p:nvSpPr>
        <p:spPr>
          <a:xfrm>
            <a:off x="2389737" y="5832862"/>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Pub 6744 Pg 109</a:t>
            </a:r>
          </a:p>
        </p:txBody>
      </p:sp>
      <p:sp>
        <p:nvSpPr>
          <p:cNvPr id="5" name="TextBox 4">
            <a:extLst>
              <a:ext uri="{FF2B5EF4-FFF2-40B4-BE49-F238E27FC236}">
                <a16:creationId xmlns:a16="http://schemas.microsoft.com/office/drawing/2014/main" id="{B2DD272F-E6B0-54C8-77BE-859D95DDBEE0}"/>
              </a:ext>
            </a:extLst>
          </p:cNvPr>
          <p:cNvSpPr txBox="1"/>
          <p:nvPr/>
        </p:nvSpPr>
        <p:spPr>
          <a:xfrm>
            <a:off x="3282895" y="1838180"/>
            <a:ext cx="5305433" cy="461665"/>
          </a:xfrm>
          <a:prstGeom prst="rect">
            <a:avLst/>
          </a:prstGeom>
          <a:noFill/>
        </p:spPr>
        <p:txBody>
          <a:bodyPr wrap="square" rtlCol="0">
            <a:spAutoFit/>
          </a:bodyPr>
          <a:lstStyle/>
          <a:p>
            <a:r>
              <a:rPr lang="en-US" sz="2400" b="1" dirty="0">
                <a:solidFill>
                  <a:srgbClr val="FF0000"/>
                </a:solidFill>
              </a:rPr>
              <a:t>Note it’s a phase-out,  not a pure cut-off</a:t>
            </a:r>
          </a:p>
        </p:txBody>
      </p:sp>
    </p:spTree>
    <p:extLst>
      <p:ext uri="{BB962C8B-B14F-4D97-AF65-F5344CB8AC3E}">
        <p14:creationId xmlns:p14="http://schemas.microsoft.com/office/powerpoint/2010/main" val="298650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9</a:t>
            </a:fld>
            <a:endParaRPr lang="en-US"/>
          </a:p>
        </p:txBody>
      </p:sp>
      <p:sp>
        <p:nvSpPr>
          <p:cNvPr id="3" name="Title 2"/>
          <p:cNvSpPr>
            <a:spLocks noGrp="1"/>
          </p:cNvSpPr>
          <p:nvPr>
            <p:ph type="title"/>
          </p:nvPr>
        </p:nvSpPr>
        <p:spPr>
          <a:xfrm>
            <a:off x="331787" y="188789"/>
            <a:ext cx="8480426" cy="1286678"/>
          </a:xfrm>
        </p:spPr>
        <p:txBody>
          <a:bodyPr>
            <a:normAutofit/>
          </a:bodyPr>
          <a:lstStyle/>
          <a:p>
            <a:r>
              <a:rPr lang="en-US" sz="3600" dirty="0"/>
              <a:t>Standards of Conduct and Intake, Interview QR Certification Training</a:t>
            </a:r>
          </a:p>
        </p:txBody>
      </p:sp>
      <p:sp>
        <p:nvSpPr>
          <p:cNvPr id="5" name="Content Placeholder 6"/>
          <p:cNvSpPr>
            <a:spLocks noGrp="1"/>
          </p:cNvSpPr>
          <p:nvPr>
            <p:ph idx="1"/>
          </p:nvPr>
        </p:nvSpPr>
        <p:spPr>
          <a:xfrm>
            <a:off x="349249" y="1289957"/>
            <a:ext cx="8480426" cy="5285014"/>
          </a:xfrm>
        </p:spPr>
        <p:txBody>
          <a:bodyPr>
            <a:normAutofit/>
          </a:bodyPr>
          <a:lstStyle/>
          <a:p>
            <a:r>
              <a:rPr lang="en-US" dirty="0"/>
              <a:t>We will refresh your memory on the IRS policies.</a:t>
            </a:r>
          </a:p>
          <a:p>
            <a:r>
              <a:rPr lang="en-US" dirty="0"/>
              <a:t>We will not be reviewing all the questions. </a:t>
            </a:r>
          </a:p>
          <a:p>
            <a:pPr lvl="1"/>
            <a:r>
              <a:rPr lang="en-US" dirty="0"/>
              <a:t>You’ve all done this before</a:t>
            </a:r>
          </a:p>
          <a:p>
            <a:r>
              <a:rPr lang="en-US" dirty="0"/>
              <a:t>There have been a few changes to the tests, which we’ll go over.</a:t>
            </a:r>
          </a:p>
          <a:p>
            <a:pPr lvl="1"/>
            <a:r>
              <a:rPr lang="en-US" dirty="0"/>
              <a:t>If you take the test the first time and do NOT reach the passing threshold, note which questions you missed but we’ll suggest to talk to Meredith, me, or a site manager  before the 2</a:t>
            </a:r>
            <a:r>
              <a:rPr lang="en-US" baseline="30000" dirty="0"/>
              <a:t>nd</a:t>
            </a:r>
            <a:r>
              <a:rPr lang="en-US" dirty="0"/>
              <a:t> try.</a:t>
            </a:r>
          </a:p>
          <a:p>
            <a:pPr lvl="1"/>
            <a:r>
              <a:rPr lang="en-US" dirty="0"/>
              <a:t>We certainly do not want anyone to miss the 2</a:t>
            </a:r>
            <a:r>
              <a:rPr lang="en-US" baseline="30000" dirty="0"/>
              <a:t>nd</a:t>
            </a:r>
            <a:r>
              <a:rPr lang="en-US" dirty="0"/>
              <a:t> attempt.</a:t>
            </a:r>
          </a:p>
        </p:txBody>
      </p:sp>
    </p:spTree>
    <p:extLst>
      <p:ext uri="{BB962C8B-B14F-4D97-AF65-F5344CB8AC3E}">
        <p14:creationId xmlns:p14="http://schemas.microsoft.com/office/powerpoint/2010/main" val="16877899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Out of Scope</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4392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230889-95D8-4435-AF30-7AFEEDBD12C9}"/>
              </a:ext>
            </a:extLst>
          </p:cNvPr>
          <p:cNvSpPr>
            <a:spLocks noGrp="1"/>
          </p:cNvSpPr>
          <p:nvPr>
            <p:ph type="sldNum" sz="quarter" idx="4"/>
          </p:nvPr>
        </p:nvSpPr>
        <p:spPr/>
        <p:txBody>
          <a:bodyPr/>
          <a:lstStyle/>
          <a:p>
            <a:fld id="{BBB69291-A384-1346-A27A-D0A1C91B6C32}" type="slidenum">
              <a:rPr lang="en-US" smtClean="0"/>
              <a:pPr/>
              <a:t>91</a:t>
            </a:fld>
            <a:endParaRPr lang="en-US"/>
          </a:p>
        </p:txBody>
      </p:sp>
      <p:sp>
        <p:nvSpPr>
          <p:cNvPr id="5" name="Title 4">
            <a:extLst>
              <a:ext uri="{FF2B5EF4-FFF2-40B4-BE49-F238E27FC236}">
                <a16:creationId xmlns:a16="http://schemas.microsoft.com/office/drawing/2014/main" id="{19AB06B7-54A6-4098-94EF-99E2BF47CC1B}"/>
              </a:ext>
            </a:extLst>
          </p:cNvPr>
          <p:cNvSpPr>
            <a:spLocks noGrp="1"/>
          </p:cNvSpPr>
          <p:nvPr>
            <p:ph type="title"/>
          </p:nvPr>
        </p:nvSpPr>
        <p:spPr/>
        <p:txBody>
          <a:bodyPr>
            <a:normAutofit fontScale="90000"/>
          </a:bodyPr>
          <a:lstStyle/>
          <a:p>
            <a:r>
              <a:rPr lang="en-US" dirty="0"/>
              <a:t>What is Out of Scope?</a:t>
            </a:r>
          </a:p>
        </p:txBody>
      </p:sp>
      <p:sp>
        <p:nvSpPr>
          <p:cNvPr id="2" name="Content Placeholder 1">
            <a:extLst>
              <a:ext uri="{FF2B5EF4-FFF2-40B4-BE49-F238E27FC236}">
                <a16:creationId xmlns:a16="http://schemas.microsoft.com/office/drawing/2014/main" id="{7D6065C2-81FD-4701-9797-3593E542C994}"/>
              </a:ext>
            </a:extLst>
          </p:cNvPr>
          <p:cNvSpPr>
            <a:spLocks noGrp="1"/>
          </p:cNvSpPr>
          <p:nvPr>
            <p:ph sz="half" idx="1"/>
          </p:nvPr>
        </p:nvSpPr>
        <p:spPr>
          <a:xfrm>
            <a:off x="349249" y="1371599"/>
            <a:ext cx="8416682" cy="5167745"/>
          </a:xfrm>
        </p:spPr>
        <p:txBody>
          <a:bodyPr>
            <a:normAutofit fontScale="92500" lnSpcReduction="20000"/>
          </a:bodyPr>
          <a:lstStyle/>
          <a:p>
            <a:r>
              <a:rPr lang="en-US" dirty="0"/>
              <a:t>This means we as a VITA program cannot complete the return</a:t>
            </a:r>
          </a:p>
          <a:p>
            <a:r>
              <a:rPr lang="en-US" dirty="0"/>
              <a:t>Scope refers to VITA eligible tax law topics applied to a volunteer-prepared return, it does not refer to income levels</a:t>
            </a:r>
          </a:p>
          <a:p>
            <a:pPr lvl="1"/>
            <a:r>
              <a:rPr lang="en-US" dirty="0"/>
              <a:t>There are suggested income guidelines which we will discuss in January</a:t>
            </a:r>
          </a:p>
          <a:p>
            <a:r>
              <a:rPr lang="en-US" dirty="0"/>
              <a:t>Even if you have the knowledge about how to complete an out-of-scope return, you should not do it</a:t>
            </a:r>
          </a:p>
          <a:p>
            <a:r>
              <a:rPr lang="en-US" dirty="0"/>
              <a:t>IRS liability protection does not extend to out-of-scope returns</a:t>
            </a:r>
          </a:p>
          <a:p>
            <a:r>
              <a:rPr lang="en-US" dirty="0"/>
              <a:t>Pages vi – xxi at the front of Publication 4012 are our guide</a:t>
            </a:r>
          </a:p>
          <a:p>
            <a:pPr lvl="1"/>
            <a:r>
              <a:rPr lang="en-US" dirty="0"/>
              <a:t>We will cover this in much more detail in January</a:t>
            </a:r>
          </a:p>
        </p:txBody>
      </p:sp>
    </p:spTree>
    <p:extLst>
      <p:ext uri="{BB962C8B-B14F-4D97-AF65-F5344CB8AC3E}">
        <p14:creationId xmlns:p14="http://schemas.microsoft.com/office/powerpoint/2010/main" val="36676509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Client Process for TY 2023</a:t>
            </a:r>
          </a:p>
        </p:txBody>
      </p:sp>
    </p:spTree>
    <p:extLst>
      <p:ext uri="{BB962C8B-B14F-4D97-AF65-F5344CB8AC3E}">
        <p14:creationId xmlns:p14="http://schemas.microsoft.com/office/powerpoint/2010/main" val="218555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93</a:t>
            </a:fld>
            <a:endParaRPr lang="en-US"/>
          </a:p>
        </p:txBody>
      </p:sp>
      <p:sp>
        <p:nvSpPr>
          <p:cNvPr id="3" name="Title 2"/>
          <p:cNvSpPr>
            <a:spLocks noGrp="1"/>
          </p:cNvSpPr>
          <p:nvPr>
            <p:ph type="title"/>
          </p:nvPr>
        </p:nvSpPr>
        <p:spPr>
          <a:xfrm>
            <a:off x="349249" y="493136"/>
            <a:ext cx="8480426" cy="666798"/>
          </a:xfrm>
        </p:spPr>
        <p:txBody>
          <a:bodyPr>
            <a:normAutofit fontScale="90000"/>
          </a:bodyPr>
          <a:lstStyle/>
          <a:p>
            <a:r>
              <a:rPr lang="en-US" dirty="0"/>
              <a:t>Client Process For TY 2023 </a:t>
            </a:r>
          </a:p>
        </p:txBody>
      </p:sp>
      <p:sp>
        <p:nvSpPr>
          <p:cNvPr id="8" name="Content Placeholder 6"/>
          <p:cNvSpPr>
            <a:spLocks noGrp="1"/>
          </p:cNvSpPr>
          <p:nvPr>
            <p:ph idx="1"/>
          </p:nvPr>
        </p:nvSpPr>
        <p:spPr>
          <a:xfrm>
            <a:off x="314325" y="1242278"/>
            <a:ext cx="8480426" cy="5326993"/>
          </a:xfrm>
        </p:spPr>
        <p:txBody>
          <a:bodyPr>
            <a:normAutofit fontScale="92500" lnSpcReduction="20000"/>
          </a:bodyPr>
          <a:lstStyle/>
          <a:p>
            <a:r>
              <a:rPr lang="en-US" dirty="0"/>
              <a:t>We will be doing both intake/</a:t>
            </a:r>
            <a:r>
              <a:rPr lang="en-US" dirty="0" err="1"/>
              <a:t>dropoff</a:t>
            </a:r>
            <a:r>
              <a:rPr lang="en-US" dirty="0"/>
              <a:t> (NIP) and in-person preparation</a:t>
            </a:r>
          </a:p>
          <a:p>
            <a:pPr lvl="1"/>
            <a:r>
              <a:rPr lang="en-US" dirty="0"/>
              <a:t>Appointments will be set up in ALL cases.  No open walk-ins.</a:t>
            </a:r>
          </a:p>
          <a:p>
            <a:r>
              <a:rPr lang="en-US" dirty="0"/>
              <a:t>We will try to have greeters available when possible to help with logistics as clients arrive</a:t>
            </a:r>
          </a:p>
          <a:p>
            <a:r>
              <a:rPr lang="en-US" dirty="0"/>
              <a:t>We want to avoid processing returns outside of VITA facilities</a:t>
            </a:r>
          </a:p>
          <a:p>
            <a:r>
              <a:rPr lang="en-US" dirty="0"/>
              <a:t>Meredith will go over the client sign-up process when that is set</a:t>
            </a:r>
          </a:p>
          <a:p>
            <a:r>
              <a:rPr lang="en-US" dirty="0"/>
              <a:t>You will be provided the UW VITA URL links where slide decks and recordings will be published</a:t>
            </a:r>
          </a:p>
          <a:p>
            <a:r>
              <a:rPr lang="en-US" dirty="0"/>
              <a:t>Site locations and days are still being finalized</a:t>
            </a:r>
          </a:p>
          <a:p>
            <a:pPr lvl="1"/>
            <a:r>
              <a:rPr lang="en-US" dirty="0"/>
              <a:t>Sites will vary in which intake/process mode they operate under</a:t>
            </a:r>
          </a:p>
          <a:p>
            <a:pPr lvl="1"/>
            <a:r>
              <a:rPr lang="en-US" dirty="0"/>
              <a:t>Meredith will provide updates on the status for sites</a:t>
            </a:r>
          </a:p>
        </p:txBody>
      </p:sp>
    </p:spTree>
    <p:extLst>
      <p:ext uri="{BB962C8B-B14F-4D97-AF65-F5344CB8AC3E}">
        <p14:creationId xmlns:p14="http://schemas.microsoft.com/office/powerpoint/2010/main" val="22572729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Next Steps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49001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err="1"/>
              <a:t>Taxslayer</a:t>
            </a:r>
            <a:r>
              <a:rPr lang="en-US" dirty="0"/>
              <a:t> “Springboard” – access to Practice Lab and live </a:t>
            </a:r>
            <a:r>
              <a:rPr lang="en-US" dirty="0" err="1"/>
              <a:t>Taxslayer</a:t>
            </a:r>
            <a:endParaRPr lang="en-US" dirty="0"/>
          </a:p>
          <a:p>
            <a:pPr lvl="1"/>
            <a:r>
              <a:rPr lang="en-US" dirty="0"/>
              <a:t>Not needed for this week, but will be needed for training next Thursday, 12/14</a:t>
            </a:r>
          </a:p>
          <a:p>
            <a:pPr lvl="1"/>
            <a:r>
              <a:rPr lang="en-US" dirty="0"/>
              <a:t>Search on: </a:t>
            </a:r>
            <a:r>
              <a:rPr lang="en-US" dirty="0" err="1"/>
              <a:t>Taxslayer</a:t>
            </a:r>
            <a:r>
              <a:rPr lang="en-US" dirty="0"/>
              <a:t> Springboard</a:t>
            </a:r>
            <a:endParaRPr lang="en-US" dirty="0">
              <a:hlinkClick r:id="rId2"/>
            </a:endParaRPr>
          </a:p>
          <a:p>
            <a:r>
              <a:rPr lang="en-US" dirty="0">
                <a:hlinkClick r:id="rId2"/>
              </a:rPr>
              <a:t>https://vita.taxslayerpro.com/</a:t>
            </a:r>
            <a:endParaRPr lang="en-US" dirty="0"/>
          </a:p>
          <a:p>
            <a:r>
              <a:rPr lang="en-US" dirty="0"/>
              <a:t>IRS Link-and-Learn for certification</a:t>
            </a:r>
          </a:p>
          <a:p>
            <a:pPr lvl="1"/>
            <a:r>
              <a:rPr lang="en-US" dirty="0"/>
              <a:t>Search on: Link and Learn Home</a:t>
            </a:r>
          </a:p>
          <a:p>
            <a:r>
              <a:rPr lang="en-US" dirty="0">
                <a:hlinkClick r:id="rId3"/>
              </a:rPr>
              <a:t>https://www.linklearncertification.com/d/</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95</a:t>
            </a:fld>
            <a:endParaRPr lang="en-US" dirty="0"/>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Login links</a:t>
            </a:r>
          </a:p>
        </p:txBody>
      </p:sp>
    </p:spTree>
    <p:extLst>
      <p:ext uri="{BB962C8B-B14F-4D97-AF65-F5344CB8AC3E}">
        <p14:creationId xmlns:p14="http://schemas.microsoft.com/office/powerpoint/2010/main" val="23230134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96</a:t>
            </a:fld>
            <a:endParaRPr lang="en-US" dirty="0"/>
          </a:p>
        </p:txBody>
      </p:sp>
      <p:sp>
        <p:nvSpPr>
          <p:cNvPr id="3" name="Title 2"/>
          <p:cNvSpPr>
            <a:spLocks noGrp="1"/>
          </p:cNvSpPr>
          <p:nvPr>
            <p:ph type="title"/>
          </p:nvPr>
        </p:nvSpPr>
        <p:spPr/>
        <p:txBody>
          <a:bodyPr>
            <a:normAutofit fontScale="90000"/>
          </a:bodyPr>
          <a:lstStyle/>
          <a:p>
            <a:r>
              <a:rPr lang="en-US" dirty="0"/>
              <a:t>Taking the Test When We’re Done</a:t>
            </a:r>
          </a:p>
        </p:txBody>
      </p:sp>
      <p:sp>
        <p:nvSpPr>
          <p:cNvPr id="8" name="Content Placeholder 6"/>
          <p:cNvSpPr>
            <a:spLocks noGrp="1"/>
          </p:cNvSpPr>
          <p:nvPr>
            <p:ph idx="1"/>
          </p:nvPr>
        </p:nvSpPr>
        <p:spPr>
          <a:xfrm>
            <a:off x="331787" y="1218431"/>
            <a:ext cx="8480426" cy="4818687"/>
          </a:xfrm>
        </p:spPr>
        <p:txBody>
          <a:bodyPr>
            <a:normAutofit fontScale="92500" lnSpcReduction="10000"/>
          </a:bodyPr>
          <a:lstStyle/>
          <a:p>
            <a:r>
              <a:rPr lang="en-US" dirty="0"/>
              <a:t>If you run into problems accessing the Practice Lab or Certification Site, let us know</a:t>
            </a:r>
          </a:p>
          <a:p>
            <a:r>
              <a:rPr lang="en-US" dirty="0"/>
              <a:t>Make sure to complete (after relevant training):</a:t>
            </a:r>
          </a:p>
          <a:p>
            <a:pPr lvl="1"/>
            <a:r>
              <a:rPr lang="en-US" dirty="0"/>
              <a:t>Volunteer Standards of Conduct</a:t>
            </a:r>
          </a:p>
          <a:p>
            <a:pPr lvl="1"/>
            <a:r>
              <a:rPr lang="en-US" dirty="0"/>
              <a:t>Intake/Interview and Quality Review</a:t>
            </a:r>
          </a:p>
          <a:p>
            <a:pPr lvl="1"/>
            <a:r>
              <a:rPr lang="en-US" dirty="0"/>
              <a:t>Advanced Certification</a:t>
            </a:r>
          </a:p>
          <a:p>
            <a:r>
              <a:rPr lang="en-US" dirty="0"/>
              <a:t>Once all three tests are completed and passed, print off and sign Form 13615</a:t>
            </a:r>
          </a:p>
          <a:p>
            <a:pPr lvl="1"/>
            <a:r>
              <a:rPr lang="en-US" dirty="0"/>
              <a:t>This form </a:t>
            </a:r>
            <a:r>
              <a:rPr lang="en-US" dirty="0">
                <a:solidFill>
                  <a:srgbClr val="FF0000"/>
                </a:solidFill>
              </a:rPr>
              <a:t>MUST</a:t>
            </a:r>
            <a:r>
              <a:rPr lang="en-US" dirty="0"/>
              <a:t> come from the Certification program</a:t>
            </a:r>
          </a:p>
          <a:p>
            <a:r>
              <a:rPr lang="en-US" dirty="0"/>
              <a:t>Return Form 13615 to Meredith either in person or via email </a:t>
            </a:r>
            <a:r>
              <a:rPr lang="en-US" dirty="0">
                <a:hlinkClick r:id="rId2"/>
              </a:rPr>
              <a:t>meredith.hershner@uweci.org</a:t>
            </a:r>
            <a:endParaRPr lang="en-US" dirty="0"/>
          </a:p>
          <a:p>
            <a:r>
              <a:rPr lang="en-US" dirty="0"/>
              <a:t>Certification target date is January 10</a:t>
            </a:r>
            <a:r>
              <a:rPr lang="en-US" baseline="30000" dirty="0"/>
              <a:t>th</a:t>
            </a:r>
            <a:r>
              <a:rPr lang="en-US" dirty="0"/>
              <a:t>, 2024</a:t>
            </a:r>
          </a:p>
        </p:txBody>
      </p:sp>
    </p:spTree>
    <p:extLst>
      <p:ext uri="{BB962C8B-B14F-4D97-AF65-F5344CB8AC3E}">
        <p14:creationId xmlns:p14="http://schemas.microsoft.com/office/powerpoint/2010/main" val="37540508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a:t>You should be receiving a message about the latest long-sleeve VITA T-shirts</a:t>
            </a:r>
          </a:p>
          <a:p>
            <a:r>
              <a:rPr lang="en-US" dirty="0"/>
              <a:t>These are provided by the program</a:t>
            </a:r>
          </a:p>
          <a:p>
            <a:r>
              <a:rPr lang="en-US" dirty="0">
                <a:solidFill>
                  <a:srgbClr val="EA7200"/>
                </a:solidFill>
              </a:rPr>
              <a:t>Other updates from Meredith</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97</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VITA Shirts</a:t>
            </a:r>
          </a:p>
        </p:txBody>
      </p:sp>
    </p:spTree>
    <p:extLst>
      <p:ext uri="{BB962C8B-B14F-4D97-AF65-F5344CB8AC3E}">
        <p14:creationId xmlns:p14="http://schemas.microsoft.com/office/powerpoint/2010/main" val="26853823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Questions?  </a:t>
            </a:r>
          </a:p>
        </p:txBody>
      </p:sp>
      <p:sp>
        <p:nvSpPr>
          <p:cNvPr id="3" name="Text Placeholder 2"/>
          <p:cNvSpPr>
            <a:spLocks noGrp="1"/>
          </p:cNvSpPr>
          <p:nvPr>
            <p:ph type="body" idx="1"/>
          </p:nvPr>
        </p:nvSpPr>
        <p:spPr/>
        <p:txBody>
          <a:bodyPr/>
          <a:lstStyle/>
          <a:p>
            <a:r>
              <a:rPr lang="en-US" dirty="0"/>
              <a:t>Thanks for joining! See you next Thursday evening</a:t>
            </a:r>
          </a:p>
        </p:txBody>
      </p:sp>
    </p:spTree>
    <p:extLst>
      <p:ext uri="{BB962C8B-B14F-4D97-AF65-F5344CB8AC3E}">
        <p14:creationId xmlns:p14="http://schemas.microsoft.com/office/powerpoint/2010/main" val="25521822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3DE47B-3D11-B8BA-BB4A-7558850C7EE7}"/>
              </a:ext>
            </a:extLst>
          </p:cNvPr>
          <p:cNvPicPr>
            <a:picLocks noChangeAspect="1"/>
          </p:cNvPicPr>
          <p:nvPr/>
        </p:nvPicPr>
        <p:blipFill>
          <a:blip r:embed="rId2"/>
          <a:stretch>
            <a:fillRect/>
          </a:stretch>
        </p:blipFill>
        <p:spPr>
          <a:xfrm>
            <a:off x="349249" y="309009"/>
            <a:ext cx="8079013" cy="5771751"/>
          </a:xfrm>
          <a:prstGeom prst="rect">
            <a:avLst/>
          </a:prstGeom>
        </p:spPr>
      </p:pic>
      <p:sp>
        <p:nvSpPr>
          <p:cNvPr id="3" name="Slide Number Placeholder 2">
            <a:extLst>
              <a:ext uri="{FF2B5EF4-FFF2-40B4-BE49-F238E27FC236}">
                <a16:creationId xmlns:a16="http://schemas.microsoft.com/office/drawing/2014/main" id="{E4DEDBD6-3025-6D8F-29C7-C485C71CA6A7}"/>
              </a:ext>
            </a:extLst>
          </p:cNvPr>
          <p:cNvSpPr>
            <a:spLocks noGrp="1"/>
          </p:cNvSpPr>
          <p:nvPr>
            <p:ph type="sldNum" sz="quarter" idx="4"/>
          </p:nvPr>
        </p:nvSpPr>
        <p:spPr/>
        <p:txBody>
          <a:bodyPr/>
          <a:lstStyle/>
          <a:p>
            <a:fld id="{BBB69291-A384-1346-A27A-D0A1C91B6C32}" type="slidenum">
              <a:rPr lang="en-US" smtClean="0"/>
              <a:pPr/>
              <a:t>99</a:t>
            </a:fld>
            <a:endParaRPr lang="en-US"/>
          </a:p>
        </p:txBody>
      </p:sp>
      <p:sp>
        <p:nvSpPr>
          <p:cNvPr id="12" name="Rectangle 11">
            <a:hlinkClick r:id="rId3" action="ppaction://hlinksldjump"/>
            <a:extLst>
              <a:ext uri="{FF2B5EF4-FFF2-40B4-BE49-F238E27FC236}">
                <a16:creationId xmlns:a16="http://schemas.microsoft.com/office/drawing/2014/main" id="{2922753C-581B-79AC-F461-B01F0B4F25E3}"/>
              </a:ext>
            </a:extLst>
          </p:cNvPr>
          <p:cNvSpPr/>
          <p:nvPr/>
        </p:nvSpPr>
        <p:spPr>
          <a:xfrm>
            <a:off x="7955280" y="6080760"/>
            <a:ext cx="940055" cy="6407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4A9208-3990-8BD4-E1B0-5718557CAD29}"/>
              </a:ext>
            </a:extLst>
          </p:cNvPr>
          <p:cNvSpPr/>
          <p:nvPr/>
        </p:nvSpPr>
        <p:spPr>
          <a:xfrm>
            <a:off x="521209" y="2431156"/>
            <a:ext cx="6318504" cy="568076"/>
          </a:xfrm>
          <a:prstGeom prst="rect">
            <a:avLst/>
          </a:prstGeom>
          <a:no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478965-CEC0-B04A-111F-82BADA5A2B4A}"/>
              </a:ext>
            </a:extLst>
          </p:cNvPr>
          <p:cNvSpPr/>
          <p:nvPr/>
        </p:nvSpPr>
        <p:spPr>
          <a:xfrm>
            <a:off x="521210" y="5038344"/>
            <a:ext cx="6318502" cy="198120"/>
          </a:xfrm>
          <a:prstGeom prst="rect">
            <a:avLst/>
          </a:prstGeom>
          <a:no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5B25D3B3-DB16-C9D5-7339-E56EF5C9A256}"/>
                  </a:ext>
                </a:extLst>
              </p14:cNvPr>
              <p14:cNvContentPartPr/>
              <p14:nvPr/>
            </p14:nvContentPartPr>
            <p14:xfrm>
              <a:off x="3264192" y="2568600"/>
              <a:ext cx="1692000" cy="38520"/>
            </p14:xfrm>
          </p:contentPart>
        </mc:Choice>
        <mc:Fallback xmlns="">
          <p:pic>
            <p:nvPicPr>
              <p:cNvPr id="9" name="Ink 8">
                <a:extLst>
                  <a:ext uri="{FF2B5EF4-FFF2-40B4-BE49-F238E27FC236}">
                    <a16:creationId xmlns:a16="http://schemas.microsoft.com/office/drawing/2014/main" id="{5B25D3B3-DB16-C9D5-7339-E56EF5C9A256}"/>
                  </a:ext>
                </a:extLst>
              </p:cNvPr>
              <p:cNvPicPr/>
              <p:nvPr/>
            </p:nvPicPr>
            <p:blipFill>
              <a:blip r:embed="rId5"/>
              <a:stretch>
                <a:fillRect/>
              </a:stretch>
            </p:blipFill>
            <p:spPr>
              <a:xfrm>
                <a:off x="3210192" y="2460960"/>
                <a:ext cx="1799640" cy="254160"/>
              </a:xfrm>
              <a:prstGeom prst="rect">
                <a:avLst/>
              </a:prstGeom>
            </p:spPr>
          </p:pic>
        </mc:Fallback>
      </mc:AlternateContent>
      <p:sp>
        <p:nvSpPr>
          <p:cNvPr id="10" name="Rectangle 9">
            <a:extLst>
              <a:ext uri="{FF2B5EF4-FFF2-40B4-BE49-F238E27FC236}">
                <a16:creationId xmlns:a16="http://schemas.microsoft.com/office/drawing/2014/main" id="{8969B7F4-CF37-730A-0CCF-8A52DECF3493}"/>
              </a:ext>
            </a:extLst>
          </p:cNvPr>
          <p:cNvSpPr/>
          <p:nvPr/>
        </p:nvSpPr>
        <p:spPr>
          <a:xfrm>
            <a:off x="8072048" y="5970837"/>
            <a:ext cx="706518" cy="568076"/>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438825"/>
      </p:ext>
    </p:extLst>
  </p:cSld>
  <p:clrMapOvr>
    <a:masterClrMapping/>
  </p:clrMapOvr>
</p:sld>
</file>

<file path=ppt/theme/theme1.xml><?xml version="1.0" encoding="utf-8"?>
<a:theme xmlns:a="http://schemas.openxmlformats.org/drawingml/2006/main" name="Office Theme">
  <a:themeElements>
    <a:clrScheme name="United Way 2017">
      <a:dk1>
        <a:sysClr val="windowText" lastClr="000000"/>
      </a:dk1>
      <a:lt1>
        <a:sysClr val="window" lastClr="FFFFFF"/>
      </a:lt1>
      <a:dk2>
        <a:srgbClr val="005191"/>
      </a:dk2>
      <a:lt2>
        <a:srgbClr val="75B1D9"/>
      </a:lt2>
      <a:accent1>
        <a:srgbClr val="005191"/>
      </a:accent1>
      <a:accent2>
        <a:srgbClr val="539ED0"/>
      </a:accent2>
      <a:accent3>
        <a:srgbClr val="F57814"/>
      </a:accent3>
      <a:accent4>
        <a:srgbClr val="FFB351"/>
      </a:accent4>
      <a:accent5>
        <a:srgbClr val="7C81B8"/>
      </a:accent5>
      <a:accent6>
        <a:srgbClr val="FF443B"/>
      </a:accent6>
      <a:hlink>
        <a:srgbClr val="F57814"/>
      </a:hlink>
      <a:folHlink>
        <a:srgbClr val="FF443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ECI-Generic-PowerPoint-Template" id="{47F96A85-D5D0-40F2-8EB6-874D71EE53C1}" vid="{25F155B4-F74E-4E08-BC0E-36ECDAC6D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UWECI-Generic-PowerPoint-Template</Template>
  <TotalTime>0</TotalTime>
  <Words>6919</Words>
  <Application>Microsoft Office PowerPoint</Application>
  <PresentationFormat>On-screen Show (4:3)</PresentationFormat>
  <Paragraphs>687</Paragraphs>
  <Slides>99</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99</vt:i4>
      </vt:variant>
    </vt:vector>
  </HeadingPairs>
  <TitlesOfParts>
    <vt:vector size="102" baseType="lpstr">
      <vt:lpstr>Arial</vt:lpstr>
      <vt:lpstr>Calibri</vt:lpstr>
      <vt:lpstr>Office Theme</vt:lpstr>
      <vt:lpstr>PowerPoint Presentation</vt:lpstr>
      <vt:lpstr>Welcome and Introductions</vt:lpstr>
      <vt:lpstr>Welcome back to VITA</vt:lpstr>
      <vt:lpstr>Agenda</vt:lpstr>
      <vt:lpstr>Tax Training Overview</vt:lpstr>
      <vt:lpstr>Training Timetable for All Volunteers</vt:lpstr>
      <vt:lpstr>Training Publications</vt:lpstr>
      <vt:lpstr>About those Resources</vt:lpstr>
      <vt:lpstr>Standards of Conduct and Intake, Interview QR Certification Training</vt:lpstr>
      <vt:lpstr>Advanced Tax Certification Training</vt:lpstr>
      <vt:lpstr>Volunteer Testing For TY 2023</vt:lpstr>
      <vt:lpstr>Requirements</vt:lpstr>
      <vt:lpstr>Certification Tests</vt:lpstr>
      <vt:lpstr>Volunteer Standards of Conduct</vt:lpstr>
      <vt:lpstr>Volunteer Standards of Conduct</vt:lpstr>
      <vt:lpstr>Volunteer Standards of Conduct (VSC)</vt:lpstr>
      <vt:lpstr>Failure to Follow the VSC may mean (in increasing severity):</vt:lpstr>
      <vt:lpstr>VSC #1: Quality Site Requirements</vt:lpstr>
      <vt:lpstr>VSC #1: Quality Site Requirements (con’t)</vt:lpstr>
      <vt:lpstr>Other VSC Key Points:</vt:lpstr>
      <vt:lpstr>Discussion for VSC #6</vt:lpstr>
      <vt:lpstr>Discussion for VSC #6 (con’t)</vt:lpstr>
      <vt:lpstr>Resolving Problems</vt:lpstr>
      <vt:lpstr>Volunteer Protection Act</vt:lpstr>
      <vt:lpstr>Notes for Volunteer Standards of Conduct Test</vt:lpstr>
      <vt:lpstr>Volunteer Standards of Conduct</vt:lpstr>
      <vt:lpstr>Intake/Interview and Quality Review </vt:lpstr>
      <vt:lpstr>Rationale</vt:lpstr>
      <vt:lpstr>Purpose of Intake Training</vt:lpstr>
      <vt:lpstr>Completing Form 13614-C</vt:lpstr>
      <vt:lpstr>Completing Form 13614-C (con’t)</vt:lpstr>
      <vt:lpstr>Intake Process: Verifying Identity</vt:lpstr>
      <vt:lpstr>Intake Process: Return and Volunteer Certification Levels</vt:lpstr>
      <vt:lpstr>The Interview Process</vt:lpstr>
      <vt:lpstr>The Interview Process (con’t)</vt:lpstr>
      <vt:lpstr>The Interview Process: Part I Personal Information</vt:lpstr>
      <vt:lpstr>The Interview Process: Part I Personal Information</vt:lpstr>
      <vt:lpstr>The Interview Process: Part II Marital Status and Household Information</vt:lpstr>
      <vt:lpstr>The Interview Process: Part II Marital Status and Household Information</vt:lpstr>
      <vt:lpstr>The Interview Process: Part III - Income</vt:lpstr>
      <vt:lpstr>The Interview Process: Part III - Income</vt:lpstr>
      <vt:lpstr>The Interview Process: Part IV- Expenses</vt:lpstr>
      <vt:lpstr>The Interview Process: Part IV - Expenses</vt:lpstr>
      <vt:lpstr>The Interview Process: Part V-Life Events</vt:lpstr>
      <vt:lpstr>The Interview Process: Part V– Life Events</vt:lpstr>
      <vt:lpstr>The Interview Process: Additional Info</vt:lpstr>
      <vt:lpstr>The Interview Process: Additional Info</vt:lpstr>
      <vt:lpstr>The Interview Process: Due Diligence</vt:lpstr>
      <vt:lpstr>Preparing the Tax Return</vt:lpstr>
      <vt:lpstr>Quality Review Process</vt:lpstr>
      <vt:lpstr>Quality Review Process (con’t)</vt:lpstr>
      <vt:lpstr>Quality Review Process (con’t)</vt:lpstr>
      <vt:lpstr>Intake and Quality Review Test Notes</vt:lpstr>
      <vt:lpstr>Intake/Interview and Quality Review</vt:lpstr>
      <vt:lpstr>Intake/Interview and Quality Review</vt:lpstr>
      <vt:lpstr>Advanced Certification Scenarios</vt:lpstr>
      <vt:lpstr>Scenario 1</vt:lpstr>
      <vt:lpstr>Adv. Scenario 1 Interview Notes</vt:lpstr>
      <vt:lpstr>Adv. Scenario 1: Questions</vt:lpstr>
      <vt:lpstr>Adv. Scenario 1: Retest Questions</vt:lpstr>
      <vt:lpstr>Adv. Scenario 1: Questions</vt:lpstr>
      <vt:lpstr>Adv. Scenario 1: Retest Questions</vt:lpstr>
      <vt:lpstr>Scenario 2</vt:lpstr>
      <vt:lpstr>Adv. Scenario 2 Interview Notes</vt:lpstr>
      <vt:lpstr>Adv. Scenario 2: Retest Questions</vt:lpstr>
      <vt:lpstr>Adv. Scenario 2 Interview Notes</vt:lpstr>
      <vt:lpstr>Adv. Scenario 2: Retest Questions</vt:lpstr>
      <vt:lpstr>Scenario 3</vt:lpstr>
      <vt:lpstr>Adv. Scenario 3 Interview Notes</vt:lpstr>
      <vt:lpstr>Adv. Scenario 3 Questions</vt:lpstr>
      <vt:lpstr>Adv. Scenario 3 Retest Questions</vt:lpstr>
      <vt:lpstr>Adv. Scenario 3 Questions</vt:lpstr>
      <vt:lpstr>Adv. Scenario 3 Retest Questions</vt:lpstr>
      <vt:lpstr>Scenario 4</vt:lpstr>
      <vt:lpstr>Adv. Scenario 4 Interview Notes</vt:lpstr>
      <vt:lpstr>Adv. Scenario 4 Retest Questions</vt:lpstr>
      <vt:lpstr>Adv. Scenario 4 Interview Notes</vt:lpstr>
      <vt:lpstr>Adv. Scenario 4 Retest Questions</vt:lpstr>
      <vt:lpstr>Scenario 5</vt:lpstr>
      <vt:lpstr>Adv. Scenario 5 Interview Notes</vt:lpstr>
      <vt:lpstr>Adv. Scenario 5 Questions</vt:lpstr>
      <vt:lpstr>Adv. Scenario 5 Retest Questions</vt:lpstr>
      <vt:lpstr>Adv. Scenario 5 Questions</vt:lpstr>
      <vt:lpstr>Adv. Scenario 5 Retest Questions</vt:lpstr>
      <vt:lpstr>Scenario 6</vt:lpstr>
      <vt:lpstr>Adv. Scenario 6 Interview Notes</vt:lpstr>
      <vt:lpstr>Adv. Scenario 6 Retest Questions</vt:lpstr>
      <vt:lpstr>Adv. Scenario 6 Interview Notes</vt:lpstr>
      <vt:lpstr>Adv. Scenario 6 Retest Questions</vt:lpstr>
      <vt:lpstr>Out of Scope</vt:lpstr>
      <vt:lpstr>What is Out of Scope?</vt:lpstr>
      <vt:lpstr>Client Process for TY 2023</vt:lpstr>
      <vt:lpstr>Client Process For TY 2023 </vt:lpstr>
      <vt:lpstr>Next Steps</vt:lpstr>
      <vt:lpstr>Login links</vt:lpstr>
      <vt:lpstr>Taking the Test When We’re Done</vt:lpstr>
      <vt:lpstr>VITA Shirts</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2019-11-25T02:10:59Z</dcterms:created>
  <dcterms:modified xsi:type="dcterms:W3CDTF">2023-12-07T23:55:08Z</dcterms:modified>
</cp:coreProperties>
</file>