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469" r:id="rId2"/>
    <p:sldId id="257" r:id="rId3"/>
    <p:sldId id="471" r:id="rId4"/>
    <p:sldId id="606" r:id="rId5"/>
    <p:sldId id="583" r:id="rId6"/>
    <p:sldId id="641" r:id="rId7"/>
    <p:sldId id="519" r:id="rId8"/>
    <p:sldId id="603" r:id="rId9"/>
    <p:sldId id="644" r:id="rId10"/>
    <p:sldId id="610" r:id="rId11"/>
    <p:sldId id="645" r:id="rId12"/>
    <p:sldId id="643" r:id="rId13"/>
    <p:sldId id="642" r:id="rId14"/>
    <p:sldId id="612" r:id="rId15"/>
    <p:sldId id="613" r:id="rId16"/>
    <p:sldId id="649" r:id="rId17"/>
    <p:sldId id="650" r:id="rId18"/>
    <p:sldId id="668" r:id="rId19"/>
    <p:sldId id="669" r:id="rId20"/>
    <p:sldId id="670" r:id="rId21"/>
    <p:sldId id="671" r:id="rId22"/>
    <p:sldId id="658" r:id="rId23"/>
    <p:sldId id="659" r:id="rId24"/>
    <p:sldId id="660" r:id="rId25"/>
    <p:sldId id="661" r:id="rId26"/>
    <p:sldId id="662" r:id="rId27"/>
    <p:sldId id="663" r:id="rId28"/>
    <p:sldId id="664" r:id="rId29"/>
    <p:sldId id="665" r:id="rId30"/>
    <p:sldId id="666" r:id="rId31"/>
    <p:sldId id="667" r:id="rId32"/>
    <p:sldId id="614" r:id="rId33"/>
    <p:sldId id="615" r:id="rId34"/>
    <p:sldId id="616" r:id="rId35"/>
    <p:sldId id="617" r:id="rId36"/>
    <p:sldId id="648" r:id="rId37"/>
    <p:sldId id="618" r:id="rId38"/>
    <p:sldId id="619" r:id="rId39"/>
    <p:sldId id="646" r:id="rId40"/>
    <p:sldId id="647" r:id="rId41"/>
    <p:sldId id="620" r:id="rId42"/>
    <p:sldId id="652" r:id="rId43"/>
    <p:sldId id="653" r:id="rId44"/>
    <p:sldId id="654" r:id="rId45"/>
    <p:sldId id="655" r:id="rId46"/>
    <p:sldId id="656" r:id="rId47"/>
    <p:sldId id="657" r:id="rId48"/>
    <p:sldId id="651" r:id="rId49"/>
    <p:sldId id="672" r:id="rId50"/>
    <p:sldId id="637" r:id="rId51"/>
    <p:sldId id="675" r:id="rId52"/>
    <p:sldId id="639" r:id="rId53"/>
    <p:sldId id="640" r:id="rId54"/>
    <p:sldId id="673" r:id="rId55"/>
    <p:sldId id="628" r:id="rId56"/>
    <p:sldId id="638" r:id="rId57"/>
    <p:sldId id="674" r:id="rId58"/>
    <p:sldId id="265" r:id="rId59"/>
    <p:sldId id="625" r:id="rId60"/>
    <p:sldId id="300" r:id="rId61"/>
    <p:sldId id="397" r:id="rId62"/>
    <p:sldId id="465" r:id="rId6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43E"/>
    <a:srgbClr val="539ED0"/>
    <a:srgbClr val="005191"/>
    <a:srgbClr val="EA7200"/>
    <a:srgbClr val="F57814"/>
    <a:srgbClr val="FFB351"/>
    <a:srgbClr val="64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3" autoAdjust="0"/>
    <p:restoredTop sz="93945" autoAdjust="0"/>
  </p:normalViewPr>
  <p:slideViewPr>
    <p:cSldViewPr snapToGrid="0" snapToObjects="1">
      <p:cViewPr varScale="1">
        <p:scale>
          <a:sx n="107" d="100"/>
          <a:sy n="107" d="100"/>
        </p:scale>
        <p:origin x="46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10100-14E3-D647-84FF-F8CB4A92EEE3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4484-2D14-8147-A2DC-EBF549FB1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EA2A-B16D-F446-9BF6-799BE5083711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2BE64-911F-3D4B-A781-15E4A654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1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2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5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5353776"/>
            <a:ext cx="6784412" cy="61032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519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08461" y="6052999"/>
            <a:ext cx="6783880" cy="4896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39ED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5638800"/>
            <a:ext cx="1243052" cy="896075"/>
          </a:xfrm>
          <a:prstGeom prst="rect">
            <a:avLst/>
          </a:prstGeom>
        </p:spPr>
      </p:pic>
      <p:sp>
        <p:nvSpPr>
          <p:cNvPr id="1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1913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539ED0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 rot="5400000">
            <a:off x="-1371600" y="1371600"/>
            <a:ext cx="6857999" cy="4114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71601"/>
            <a:ext cx="4479924" cy="4572000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49749" y="493136"/>
            <a:ext cx="4479925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49750" y="1159933"/>
            <a:ext cx="4403725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989863"/>
            <a:ext cx="8166100" cy="4054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04226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349249" y="1210731"/>
            <a:ext cx="8404226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3624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61950" y="493136"/>
            <a:ext cx="8391525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361950" y="1210731"/>
            <a:ext cx="8391525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61950" y="1955800"/>
            <a:ext cx="8153400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1950" y="493136"/>
            <a:ext cx="8391525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61950" y="1210731"/>
            <a:ext cx="8391525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539ED0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422401"/>
            <a:ext cx="8480426" cy="4622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chemeClr val="accent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62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70434" cy="2337434"/>
          </a:xfrm>
        </p:spPr>
        <p:txBody>
          <a:bodyPr anchor="b">
            <a:norm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7043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89484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894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rgbClr val="EA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6090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6090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7995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7995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388533"/>
            <a:ext cx="8480426" cy="4656115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 algn="l"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49249" y="1371600"/>
            <a:ext cx="3886200" cy="4805363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71600"/>
            <a:ext cx="3886200" cy="4805363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380067"/>
            <a:ext cx="8166100" cy="4664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61949" y="1405467"/>
            <a:ext cx="8467725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61949" y="5054601"/>
            <a:ext cx="8467725" cy="1023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0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36134"/>
            <a:ext cx="7886700" cy="4644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9" r:id="rId3"/>
    <p:sldLayoutId id="2147483668" r:id="rId4"/>
    <p:sldLayoutId id="2147483670" r:id="rId5"/>
    <p:sldLayoutId id="2147483650" r:id="rId6"/>
    <p:sldLayoutId id="2147483661" r:id="rId7"/>
    <p:sldLayoutId id="2147483662" r:id="rId8"/>
    <p:sldLayoutId id="2147483667" r:id="rId9"/>
    <p:sldLayoutId id="2147483665" r:id="rId10"/>
    <p:sldLayoutId id="2147483673" r:id="rId11"/>
    <p:sldLayoutId id="2147483660" r:id="rId12"/>
    <p:sldLayoutId id="2147483663" r:id="rId13"/>
    <p:sldLayoutId id="2147483666" r:id="rId14"/>
    <p:sldLayoutId id="2147483664" r:id="rId15"/>
    <p:sldLayoutId id="2147483672" r:id="rId16"/>
    <p:sldLayoutId id="214748367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519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rgbClr val="539ED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4312" y="5236147"/>
            <a:ext cx="8010257" cy="699223"/>
          </a:xfrm>
        </p:spPr>
        <p:txBody>
          <a:bodyPr>
            <a:normAutofit/>
          </a:bodyPr>
          <a:lstStyle/>
          <a:p>
            <a:r>
              <a:rPr lang="en-US" dirty="0"/>
              <a:t>January 13, 2024 Training Session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8586" y="6052999"/>
            <a:ext cx="6783880" cy="489675"/>
          </a:xfrm>
        </p:spPr>
        <p:txBody>
          <a:bodyPr>
            <a:normAutofit/>
          </a:bodyPr>
          <a:lstStyle/>
          <a:p>
            <a:r>
              <a:rPr lang="en-US" dirty="0"/>
              <a:t>Tax Year 2023			</a:t>
            </a:r>
          </a:p>
        </p:txBody>
      </p:sp>
      <p:pic>
        <p:nvPicPr>
          <p:cNvPr id="14" name="Picture Placeholder 13" descr="A picture containing traffic, sitting, lit, light&#10;&#10;Description automatically generated">
            <a:extLst>
              <a:ext uri="{FF2B5EF4-FFF2-40B4-BE49-F238E27FC236}">
                <a16:creationId xmlns:a16="http://schemas.microsoft.com/office/drawing/2014/main" id="{E6405B2E-2898-4DC6-A03E-AEC3A3D399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035" t="-14360" r="1035" b="-16778"/>
          <a:stretch/>
        </p:blipFill>
        <p:spPr>
          <a:xfrm>
            <a:off x="0" y="0"/>
            <a:ext cx="9144000" cy="4919663"/>
          </a:xfrm>
        </p:spPr>
      </p:pic>
    </p:spTree>
    <p:extLst>
      <p:ext uri="{BB962C8B-B14F-4D97-AF65-F5344CB8AC3E}">
        <p14:creationId xmlns:p14="http://schemas.microsoft.com/office/powerpoint/2010/main" val="63230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Residential Energy Credits - What’s the same?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12" y="1296315"/>
            <a:ext cx="9304418" cy="508754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Must be Taxpayer’s primary home, not new build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Most items must meet Energy Star Version 6.0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Should be documented, usually by </a:t>
            </a:r>
            <a:r>
              <a:rPr lang="en-US" dirty="0" err="1"/>
              <a:t>mfg</a:t>
            </a:r>
            <a:r>
              <a:rPr lang="en-US" dirty="0"/>
              <a:t> or contractor</a:t>
            </a: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Non-refundable credits vary by type of installation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Form 5695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Part 1 </a:t>
            </a:r>
            <a:r>
              <a:rPr lang="en-US" dirty="0">
                <a:solidFill>
                  <a:schemeClr val="accent3"/>
                </a:solidFill>
              </a:rPr>
              <a:t>out-of-scope</a:t>
            </a:r>
            <a:r>
              <a:rPr lang="en-US" dirty="0"/>
              <a:t> (geothermal, wind, solar)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Part 2 covers windows, doors, roof, insulation, etc.</a:t>
            </a: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770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Residential Energy Credits – What’s New?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2" y="1296315"/>
            <a:ext cx="9392448" cy="508754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Was a lifetime limit of $500 total ($200 windows)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Now annual limits, with no lifetime limit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$1200 total for most items, with specific limits 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Doors - $500 total ($250/door)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Windows - $600 total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$2000 total for heat pumps, biomass heat source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Extended through 2032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053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371" y="510153"/>
            <a:ext cx="8480426" cy="531284"/>
          </a:xfrm>
        </p:spPr>
        <p:txBody>
          <a:bodyPr>
            <a:noAutofit/>
          </a:bodyPr>
          <a:lstStyle/>
          <a:p>
            <a:r>
              <a:rPr lang="en-US" sz="3600" dirty="0"/>
              <a:t>Required Minimum Distributions</a:t>
            </a:r>
            <a:endParaRPr lang="en-US" sz="32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70" y="1214369"/>
            <a:ext cx="9138568" cy="5507107"/>
          </a:xfrm>
        </p:spPr>
        <p:txBody>
          <a:bodyPr wrap="square" lIns="0" rIns="0">
            <a:normAutofit fontScale="925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Applies to total of all Qualified Retirement Accounts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Primarily 401K and Standard IRA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NOT Roth accounts (unless designated as part of a 401K)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Required % to withdraw</a:t>
            </a:r>
            <a:br>
              <a:rPr lang="en-US" b="0" dirty="0">
                <a:solidFill>
                  <a:schemeClr val="tx2"/>
                </a:solidFill>
              </a:rPr>
            </a:br>
            <a:r>
              <a:rPr lang="en-US" b="0" dirty="0">
                <a:solidFill>
                  <a:schemeClr val="tx2"/>
                </a:solidFill>
              </a:rPr>
              <a:t>increases each year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Legislation recently</a:t>
            </a:r>
            <a:br>
              <a:rPr lang="en-US" b="0" dirty="0">
                <a:solidFill>
                  <a:schemeClr val="tx2"/>
                </a:solidFill>
              </a:rPr>
            </a:br>
            <a:r>
              <a:rPr lang="en-US" b="0" dirty="0">
                <a:solidFill>
                  <a:schemeClr val="tx2"/>
                </a:solidFill>
              </a:rPr>
              <a:t>changed the starting age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Age skip for 2023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B050"/>
                </a:solidFill>
              </a:rPr>
              <a:t>Note there will be no 1st-year RMD in 2023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B050"/>
                </a:solidFill>
              </a:rPr>
              <a:t>People born in 1951 will have until April1 of 2025 to meet the first-year 2024 RMD requirements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Their 2</a:t>
            </a:r>
            <a:r>
              <a:rPr lang="en-US" b="0" baseline="30000" dirty="0"/>
              <a:t>nd</a:t>
            </a:r>
            <a:r>
              <a:rPr lang="en-US" b="0" dirty="0"/>
              <a:t> year RMD is still due by Dec. 31 of 2025</a:t>
            </a:r>
            <a:endParaRPr lang="en-US" sz="2000" b="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5B3E80-63E6-FE28-287B-B99775774CAB}"/>
              </a:ext>
            </a:extLst>
          </p:cNvPr>
          <p:cNvGraphicFramePr>
            <a:graphicFrameLocks noGrp="1"/>
          </p:cNvGraphicFramePr>
          <p:nvPr/>
        </p:nvGraphicFramePr>
        <p:xfrm>
          <a:off x="4461642" y="2924329"/>
          <a:ext cx="42987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336">
                  <a:extLst>
                    <a:ext uri="{9D8B030D-6E8A-4147-A177-3AD203B41FA5}">
                      <a16:colId xmlns:a16="http://schemas.microsoft.com/office/drawing/2014/main" val="1896298699"/>
                    </a:ext>
                  </a:extLst>
                </a:gridCol>
                <a:gridCol w="1923394">
                  <a:extLst>
                    <a:ext uri="{9D8B030D-6E8A-4147-A177-3AD203B41FA5}">
                      <a16:colId xmlns:a16="http://schemas.microsoft.com/office/drawing/2014/main" val="507763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When were you born?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RMD Start 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20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Before 6/30/1949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70½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157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7/1/1949 through 1950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8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1951 through 1959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243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1960 or later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473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46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371" y="510153"/>
            <a:ext cx="8480426" cy="531284"/>
          </a:xfrm>
        </p:spPr>
        <p:txBody>
          <a:bodyPr>
            <a:noAutofit/>
          </a:bodyPr>
          <a:lstStyle/>
          <a:p>
            <a:r>
              <a:rPr lang="en-US" sz="3200" dirty="0"/>
              <a:t>Required Minimum Distributions - </a:t>
            </a:r>
            <a:r>
              <a:rPr lang="en-US" sz="3200" dirty="0" err="1"/>
              <a:t>cont</a:t>
            </a:r>
            <a:endParaRPr lang="en-US" sz="28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70" y="1214369"/>
            <a:ext cx="8896829" cy="550710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Any qualified plan withdrawal during a year (even anytime the first year) counts toward the RMD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Waiting until the following April 1 that first year is an option, not a requirement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This differs from age constraints for QCD (70½)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You can combine RMD requirements from multiple IRAs into one or more withdrawals from any of them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You cannot combine payments from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More than one person (such as a spouse)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Multiple 401Ks</a:t>
            </a:r>
          </a:p>
        </p:txBody>
      </p:sp>
    </p:spTree>
    <p:extLst>
      <p:ext uri="{BB962C8B-B14F-4D97-AF65-F5344CB8AC3E}">
        <p14:creationId xmlns:p14="http://schemas.microsoft.com/office/powerpoint/2010/main" val="321700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Federal Student Loan Tax Forgiveness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304418" cy="508754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Still in effect (American Rescue Act – 2021)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PSLF (Public Service Loan Forgiveness) only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Private Loans not covered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Loans forgiven after 12/31/2020 are tax-free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Lender should not issue a 1099-C (Pub 4491 2-1)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Employers can provide up to $5250 tax-free loan assistance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Reduces income on W-2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Current sunset date is 12/31/2025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0760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Mortgage Dept Forgiveness – Still in effect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304418" cy="508754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Must be Taxpayer’s principal residence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Not used as a business or rental property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Taxpayer cannot be bankrupt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Maximum reduction is $750K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MFS limit is $375K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Debt must be forgiven after 12/31/2020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Usually see 1099-C, but form 982 is also used.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For foreclosure, form 1099-A may also show up.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Potentially VERY complicated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Current sunset date is 12/31/2025</a:t>
            </a: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8365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Federal Sunset 12/31/2025</a:t>
            </a:r>
            <a:br>
              <a:rPr lang="en-US" dirty="0"/>
            </a:br>
            <a:r>
              <a:rPr lang="en-US" dirty="0"/>
              <a:t>Tax Cut and Jobs Act 2017</a:t>
            </a:r>
          </a:p>
        </p:txBody>
      </p:sp>
    </p:spTree>
    <p:extLst>
      <p:ext uri="{BB962C8B-B14F-4D97-AF65-F5344CB8AC3E}">
        <p14:creationId xmlns:p14="http://schemas.microsoft.com/office/powerpoint/2010/main" val="201688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012" y="628650"/>
            <a:ext cx="8731623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TCJA 2017 – What May Go Away 12/31/25?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304418" cy="5087547"/>
          </a:xfrm>
        </p:spPr>
        <p:txBody>
          <a:bodyPr wrap="square" lIns="0" rIns="0">
            <a:normAutofit fontScale="92500" lnSpcReduction="2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Standard deductions will be reduced by roughly 50%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Tax rates go up: top rate goes up to 39.6%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Child Tax Credit maximum goes back to $1K/child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No more credits for other dependents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State and Local Tax (SALT) ceiling of $10K is gone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Mortgage Interest Deduction qualification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Raised back up from first $750K of debt to first $1M of de</a:t>
            </a:r>
            <a:r>
              <a:rPr lang="en-US" sz="2000" dirty="0"/>
              <a:t>bt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Back to first $100K of a home equity loan for any reason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Many Miscellaneous Deductions come back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Legal fees, unreimbursed employee expenses, etc.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Must exceed 2% of AGI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Personal exemptions come back to $2K per taxpayer and qualified dependent (with some inflation adjustment)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i="0" u="none" strike="noStrike" dirty="0">
                <a:effectLst/>
              </a:rPr>
              <a:t>Does phase out for higher incomes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AMT becomes more of a factor</a:t>
            </a:r>
            <a:endParaRPr lang="en-US" sz="2400" b="0" i="0" u="none" strike="noStrike" dirty="0">
              <a:solidFill>
                <a:schemeClr val="tx1"/>
              </a:solidFill>
              <a:effectLst/>
            </a:endParaRP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963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>
            <a:normAutofit/>
          </a:bodyPr>
          <a:lstStyle/>
          <a:p>
            <a:r>
              <a:rPr lang="en-US" sz="4400" dirty="0"/>
              <a:t>Iowa Changes for TY 2023</a:t>
            </a:r>
          </a:p>
        </p:txBody>
      </p:sp>
    </p:spTree>
    <p:extLst>
      <p:ext uri="{BB962C8B-B14F-4D97-AF65-F5344CB8AC3E}">
        <p14:creationId xmlns:p14="http://schemas.microsoft.com/office/powerpoint/2010/main" val="3179402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Iowa Tax Regulations</a:t>
            </a:r>
          </a:p>
        </p:txBody>
      </p:sp>
    </p:spTree>
    <p:extLst>
      <p:ext uri="{BB962C8B-B14F-4D97-AF65-F5344CB8AC3E}">
        <p14:creationId xmlns:p14="http://schemas.microsoft.com/office/powerpoint/2010/main" val="368225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249" y="1280161"/>
            <a:ext cx="8480426" cy="54413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Review Federal Tax changes</a:t>
            </a:r>
          </a:p>
          <a:p>
            <a:pPr lvl="1"/>
            <a:r>
              <a:rPr lang="en-US" dirty="0"/>
              <a:t>Forms</a:t>
            </a:r>
          </a:p>
          <a:p>
            <a:pPr lvl="1"/>
            <a:r>
              <a:rPr lang="en-US" dirty="0"/>
              <a:t>Regulations</a:t>
            </a:r>
          </a:p>
          <a:p>
            <a:r>
              <a:rPr lang="en-US" dirty="0"/>
              <a:t>Summary of Iowa Tax Changes</a:t>
            </a:r>
          </a:p>
          <a:p>
            <a:pPr lvl="1"/>
            <a:r>
              <a:rPr lang="en-US" dirty="0"/>
              <a:t>Regulations</a:t>
            </a:r>
          </a:p>
          <a:p>
            <a:pPr lvl="1"/>
            <a:r>
              <a:rPr lang="en-US" dirty="0"/>
              <a:t>Forms</a:t>
            </a:r>
          </a:p>
          <a:p>
            <a:r>
              <a:rPr lang="en-US" dirty="0"/>
              <a:t>Review Out-of-Scope</a:t>
            </a:r>
          </a:p>
          <a:p>
            <a:pPr lvl="1"/>
            <a:r>
              <a:rPr lang="en-US" dirty="0"/>
              <a:t>Federal</a:t>
            </a:r>
          </a:p>
          <a:p>
            <a:pPr lvl="1"/>
            <a:r>
              <a:rPr lang="en-US" dirty="0"/>
              <a:t>Iowa</a:t>
            </a:r>
          </a:p>
          <a:p>
            <a:r>
              <a:rPr lang="en-US" dirty="0"/>
              <a:t>Supplemental Intake Forms</a:t>
            </a:r>
          </a:p>
          <a:p>
            <a:r>
              <a:rPr lang="en-US" dirty="0"/>
              <a:t>Planned Resource Sheets</a:t>
            </a:r>
          </a:p>
          <a:p>
            <a:r>
              <a:rPr lang="en-US" dirty="0"/>
              <a:t>Discuss Scenarios </a:t>
            </a:r>
            <a:r>
              <a:rPr lang="en-US" dirty="0" err="1"/>
              <a:t>Sahlberg</a:t>
            </a:r>
            <a:r>
              <a:rPr lang="en-US" dirty="0"/>
              <a:t>, Langford, Adams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129" y="493136"/>
            <a:ext cx="8354546" cy="666798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B45D7-44E4-4A1F-AC36-4C0DEADEB2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24" y="6054726"/>
            <a:ext cx="1657985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026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Autofit/>
          </a:bodyPr>
          <a:lstStyle/>
          <a:p>
            <a:r>
              <a:rPr lang="en-US" sz="2800" dirty="0"/>
              <a:t>Major Shift for Iowa</a:t>
            </a:r>
            <a:endParaRPr lang="en-US" sz="24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70" y="1214369"/>
            <a:ext cx="9390816" cy="550710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Starting point will be the Federal Taxable Income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No separate Iowa itemized deductions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All retirement income is then backed out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2"/>
                </a:solidFill>
              </a:rPr>
              <a:t>No need to separate out military or railroad retirement</a:t>
            </a:r>
            <a:endParaRPr lang="en-US" b="0" dirty="0">
              <a:solidFill>
                <a:schemeClr val="tx2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Other adjustments will be similar to prior years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2"/>
                </a:solidFill>
              </a:rPr>
              <a:t>Health Insurance premiums, with restrictions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Federal refunds/payments from previous tax years</a:t>
            </a:r>
            <a:endParaRPr lang="en-US" b="0" dirty="0">
              <a:solidFill>
                <a:schemeClr val="accent2"/>
              </a:solidFill>
            </a:endParaRP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Does NOT include Federal Withholding for 2023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This is the last year for including this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2"/>
                </a:solidFill>
              </a:rPr>
              <a:t>K-12 Tuition/Tax Credit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Portion of EIC, CTC still carried from Federal 1040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2"/>
                </a:solidFill>
              </a:rPr>
              <a:t>School/EMS surtax</a:t>
            </a:r>
            <a:endParaRPr lang="en-US" b="0" dirty="0">
              <a:solidFill>
                <a:schemeClr val="tx1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63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Autofit/>
          </a:bodyPr>
          <a:lstStyle/>
          <a:p>
            <a:r>
              <a:rPr lang="en-US" sz="2800" dirty="0"/>
              <a:t>Dealing with Students First ESA</a:t>
            </a:r>
            <a:endParaRPr lang="en-US" sz="24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09" y="1214369"/>
            <a:ext cx="9497465" cy="550710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Any activity should not directly affect Iowa taxes unless funds are spent on unauthorized expenses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The Iowa Department of Education (IDE) has stated that some of the IA qualified expenses are considered taxable at the Federal level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Details on which ones are sketchy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A request has been placed with our VITA IRS contact for clarification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Which expenses will be taxed?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Where do we enter them in the Federal tax process?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Stay tuned…..</a:t>
            </a:r>
          </a:p>
        </p:txBody>
      </p:sp>
    </p:spTree>
    <p:extLst>
      <p:ext uri="{BB962C8B-B14F-4D97-AF65-F5344CB8AC3E}">
        <p14:creationId xmlns:p14="http://schemas.microsoft.com/office/powerpoint/2010/main" val="652423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Iowa Tax Forms</a:t>
            </a:r>
          </a:p>
        </p:txBody>
      </p:sp>
    </p:spTree>
    <p:extLst>
      <p:ext uri="{BB962C8B-B14F-4D97-AF65-F5344CB8AC3E}">
        <p14:creationId xmlns:p14="http://schemas.microsoft.com/office/powerpoint/2010/main" val="3742708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012" y="628650"/>
            <a:ext cx="8731623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Major Changes for Iowa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304418" cy="508754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accent2"/>
                </a:solidFill>
                <a:effectLst/>
              </a:rPr>
              <a:t>Sche</a:t>
            </a:r>
            <a:r>
              <a:rPr lang="en-US" b="0" dirty="0">
                <a:solidFill>
                  <a:schemeClr val="accent2"/>
                </a:solidFill>
              </a:rPr>
              <a:t>dule A and Schedule B no longer exist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accent2"/>
                </a:solidFill>
                <a:effectLst/>
              </a:rPr>
              <a:t>IA 1040</a:t>
            </a:r>
            <a:r>
              <a:rPr lang="en-US" b="0" dirty="0">
                <a:solidFill>
                  <a:schemeClr val="accent2"/>
                </a:solidFill>
              </a:rPr>
              <a:t> completely different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accent2"/>
                </a:solidFill>
                <a:effectLst/>
              </a:rPr>
              <a:t>IA 1040 form includes a new </a:t>
            </a:r>
            <a:r>
              <a:rPr lang="en-US" b="0" dirty="0">
                <a:solidFill>
                  <a:schemeClr val="accent2"/>
                </a:solidFill>
              </a:rPr>
              <a:t>IA Schedule 1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accent2"/>
                </a:solidFill>
                <a:effectLst/>
              </a:rPr>
              <a:t>Still have some supporting forms for specific areas, such as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IA 126 Part-Year Resident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effectLst/>
              </a:rPr>
              <a:t>IA 130 Out-of-State Tax </a:t>
            </a:r>
            <a:r>
              <a:rPr lang="en-US" dirty="0"/>
              <a:t>Credit</a:t>
            </a:r>
            <a:endParaRPr lang="en-US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4653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6D318-04FA-8264-FA19-408725D9E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1" y="1201729"/>
            <a:ext cx="6047072" cy="53824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012" y="628650"/>
            <a:ext cx="8731623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Iowa 1040 </a:t>
            </a:r>
            <a:r>
              <a:rPr lang="en-US" sz="3200" dirty="0" err="1"/>
              <a:t>pg</a:t>
            </a:r>
            <a:r>
              <a:rPr lang="en-US" sz="3200" dirty="0"/>
              <a:t> 1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233" y="1712258"/>
            <a:ext cx="2994213" cy="487188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b="0" i="0" u="none" strike="noStrike" dirty="0">
                <a:solidFill>
                  <a:schemeClr val="accent2"/>
                </a:solidFill>
                <a:effectLst/>
              </a:rPr>
              <a:t>Basic taxpayer info is similar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1800" b="0" dirty="0">
              <a:solidFill>
                <a:schemeClr val="accent2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1800" b="0" dirty="0">
              <a:solidFill>
                <a:schemeClr val="accent2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1800" b="0" dirty="0">
              <a:solidFill>
                <a:schemeClr val="accent2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1800" b="0" dirty="0">
              <a:solidFill>
                <a:schemeClr val="accent2"/>
              </a:solidFill>
            </a:endParaRP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0" dirty="0">
              <a:solidFill>
                <a:schemeClr val="accent2"/>
              </a:solidFill>
            </a:endParaRP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0" dirty="0">
              <a:solidFill>
                <a:schemeClr val="accent2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1800" b="0" dirty="0">
              <a:solidFill>
                <a:schemeClr val="accent2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b="0" dirty="0" err="1">
                <a:solidFill>
                  <a:schemeClr val="accent2"/>
                </a:solidFill>
              </a:rPr>
              <a:t>Taxslayer</a:t>
            </a:r>
            <a:r>
              <a:rPr lang="en-US" sz="1800" b="0" dirty="0">
                <a:solidFill>
                  <a:schemeClr val="accent2"/>
                </a:solidFill>
              </a:rPr>
              <a:t> will carry over Federal filing status</a:t>
            </a: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1607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264786-6A8F-EEFE-C726-7DC267359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308006"/>
            <a:ext cx="7272057" cy="23460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012" y="628650"/>
            <a:ext cx="8731623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Iowa 1040 </a:t>
            </a:r>
            <a:r>
              <a:rPr lang="en-US" sz="3200" dirty="0" err="1"/>
              <a:t>pg</a:t>
            </a:r>
            <a:r>
              <a:rPr lang="en-US" sz="3200" dirty="0"/>
              <a:t> 1 - </a:t>
            </a:r>
            <a:r>
              <a:rPr lang="en-US" sz="3200" dirty="0" err="1"/>
              <a:t>cont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3802163"/>
            <a:ext cx="8839199" cy="224005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b="0" i="0" u="none" strike="noStrike" dirty="0">
                <a:solidFill>
                  <a:schemeClr val="accent2"/>
                </a:solidFill>
                <a:effectLst/>
              </a:rPr>
              <a:t>Iowa did not used to let you enter cents.  Now they want it, except for entries coming from the Federal form.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Right now, </a:t>
            </a:r>
            <a:r>
              <a:rPr lang="en-US" sz="1400" dirty="0" err="1"/>
              <a:t>Taxslayer</a:t>
            </a:r>
            <a:r>
              <a:rPr lang="en-US" sz="1400" dirty="0"/>
              <a:t> is still rounding all inputs</a:t>
            </a:r>
            <a:endParaRPr lang="en-US" sz="1400" b="0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b="0" dirty="0">
                <a:solidFill>
                  <a:schemeClr val="accent2"/>
                </a:solidFill>
              </a:rPr>
              <a:t>The $40 personal credit plus extra credits for age/blind and dependents is the same</a:t>
            </a: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C32FFD-D426-F74C-E9F5-88721F074B71}"/>
              </a:ext>
            </a:extLst>
          </p:cNvPr>
          <p:cNvSpPr/>
          <p:nvPr/>
        </p:nvSpPr>
        <p:spPr>
          <a:xfrm>
            <a:off x="6010831" y="1234544"/>
            <a:ext cx="1438839" cy="311547"/>
          </a:xfrm>
          <a:prstGeom prst="rect">
            <a:avLst/>
          </a:prstGeom>
          <a:noFill/>
          <a:ln w="38100">
            <a:solidFill>
              <a:srgbClr val="FBB4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44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56549-7A43-6FF3-0042-CD2B5BED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43" y="1261577"/>
            <a:ext cx="6277256" cy="231554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012" y="628650"/>
            <a:ext cx="8731623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Iowa 1040 </a:t>
            </a:r>
            <a:r>
              <a:rPr lang="en-US" sz="3200" dirty="0" err="1"/>
              <a:t>pg</a:t>
            </a:r>
            <a:r>
              <a:rPr lang="en-US" sz="3200" dirty="0"/>
              <a:t> 2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3802163"/>
            <a:ext cx="8937811" cy="242718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b="0" i="0" u="none" strike="noStrike" dirty="0" err="1">
                <a:solidFill>
                  <a:schemeClr val="accent2"/>
                </a:solidFill>
                <a:effectLst/>
              </a:rPr>
              <a:t>Taxslayer</a:t>
            </a:r>
            <a:r>
              <a:rPr lang="en-US" sz="1800" b="0" i="0" u="none" strike="noStrike" dirty="0">
                <a:solidFill>
                  <a:schemeClr val="accent2"/>
                </a:solidFill>
                <a:effectLst/>
              </a:rPr>
              <a:t> will carry dependent information from the Federal 1040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Iowa wants to see all dependents, even if you are letting someone else claim them</a:t>
            </a:r>
            <a:endParaRPr lang="en-US" sz="1400" b="0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b="0" dirty="0">
                <a:solidFill>
                  <a:schemeClr val="accent2"/>
                </a:solidFill>
              </a:rPr>
              <a:t>Federal Total/Taxable income brought in directly from the Federal 1040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Total income is primarily used for allocating taxes for part-year residents</a:t>
            </a:r>
            <a:endParaRPr lang="en-US" sz="1400" b="0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b="0" dirty="0">
                <a:solidFill>
                  <a:schemeClr val="accent2"/>
                </a:solidFill>
              </a:rPr>
              <a:t>All Iowa adjustments show up from IA Schedule 1 on line 3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b="0" dirty="0">
                <a:solidFill>
                  <a:schemeClr val="accent2"/>
                </a:solidFill>
              </a:rPr>
              <a:t>You end up with the starting Iowa Taxable income on line 4</a:t>
            </a: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2304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144468-6114-47D5-C095-BD2FB1F14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7" y="1230320"/>
            <a:ext cx="5945281" cy="53538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012" y="628650"/>
            <a:ext cx="8731623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Iowa 1040 </a:t>
            </a:r>
            <a:r>
              <a:rPr lang="en-US" sz="3200" dirty="0" err="1"/>
              <a:t>pg</a:t>
            </a:r>
            <a:r>
              <a:rPr lang="en-US" sz="3200" dirty="0"/>
              <a:t> 2 - </a:t>
            </a:r>
            <a:r>
              <a:rPr lang="en-US" sz="3200" dirty="0" err="1"/>
              <a:t>cont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189" y="1497107"/>
            <a:ext cx="3352800" cy="1219200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b="0" i="0" u="none" strike="noStrike" dirty="0">
                <a:solidFill>
                  <a:schemeClr val="accent2"/>
                </a:solidFill>
                <a:effectLst/>
              </a:rPr>
              <a:t>Almost identical to Pg 2 of previous IA 1040</a:t>
            </a: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0" dirty="0">
              <a:solidFill>
                <a:schemeClr val="accent2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28AFFE2-8F2E-1964-AFB1-35D68382F685}"/>
              </a:ext>
            </a:extLst>
          </p:cNvPr>
          <p:cNvSpPr txBox="1">
            <a:spLocks/>
          </p:cNvSpPr>
          <p:nvPr/>
        </p:nvSpPr>
        <p:spPr>
          <a:xfrm>
            <a:off x="3836898" y="4551519"/>
            <a:ext cx="1999128" cy="201707"/>
          </a:xfrm>
          <a:prstGeom prst="rect">
            <a:avLst/>
          </a:prstGeom>
        </p:spPr>
        <p:txBody>
          <a:bodyPr vert="horz" wrap="square" lIns="0" tIns="45720" rIns="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100" b="0" dirty="0">
                <a:solidFill>
                  <a:schemeClr val="accent3"/>
                </a:solidFill>
              </a:rPr>
              <a:t>Out of Scope</a:t>
            </a:r>
            <a:endParaRPr lang="en-US" sz="1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61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002D2C-DEBF-6E71-75E9-E32FE824F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87911"/>
            <a:ext cx="7637929" cy="32052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012" y="628650"/>
            <a:ext cx="8731623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Iowa 1040 </a:t>
            </a:r>
            <a:r>
              <a:rPr lang="en-US" sz="3200" dirty="0" err="1"/>
              <a:t>pg</a:t>
            </a:r>
            <a:r>
              <a:rPr lang="en-US" sz="3200" dirty="0"/>
              <a:t> 3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63" y="4643045"/>
            <a:ext cx="7019365" cy="1219200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b="0" i="0" u="none" strike="noStrike" dirty="0">
                <a:solidFill>
                  <a:schemeClr val="accent2"/>
                </a:solidFill>
                <a:effectLst/>
              </a:rPr>
              <a:t>No major changes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b="0" dirty="0">
                <a:solidFill>
                  <a:schemeClr val="accent2"/>
                </a:solidFill>
              </a:rPr>
              <a:t>Added composite and pass-through-entity-tax credits, but they are not in scope.</a:t>
            </a:r>
            <a:endParaRPr lang="en-US" sz="1800" b="0" i="0" u="none" strike="noStrike" dirty="0">
              <a:solidFill>
                <a:schemeClr val="accent2"/>
              </a:solidFill>
              <a:effectLst/>
            </a:endParaRP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0" dirty="0">
              <a:solidFill>
                <a:schemeClr val="accent2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28AFFE2-8F2E-1964-AFB1-35D68382F685}"/>
              </a:ext>
            </a:extLst>
          </p:cNvPr>
          <p:cNvSpPr txBox="1">
            <a:spLocks/>
          </p:cNvSpPr>
          <p:nvPr/>
        </p:nvSpPr>
        <p:spPr>
          <a:xfrm>
            <a:off x="4105840" y="3072342"/>
            <a:ext cx="1999128" cy="201707"/>
          </a:xfrm>
          <a:prstGeom prst="rect">
            <a:avLst/>
          </a:prstGeom>
        </p:spPr>
        <p:txBody>
          <a:bodyPr vert="horz" wrap="square" lIns="0" tIns="45720" rIns="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100" b="0" dirty="0">
                <a:solidFill>
                  <a:schemeClr val="accent3"/>
                </a:solidFill>
              </a:rPr>
              <a:t>Out of Scope</a:t>
            </a:r>
            <a:endParaRPr lang="en-US" sz="1800" b="0" dirty="0">
              <a:solidFill>
                <a:schemeClr val="accent2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41F27A5-5F24-8B56-3A1B-CB0CCDAF9E70}"/>
              </a:ext>
            </a:extLst>
          </p:cNvPr>
          <p:cNvSpPr txBox="1">
            <a:spLocks/>
          </p:cNvSpPr>
          <p:nvPr/>
        </p:nvSpPr>
        <p:spPr>
          <a:xfrm>
            <a:off x="4105840" y="3328676"/>
            <a:ext cx="1999128" cy="201707"/>
          </a:xfrm>
          <a:prstGeom prst="rect">
            <a:avLst/>
          </a:prstGeom>
        </p:spPr>
        <p:txBody>
          <a:bodyPr vert="horz" wrap="square" lIns="0" tIns="45720" rIns="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100" b="0" dirty="0">
                <a:solidFill>
                  <a:schemeClr val="accent3"/>
                </a:solidFill>
              </a:rPr>
              <a:t>Out of Scope</a:t>
            </a:r>
            <a:endParaRPr lang="en-US" sz="1800" b="0" dirty="0">
              <a:solidFill>
                <a:schemeClr val="accent2"/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47CC09A-C479-90BB-4FD8-425914FA0A07}"/>
              </a:ext>
            </a:extLst>
          </p:cNvPr>
          <p:cNvSpPr txBox="1">
            <a:spLocks/>
          </p:cNvSpPr>
          <p:nvPr/>
        </p:nvSpPr>
        <p:spPr>
          <a:xfrm>
            <a:off x="4034123" y="1908758"/>
            <a:ext cx="1999128" cy="201707"/>
          </a:xfrm>
          <a:prstGeom prst="rect">
            <a:avLst/>
          </a:prstGeom>
        </p:spPr>
        <p:txBody>
          <a:bodyPr vert="horz" wrap="square" lIns="0" tIns="45720" rIns="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100" b="0" dirty="0">
                <a:solidFill>
                  <a:schemeClr val="accent3"/>
                </a:solidFill>
              </a:rPr>
              <a:t>Out of Scope</a:t>
            </a:r>
            <a:endParaRPr lang="en-US" sz="1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012" y="628650"/>
            <a:ext cx="8731623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Iowa 1040 </a:t>
            </a:r>
            <a:r>
              <a:rPr lang="en-US" sz="3200" dirty="0" err="1"/>
              <a:t>pg</a:t>
            </a:r>
            <a:r>
              <a:rPr lang="en-US" sz="3200" dirty="0"/>
              <a:t> 3 - </a:t>
            </a:r>
            <a:r>
              <a:rPr lang="en-US" sz="3200" dirty="0" err="1"/>
              <a:t>cont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63" y="5363864"/>
            <a:ext cx="7019365" cy="1219200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b="0" i="0" u="none" strike="noStrike" dirty="0">
                <a:solidFill>
                  <a:schemeClr val="accent2"/>
                </a:solidFill>
                <a:effectLst/>
              </a:rPr>
              <a:t>Same information as prior years</a:t>
            </a: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681D1-8AC2-55C8-0A30-DD976A355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212230"/>
            <a:ext cx="6762750" cy="40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5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>
            <a:normAutofit/>
          </a:bodyPr>
          <a:lstStyle/>
          <a:p>
            <a:r>
              <a:rPr lang="en-US" sz="4400" dirty="0"/>
              <a:t>Federal Changes for TY 2023</a:t>
            </a:r>
          </a:p>
        </p:txBody>
      </p:sp>
    </p:spTree>
    <p:extLst>
      <p:ext uri="{BB962C8B-B14F-4D97-AF65-F5344CB8AC3E}">
        <p14:creationId xmlns:p14="http://schemas.microsoft.com/office/powerpoint/2010/main" val="4282995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C6DD10-65CB-163F-3EA2-3A9691FB1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272989"/>
            <a:ext cx="6401175" cy="38538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012" y="628650"/>
            <a:ext cx="8731623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Iowa 1040 Schedule 1 – Federal Total Income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2CEFB82-49A2-292D-9FB7-1A0F73123841}"/>
              </a:ext>
            </a:extLst>
          </p:cNvPr>
          <p:cNvSpPr txBox="1">
            <a:spLocks/>
          </p:cNvSpPr>
          <p:nvPr/>
        </p:nvSpPr>
        <p:spPr>
          <a:xfrm>
            <a:off x="6553575" y="1533129"/>
            <a:ext cx="3128307" cy="734942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0" dirty="0" err="1">
                <a:solidFill>
                  <a:schemeClr val="accent2"/>
                </a:solidFill>
              </a:rPr>
              <a:t>Taxslayer</a:t>
            </a:r>
            <a:r>
              <a:rPr lang="en-US" sz="1400" b="0" dirty="0">
                <a:solidFill>
                  <a:schemeClr val="accent2"/>
                </a:solidFill>
              </a:rPr>
              <a:t> controls Lines 1 and 2 from the Federal section.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D2A5CA6-E0C2-3B4E-42DA-A5426D4AB644}"/>
              </a:ext>
            </a:extLst>
          </p:cNvPr>
          <p:cNvSpPr txBox="1">
            <a:spLocks/>
          </p:cNvSpPr>
          <p:nvPr/>
        </p:nvSpPr>
        <p:spPr>
          <a:xfrm>
            <a:off x="6553574" y="2721848"/>
            <a:ext cx="3128307" cy="849471"/>
          </a:xfrm>
          <a:prstGeom prst="rect">
            <a:avLst/>
          </a:prstGeom>
        </p:spPr>
        <p:txBody>
          <a:bodyPr vert="horz" wrap="square" lIns="0" tIns="45720" rIns="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0" dirty="0">
                <a:solidFill>
                  <a:schemeClr val="accent2"/>
                </a:solidFill>
              </a:rPr>
              <a:t>These are all the taxable portions of retirement funds on the Federal 1040.  </a:t>
            </a:r>
            <a:r>
              <a:rPr lang="en-US" sz="1400" b="0" dirty="0" err="1">
                <a:solidFill>
                  <a:schemeClr val="accent2"/>
                </a:solidFill>
              </a:rPr>
              <a:t>Taxslayer</a:t>
            </a:r>
            <a:r>
              <a:rPr lang="en-US" sz="1400" b="0" dirty="0">
                <a:solidFill>
                  <a:schemeClr val="accent2"/>
                </a:solidFill>
              </a:rPr>
              <a:t> should bring them over.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6F95D8-1714-6C3E-58FB-7893D9523CDA}"/>
              </a:ext>
            </a:extLst>
          </p:cNvPr>
          <p:cNvSpPr/>
          <p:nvPr/>
        </p:nvSpPr>
        <p:spPr>
          <a:xfrm>
            <a:off x="349249" y="2733098"/>
            <a:ext cx="6204326" cy="28800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428E3A-AFC5-7BF3-D249-A1D978F3BDB8}"/>
              </a:ext>
            </a:extLst>
          </p:cNvPr>
          <p:cNvSpPr/>
          <p:nvPr/>
        </p:nvSpPr>
        <p:spPr>
          <a:xfrm>
            <a:off x="349249" y="3284996"/>
            <a:ext cx="6204326" cy="28800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538E280-8C44-A713-49D9-E98D3883813F}"/>
              </a:ext>
            </a:extLst>
          </p:cNvPr>
          <p:cNvSpPr txBox="1">
            <a:spLocks/>
          </p:cNvSpPr>
          <p:nvPr/>
        </p:nvSpPr>
        <p:spPr>
          <a:xfrm>
            <a:off x="4105840" y="3072342"/>
            <a:ext cx="1999128" cy="201707"/>
          </a:xfrm>
          <a:prstGeom prst="rect">
            <a:avLst/>
          </a:prstGeom>
        </p:spPr>
        <p:txBody>
          <a:bodyPr vert="horz" wrap="square" lIns="0" tIns="45720" rIns="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100" b="0" dirty="0">
                <a:solidFill>
                  <a:schemeClr val="accent3"/>
                </a:solidFill>
              </a:rPr>
              <a:t>Out of Scope</a:t>
            </a:r>
            <a:endParaRPr lang="en-US" sz="1800" b="0" dirty="0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D707B7-0AA5-224D-D30A-DDBD2CB4A448}"/>
              </a:ext>
            </a:extLst>
          </p:cNvPr>
          <p:cNvSpPr/>
          <p:nvPr/>
        </p:nvSpPr>
        <p:spPr>
          <a:xfrm>
            <a:off x="348875" y="4204229"/>
            <a:ext cx="6204326" cy="28800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0C3A837-6949-6354-FE32-0B5381175F23}"/>
              </a:ext>
            </a:extLst>
          </p:cNvPr>
          <p:cNvSpPr txBox="1">
            <a:spLocks/>
          </p:cNvSpPr>
          <p:nvPr/>
        </p:nvSpPr>
        <p:spPr>
          <a:xfrm>
            <a:off x="6553201" y="4030638"/>
            <a:ext cx="2823881" cy="849471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b="0" dirty="0">
                <a:solidFill>
                  <a:schemeClr val="accent2"/>
                </a:solidFill>
              </a:rPr>
              <a:t>This comes from a large drop-down in </a:t>
            </a:r>
            <a:r>
              <a:rPr lang="en-US" sz="1200" b="0" dirty="0" err="1">
                <a:solidFill>
                  <a:schemeClr val="accent2"/>
                </a:solidFill>
              </a:rPr>
              <a:t>Taxslayer</a:t>
            </a:r>
            <a:endParaRPr lang="en-US" sz="12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99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20BB36-02A3-A946-88A2-C10943CBB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43" y="1250006"/>
            <a:ext cx="6616957" cy="324223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012" y="628650"/>
            <a:ext cx="8731623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Iowa 1040 Schedule 1 – Federal Taxable Income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D2A5CA6-E0C2-3B4E-42DA-A5426D4AB644}"/>
              </a:ext>
            </a:extLst>
          </p:cNvPr>
          <p:cNvSpPr txBox="1">
            <a:spLocks/>
          </p:cNvSpPr>
          <p:nvPr/>
        </p:nvSpPr>
        <p:spPr>
          <a:xfrm>
            <a:off x="251012" y="4671370"/>
            <a:ext cx="6616957" cy="849471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0" dirty="0">
                <a:solidFill>
                  <a:schemeClr val="accent2"/>
                </a:solidFill>
              </a:rPr>
              <a:t>Many of these are moved here from page 1 of the earlier IA 1040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D707B7-0AA5-224D-D30A-DDBD2CB4A448}"/>
              </a:ext>
            </a:extLst>
          </p:cNvPr>
          <p:cNvSpPr/>
          <p:nvPr/>
        </p:nvSpPr>
        <p:spPr>
          <a:xfrm>
            <a:off x="376143" y="2913456"/>
            <a:ext cx="6356351" cy="28800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0C3A837-6949-6354-FE32-0B5381175F23}"/>
              </a:ext>
            </a:extLst>
          </p:cNvPr>
          <p:cNvSpPr txBox="1">
            <a:spLocks/>
          </p:cNvSpPr>
          <p:nvPr/>
        </p:nvSpPr>
        <p:spPr>
          <a:xfrm>
            <a:off x="6867969" y="2695740"/>
            <a:ext cx="2823881" cy="849471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b="0" dirty="0">
                <a:solidFill>
                  <a:schemeClr val="accent2"/>
                </a:solidFill>
              </a:rPr>
              <a:t>This comes from a large drop-down in </a:t>
            </a:r>
            <a:r>
              <a:rPr lang="en-US" sz="1200" b="0" dirty="0" err="1">
                <a:solidFill>
                  <a:schemeClr val="accent2"/>
                </a:solidFill>
              </a:rPr>
              <a:t>Taxslayer</a:t>
            </a:r>
            <a:endParaRPr lang="en-US" sz="1200" b="0" dirty="0">
              <a:solidFill>
                <a:schemeClr val="accent2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D0C8500-91A2-CA7F-7CD2-C98B9CE1124E}"/>
              </a:ext>
            </a:extLst>
          </p:cNvPr>
          <p:cNvSpPr txBox="1">
            <a:spLocks/>
          </p:cNvSpPr>
          <p:nvPr/>
        </p:nvSpPr>
        <p:spPr>
          <a:xfrm>
            <a:off x="6867969" y="3968728"/>
            <a:ext cx="2823881" cy="849471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b="0" dirty="0">
                <a:solidFill>
                  <a:schemeClr val="accent2"/>
                </a:solidFill>
              </a:rPr>
              <a:t>The total from the two sections goes up to the main IA 1040</a:t>
            </a:r>
          </a:p>
        </p:txBody>
      </p:sp>
    </p:spTree>
    <p:extLst>
      <p:ext uri="{BB962C8B-B14F-4D97-AF65-F5344CB8AC3E}">
        <p14:creationId xmlns:p14="http://schemas.microsoft.com/office/powerpoint/2010/main" val="534780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41" y="2066466"/>
            <a:ext cx="8379959" cy="2337434"/>
          </a:xfrm>
        </p:spPr>
        <p:txBody>
          <a:bodyPr/>
          <a:lstStyle/>
          <a:p>
            <a:r>
              <a:rPr lang="en-US" dirty="0"/>
              <a:t>Federal Out-of-Scope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7ED4A-AC52-4A13-88EE-1CC470B9C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72" y="4494985"/>
            <a:ext cx="5811822" cy="854782"/>
          </a:xfrm>
        </p:spPr>
        <p:txBody>
          <a:bodyPr/>
          <a:lstStyle/>
          <a:p>
            <a:r>
              <a:rPr lang="en-US" dirty="0"/>
              <a:t>Primary resource is Pub 4012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00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Out-of-Scope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304418" cy="5087547"/>
          </a:xfrm>
        </p:spPr>
        <p:txBody>
          <a:bodyPr wrap="square" lIns="0" rIns="0">
            <a:normAutofit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Any self-employed taxpayer who: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2"/>
                </a:solidFill>
              </a:rPr>
              <a:t>Had a net loss for 2023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Had inventory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Had depreciation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Had expenses &gt; $35K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Employed and paid others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Business use of home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Hobby or income not-for-profit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Professional gamblers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Bartered for their business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Non-standard Qualified Business Income Deduction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Form 8995-A instead of form 8995 </a:t>
            </a: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6747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Out-of-Scope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230850" cy="5087547"/>
          </a:xfrm>
        </p:spPr>
        <p:txBody>
          <a:bodyPr wrap="square" lIns="0" rIns="0">
            <a:normAutofit fontScale="77500" lnSpcReduction="2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70C0"/>
                </a:solidFill>
              </a:rPr>
              <a:t>Any rental income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Anything dealing with agriculture, fishing, or forestry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Any clergy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Any Active Military pay (Military pensions are in-scope)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70C0"/>
                </a:solidFill>
              </a:rPr>
              <a:t>Any Casualty/Theft losses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Cancellation of debt </a:t>
            </a:r>
            <a:r>
              <a:rPr lang="en-US" b="0" dirty="0">
                <a:solidFill>
                  <a:srgbClr val="0070C0"/>
                </a:solidFill>
              </a:rPr>
              <a:t>only in scope for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Credit Card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Student Loan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Primary Residence (with no interest shown on 1099-C)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Done while taxpayer is solvent</a:t>
            </a: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IRAs – we can only do Standard IRAs and basic Roth, not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SEP or Simple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Penalties for excess contributions or late RMD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Non-deductible contributions other than Roth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Std IRA Rollovers that are NOT tax-free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4845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Out-of-Scope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304418" cy="5087547"/>
          </a:xfrm>
        </p:spPr>
        <p:txBody>
          <a:bodyPr wrap="square" lIns="0" rIns="0">
            <a:normAutofit fontScale="92500" lnSpcReduction="2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3"/>
                </a:solidFill>
              </a:rPr>
              <a:t>1099-R</a:t>
            </a:r>
            <a:r>
              <a:rPr lang="en-US" b="0" dirty="0">
                <a:solidFill>
                  <a:schemeClr val="tx1"/>
                </a:solidFill>
              </a:rPr>
              <a:t> 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Box 7 codes 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Out of Scope: 5,6,8,9,A,E,J,K,N,P,R,T,U.W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If it’s not 7, 4, 1, G, or Q, check Pub 4012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Can be a combination of codes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Taxable amount not determined and the Simplified Method had NOT been used previously.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1099-INT and 1099-DIV generally in-scope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Anything not in the usual boxes, check Pub 4012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Schedul</a:t>
            </a:r>
            <a:r>
              <a:rPr lang="en-US" b="0" dirty="0">
                <a:solidFill>
                  <a:schemeClr val="tx1"/>
                </a:solidFill>
              </a:rPr>
              <a:t>e K-1 </a:t>
            </a:r>
            <a:r>
              <a:rPr lang="en-US" b="0" dirty="0">
                <a:solidFill>
                  <a:srgbClr val="0070C0"/>
                </a:solidFill>
              </a:rPr>
              <a:t>only in scope </a:t>
            </a:r>
            <a:r>
              <a:rPr lang="en-US" b="0" dirty="0">
                <a:solidFill>
                  <a:schemeClr val="tx1"/>
                </a:solidFill>
              </a:rPr>
              <a:t>for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Taxable/Tax exempt interest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effectLst/>
              </a:rPr>
              <a:t>Regular/Qualified dividends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Capital gains/losses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effectLst/>
              </a:rPr>
              <a:t>Royalty (no expenses)</a:t>
            </a: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6709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509D73-EB49-A229-0B25-41FB88664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8" y="6168712"/>
            <a:ext cx="7073527" cy="285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/>
              <a:t> Check Pub 4012 for more details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8D123-1CC4-26CB-2A36-3AE14AD1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1A2C6-14DF-5148-D9FC-1D1305C3B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197072"/>
            <a:ext cx="7574616" cy="5027251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135E8E50-64F5-7DAC-784E-25ADEB6D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93713"/>
            <a:ext cx="8480425" cy="610261"/>
          </a:xfrm>
        </p:spPr>
        <p:txBody>
          <a:bodyPr>
            <a:normAutofit/>
          </a:bodyPr>
          <a:lstStyle/>
          <a:p>
            <a:r>
              <a:rPr lang="en-US" sz="3200" dirty="0"/>
              <a:t>Out-of-Scope</a:t>
            </a:r>
            <a:endParaRPr lang="en-US" sz="3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2A618D-257A-ACDF-B1A8-78CD87532929}"/>
              </a:ext>
            </a:extLst>
          </p:cNvPr>
          <p:cNvSpPr/>
          <p:nvPr/>
        </p:nvSpPr>
        <p:spPr>
          <a:xfrm>
            <a:off x="3254187" y="4967477"/>
            <a:ext cx="618567" cy="46139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9877D-692F-3DF5-B9E3-030C95168DB6}"/>
              </a:ext>
            </a:extLst>
          </p:cNvPr>
          <p:cNvSpPr/>
          <p:nvPr/>
        </p:nvSpPr>
        <p:spPr>
          <a:xfrm>
            <a:off x="5293655" y="4096179"/>
            <a:ext cx="1438839" cy="52960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15547-AAEF-B690-BA12-5AD417F8CFE9}"/>
              </a:ext>
            </a:extLst>
          </p:cNvPr>
          <p:cNvSpPr/>
          <p:nvPr/>
        </p:nvSpPr>
        <p:spPr>
          <a:xfrm>
            <a:off x="5293654" y="4625096"/>
            <a:ext cx="1438839" cy="803777"/>
          </a:xfrm>
          <a:prstGeom prst="rect">
            <a:avLst/>
          </a:prstGeom>
          <a:noFill/>
          <a:ln w="38100">
            <a:solidFill>
              <a:srgbClr val="FBB4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D1E829-76C3-B5B5-C710-9B2417FF86D3}"/>
              </a:ext>
            </a:extLst>
          </p:cNvPr>
          <p:cNvSpPr/>
          <p:nvPr/>
        </p:nvSpPr>
        <p:spPr>
          <a:xfrm>
            <a:off x="3907677" y="5145503"/>
            <a:ext cx="1385975" cy="285120"/>
          </a:xfrm>
          <a:prstGeom prst="rect">
            <a:avLst/>
          </a:prstGeom>
          <a:noFill/>
          <a:ln w="38100">
            <a:solidFill>
              <a:srgbClr val="FBB4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54723-89AA-4B99-1701-EAD76E9E959F}"/>
              </a:ext>
            </a:extLst>
          </p:cNvPr>
          <p:cNvSpPr/>
          <p:nvPr/>
        </p:nvSpPr>
        <p:spPr>
          <a:xfrm>
            <a:off x="1001431" y="6177676"/>
            <a:ext cx="376518" cy="246017"/>
          </a:xfrm>
          <a:prstGeom prst="rect">
            <a:avLst/>
          </a:prstGeom>
          <a:noFill/>
          <a:ln w="38100">
            <a:solidFill>
              <a:srgbClr val="FBB4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BF175B0-1C2E-58EE-9A81-536C3FA29E24}"/>
              </a:ext>
            </a:extLst>
          </p:cNvPr>
          <p:cNvSpPr/>
          <p:nvPr/>
        </p:nvSpPr>
        <p:spPr>
          <a:xfrm>
            <a:off x="1506072" y="6185949"/>
            <a:ext cx="215151" cy="1965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2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Out-of-Scope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5988048"/>
            <a:ext cx="7028705" cy="443541"/>
          </a:xfrm>
        </p:spPr>
        <p:txBody>
          <a:bodyPr wrap="square" lIns="0" rIns="0">
            <a:normAutofit/>
          </a:bodyPr>
          <a:lstStyle/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For Section 2, only 2a is in-scope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50AB3-3BB6-4C17-F182-D848CC6F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7" y="1060907"/>
            <a:ext cx="7387294" cy="49271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2E00F5-B245-4DF5-05B0-F1F77F7ACB64}"/>
              </a:ext>
            </a:extLst>
          </p:cNvPr>
          <p:cNvSpPr/>
          <p:nvPr/>
        </p:nvSpPr>
        <p:spPr>
          <a:xfrm>
            <a:off x="3765177" y="2303930"/>
            <a:ext cx="2743200" cy="96818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A8CF9C-C46E-EB4A-04B9-FDFBA60E10AB}"/>
              </a:ext>
            </a:extLst>
          </p:cNvPr>
          <p:cNvSpPr/>
          <p:nvPr/>
        </p:nvSpPr>
        <p:spPr>
          <a:xfrm>
            <a:off x="3756213" y="2294965"/>
            <a:ext cx="1380564" cy="36331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D65B11-0508-D062-BF18-732C6182914B}"/>
              </a:ext>
            </a:extLst>
          </p:cNvPr>
          <p:cNvSpPr/>
          <p:nvPr/>
        </p:nvSpPr>
        <p:spPr>
          <a:xfrm>
            <a:off x="2994210" y="4761395"/>
            <a:ext cx="762003" cy="53128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010B48-76EA-E419-999F-AE347A35C88D}"/>
              </a:ext>
            </a:extLst>
          </p:cNvPr>
          <p:cNvSpPr/>
          <p:nvPr/>
        </p:nvSpPr>
        <p:spPr>
          <a:xfrm>
            <a:off x="3765177" y="4425078"/>
            <a:ext cx="2743200" cy="34528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07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Out-of-Scope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304418" cy="5087547"/>
          </a:xfrm>
        </p:spPr>
        <p:txBody>
          <a:bodyPr wrap="square" lIns="0" rIns="0">
            <a:normAutofit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Related to HSA 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MSA or Archer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IRA distributions into an HSA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</a:t>
            </a:r>
            <a:r>
              <a:rPr lang="en-US" b="0" dirty="0">
                <a:solidFill>
                  <a:schemeClr val="tx1"/>
                </a:solidFill>
              </a:rPr>
              <a:t>xcess contribution penalty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Some Energy Credits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Part I of form 5695 (geothermal, solar, or wind based)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Contractor credits (Form 8908)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Charity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Non-Cash contributions &gt; $500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Charity carryover from prior years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Sale of home if used for rental or for business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2616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41" y="2066466"/>
            <a:ext cx="8379959" cy="2337434"/>
          </a:xfrm>
        </p:spPr>
        <p:txBody>
          <a:bodyPr/>
          <a:lstStyle/>
          <a:p>
            <a:r>
              <a:rPr lang="en-US" dirty="0"/>
              <a:t>Iowa Related Out-of-Scope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7ED4A-AC52-4A13-88EE-1CC470B9C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71" y="4494985"/>
            <a:ext cx="6496341" cy="854782"/>
          </a:xfrm>
        </p:spPr>
        <p:txBody>
          <a:bodyPr/>
          <a:lstStyle/>
          <a:p>
            <a:r>
              <a:rPr lang="en-US" dirty="0"/>
              <a:t>Iowa Handbook based on IRS Regulations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6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8445503" cy="508754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Important Changes pages ix - xiii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Temporary Provisions (section 2)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Still a few bugs outstanding for </a:t>
            </a:r>
            <a:r>
              <a:rPr lang="en-US" b="0" dirty="0" err="1">
                <a:solidFill>
                  <a:schemeClr val="tx1"/>
                </a:solidFill>
              </a:rPr>
              <a:t>Taxslayer</a:t>
            </a:r>
            <a:endParaRPr lang="en-US" b="0" dirty="0">
              <a:solidFill>
                <a:schemeClr val="tx1"/>
              </a:solidFill>
            </a:endParaRP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0" dirty="0">
              <a:solidFill>
                <a:schemeClr val="tx1"/>
              </a:solidFill>
            </a:endParaRP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157162" marR="112884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0" dirty="0">
                <a:solidFill>
                  <a:srgbClr val="0070C0"/>
                </a:solidFill>
              </a:rPr>
              <a:t>For changes to Income Levels and Credit Limits, refer to the resource document</a:t>
            </a:r>
            <a:endParaRPr lang="en-US" sz="3200" b="0" i="0" u="none" strike="noStrike" dirty="0">
              <a:solidFill>
                <a:srgbClr val="0070C0"/>
              </a:solidFill>
              <a:effectLst/>
            </a:endParaRP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CA0E75-7BC5-46DE-98C6-BD4D0291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 4491 has detailed information</a:t>
            </a:r>
          </a:p>
        </p:txBody>
      </p:sp>
    </p:spTree>
    <p:extLst>
      <p:ext uri="{BB962C8B-B14F-4D97-AF65-F5344CB8AC3E}">
        <p14:creationId xmlns:p14="http://schemas.microsoft.com/office/powerpoint/2010/main" val="451158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Out-of-Scope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304418" cy="508754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Form IA 100 – Capital Gains Deduction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This is not from standard stock transactions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Iowa Net Operating Loss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Form IA 148 – Other non-refundable credits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Fuel Tax Credit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8449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020" y="2066466"/>
            <a:ext cx="8379959" cy="2337434"/>
          </a:xfrm>
        </p:spPr>
        <p:txBody>
          <a:bodyPr/>
          <a:lstStyle/>
          <a:p>
            <a:r>
              <a:rPr lang="en-US" dirty="0"/>
              <a:t>Supplemental Intake Forms</a:t>
            </a:r>
          </a:p>
        </p:txBody>
      </p:sp>
    </p:spTree>
    <p:extLst>
      <p:ext uri="{BB962C8B-B14F-4D97-AF65-F5344CB8AC3E}">
        <p14:creationId xmlns:p14="http://schemas.microsoft.com/office/powerpoint/2010/main" val="3982793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5F1302-DAE9-CB12-C7E3-1C027F483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272415"/>
            <a:ext cx="8149292" cy="394460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509D73-EB49-A229-0B25-41FB88664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945" y="2287402"/>
            <a:ext cx="3177806" cy="610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 Mainly reminder to review and capture key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8D123-1CC4-26CB-2A36-3AE14AD1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35E8E50-64F5-7DAC-784E-25ADEB6D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93713"/>
            <a:ext cx="8480425" cy="610261"/>
          </a:xfrm>
        </p:spPr>
        <p:txBody>
          <a:bodyPr>
            <a:normAutofit/>
          </a:bodyPr>
          <a:lstStyle/>
          <a:p>
            <a:r>
              <a:rPr lang="en-US" sz="3200" dirty="0"/>
              <a:t>Primary Interview Data Capture - 1</a:t>
            </a:r>
            <a:endParaRPr lang="en-US" sz="3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15547-AAEF-B690-BA12-5AD417F8CFE9}"/>
              </a:ext>
            </a:extLst>
          </p:cNvPr>
          <p:cNvSpPr/>
          <p:nvPr/>
        </p:nvSpPr>
        <p:spPr>
          <a:xfrm>
            <a:off x="7059702" y="1853108"/>
            <a:ext cx="1438839" cy="311547"/>
          </a:xfrm>
          <a:prstGeom prst="rect">
            <a:avLst/>
          </a:prstGeom>
          <a:noFill/>
          <a:ln w="38100">
            <a:solidFill>
              <a:srgbClr val="FBB4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50DB6BA-CCEF-61C2-E475-95A72467676F}"/>
              </a:ext>
            </a:extLst>
          </p:cNvPr>
          <p:cNvSpPr txBox="1">
            <a:spLocks/>
          </p:cNvSpPr>
          <p:nvPr/>
        </p:nvSpPr>
        <p:spPr>
          <a:xfrm>
            <a:off x="2406648" y="1640981"/>
            <a:ext cx="4227233" cy="610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/>
              <a:t>Indicate Text (“T”, preferred) or call (“C”) Also on any doc envelope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098DAE27-DC08-372C-209B-636995AF83AE}"/>
              </a:ext>
            </a:extLst>
          </p:cNvPr>
          <p:cNvSpPr/>
          <p:nvPr/>
        </p:nvSpPr>
        <p:spPr>
          <a:xfrm>
            <a:off x="5208676" y="2334200"/>
            <a:ext cx="475129" cy="1684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CD0137C0-9FA7-ADB5-8A00-64F93806067F}"/>
              </a:ext>
            </a:extLst>
          </p:cNvPr>
          <p:cNvSpPr/>
          <p:nvPr/>
        </p:nvSpPr>
        <p:spPr>
          <a:xfrm rot="11429116">
            <a:off x="6525928" y="1790009"/>
            <a:ext cx="475129" cy="1684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6D66DC0-DA9F-C0F0-65DB-8369097913CE}"/>
              </a:ext>
            </a:extLst>
          </p:cNvPr>
          <p:cNvSpPr txBox="1">
            <a:spLocks/>
          </p:cNvSpPr>
          <p:nvPr/>
        </p:nvSpPr>
        <p:spPr>
          <a:xfrm>
            <a:off x="2142930" y="5196431"/>
            <a:ext cx="3836155" cy="33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/>
              <a:t> Check the resource sheet if needed</a:t>
            </a: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E525CF6F-AAF4-EC29-B7C2-8A85C181A362}"/>
              </a:ext>
            </a:extLst>
          </p:cNvPr>
          <p:cNvSpPr/>
          <p:nvPr/>
        </p:nvSpPr>
        <p:spPr>
          <a:xfrm rot="16200000">
            <a:off x="1794520" y="5034456"/>
            <a:ext cx="331694" cy="36512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53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A6D883-CD4F-8C47-5499-AAFAC43F2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46" y="1188950"/>
            <a:ext cx="6677713" cy="541612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8D123-1CC4-26CB-2A36-3AE14AD1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35E8E50-64F5-7DAC-784E-25ADEB6D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93713"/>
            <a:ext cx="8480425" cy="610261"/>
          </a:xfrm>
        </p:spPr>
        <p:txBody>
          <a:bodyPr>
            <a:normAutofit/>
          </a:bodyPr>
          <a:lstStyle/>
          <a:p>
            <a:r>
              <a:rPr lang="en-US" sz="3200" dirty="0"/>
              <a:t>Primary Interview Data Capture - 2</a:t>
            </a:r>
            <a:endParaRPr lang="en-US" sz="30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BF175B0-1C2E-58EE-9A81-536C3FA29E24}"/>
              </a:ext>
            </a:extLst>
          </p:cNvPr>
          <p:cNvSpPr/>
          <p:nvPr/>
        </p:nvSpPr>
        <p:spPr>
          <a:xfrm rot="10800000">
            <a:off x="5314761" y="6093845"/>
            <a:ext cx="215151" cy="1965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E6873E54-7DC5-8051-BC10-A77DC2C7CE6F}"/>
              </a:ext>
            </a:extLst>
          </p:cNvPr>
          <p:cNvSpPr txBox="1">
            <a:spLocks/>
          </p:cNvSpPr>
          <p:nvPr/>
        </p:nvSpPr>
        <p:spPr>
          <a:xfrm>
            <a:off x="4945900" y="1263230"/>
            <a:ext cx="3729319" cy="28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Spouse’s may have separate businesses.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796F1AF0-BC53-CD72-082A-9085CA60BE37}"/>
              </a:ext>
            </a:extLst>
          </p:cNvPr>
          <p:cNvSpPr txBox="1">
            <a:spLocks/>
          </p:cNvSpPr>
          <p:nvPr/>
        </p:nvSpPr>
        <p:spPr>
          <a:xfrm>
            <a:off x="2759879" y="4714538"/>
            <a:ext cx="4969065" cy="28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Each spouse may have their own HSA. Cannot be joint.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39891005-302F-1090-F557-A8330A7D0ADD}"/>
              </a:ext>
            </a:extLst>
          </p:cNvPr>
          <p:cNvSpPr txBox="1">
            <a:spLocks/>
          </p:cNvSpPr>
          <p:nvPr/>
        </p:nvSpPr>
        <p:spPr>
          <a:xfrm>
            <a:off x="5585878" y="5961888"/>
            <a:ext cx="2492315" cy="551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Need to see the worksheet on their 2022 return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B8314642-D6C8-1482-7BCA-19E4CD7DF28C}"/>
              </a:ext>
            </a:extLst>
          </p:cNvPr>
          <p:cNvSpPr txBox="1">
            <a:spLocks/>
          </p:cNvSpPr>
          <p:nvPr/>
        </p:nvSpPr>
        <p:spPr>
          <a:xfrm>
            <a:off x="7096994" y="3991285"/>
            <a:ext cx="1832290" cy="683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If both, spouse’s expenses must be kept separate</a:t>
            </a:r>
          </a:p>
        </p:txBody>
      </p:sp>
    </p:spTree>
    <p:extLst>
      <p:ext uri="{BB962C8B-B14F-4D97-AF65-F5344CB8AC3E}">
        <p14:creationId xmlns:p14="http://schemas.microsoft.com/office/powerpoint/2010/main" val="3707866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A3C794-1406-1312-2EF9-04894BF61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234127"/>
            <a:ext cx="5988798" cy="122813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8D123-1CC4-26CB-2A36-3AE14AD1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35E8E50-64F5-7DAC-784E-25ADEB6D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93713"/>
            <a:ext cx="8480425" cy="610261"/>
          </a:xfrm>
        </p:spPr>
        <p:txBody>
          <a:bodyPr>
            <a:normAutofit/>
          </a:bodyPr>
          <a:lstStyle/>
          <a:p>
            <a:r>
              <a:rPr lang="en-US" sz="3200" dirty="0"/>
              <a:t>Primary Interview Data Capture - 3</a:t>
            </a:r>
            <a:endParaRPr lang="en-US" sz="30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BF175B0-1C2E-58EE-9A81-536C3FA29E24}"/>
              </a:ext>
            </a:extLst>
          </p:cNvPr>
          <p:cNvSpPr/>
          <p:nvPr/>
        </p:nvSpPr>
        <p:spPr>
          <a:xfrm rot="9237790">
            <a:off x="6271653" y="1660297"/>
            <a:ext cx="215151" cy="1965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E6873E54-7DC5-8051-BC10-A77DC2C7CE6F}"/>
              </a:ext>
            </a:extLst>
          </p:cNvPr>
          <p:cNvSpPr txBox="1">
            <a:spLocks/>
          </p:cNvSpPr>
          <p:nvPr/>
        </p:nvSpPr>
        <p:spPr>
          <a:xfrm>
            <a:off x="6474254" y="1516556"/>
            <a:ext cx="2491627" cy="111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Use reliable source for #s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Remember to verify</a:t>
            </a:r>
          </a:p>
          <a:p>
            <a:pPr marL="0" indent="0">
              <a:buFont typeface="Arial"/>
              <a:buNone/>
            </a:pPr>
            <a:r>
              <a:rPr lang="en-US" sz="1400" dirty="0">
                <a:solidFill>
                  <a:srgbClr val="C00000"/>
                </a:solidFill>
              </a:rPr>
              <a:t>REQUIRED</a:t>
            </a:r>
            <a:r>
              <a:rPr lang="en-US" sz="1400" dirty="0"/>
              <a:t> if they choose direct payment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D006AD-DA21-DB3E-58D3-764507D21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40" y="2631271"/>
            <a:ext cx="8123425" cy="26619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A3CBCA-28EF-5DA0-4926-7AFF1369EF21}"/>
              </a:ext>
            </a:extLst>
          </p:cNvPr>
          <p:cNvCxnSpPr>
            <a:cxnSpLocks/>
          </p:cNvCxnSpPr>
          <p:nvPr/>
        </p:nvCxnSpPr>
        <p:spPr>
          <a:xfrm flipV="1">
            <a:off x="377080" y="2473446"/>
            <a:ext cx="5862357" cy="1570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B220AD2-1E16-CA79-F737-FF6112613B56}"/>
              </a:ext>
            </a:extLst>
          </p:cNvPr>
          <p:cNvSpPr/>
          <p:nvPr/>
        </p:nvSpPr>
        <p:spPr>
          <a:xfrm rot="10800000">
            <a:off x="3101788" y="1985810"/>
            <a:ext cx="3332254" cy="134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B2504B0-ED70-16C6-172C-2D6780070E30}"/>
              </a:ext>
            </a:extLst>
          </p:cNvPr>
          <p:cNvSpPr/>
          <p:nvPr/>
        </p:nvSpPr>
        <p:spPr>
          <a:xfrm rot="10800000">
            <a:off x="6303870" y="2216620"/>
            <a:ext cx="215151" cy="1965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2A618D-257A-ACDF-B1A8-78CD87532929}"/>
              </a:ext>
            </a:extLst>
          </p:cNvPr>
          <p:cNvSpPr/>
          <p:nvPr/>
        </p:nvSpPr>
        <p:spPr>
          <a:xfrm>
            <a:off x="7134657" y="2650314"/>
            <a:ext cx="619814" cy="28512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C32A2A43-42B8-9F34-42DA-E553BC74646A}"/>
              </a:ext>
            </a:extLst>
          </p:cNvPr>
          <p:cNvSpPr/>
          <p:nvPr/>
        </p:nvSpPr>
        <p:spPr>
          <a:xfrm>
            <a:off x="7143622" y="2669434"/>
            <a:ext cx="213471" cy="266191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599496-7A6B-8424-8E75-0CF48F49DEB5}"/>
              </a:ext>
            </a:extLst>
          </p:cNvPr>
          <p:cNvCxnSpPr>
            <a:cxnSpLocks/>
          </p:cNvCxnSpPr>
          <p:nvPr/>
        </p:nvCxnSpPr>
        <p:spPr>
          <a:xfrm>
            <a:off x="412470" y="3113564"/>
            <a:ext cx="8130895" cy="201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19F386F7-CBA2-633D-DB82-FE77C16DB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7" y="3459650"/>
            <a:ext cx="7494494" cy="246316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5D6B662-CB21-3678-2777-064CA7781D75}"/>
              </a:ext>
            </a:extLst>
          </p:cNvPr>
          <p:cNvSpPr/>
          <p:nvPr/>
        </p:nvSpPr>
        <p:spPr>
          <a:xfrm>
            <a:off x="2338539" y="3751282"/>
            <a:ext cx="870825" cy="2851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09819610-DBFD-8807-7847-D09045158E81}"/>
              </a:ext>
            </a:extLst>
          </p:cNvPr>
          <p:cNvSpPr txBox="1">
            <a:spLocks/>
          </p:cNvSpPr>
          <p:nvPr/>
        </p:nvSpPr>
        <p:spPr>
          <a:xfrm>
            <a:off x="6755187" y="4597998"/>
            <a:ext cx="1998568" cy="6551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We need to see their 2022 return for those credits</a:t>
            </a: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DE4BA697-58DA-D4E6-E6A5-FC562775EEBB}"/>
              </a:ext>
            </a:extLst>
          </p:cNvPr>
          <p:cNvSpPr txBox="1">
            <a:spLocks/>
          </p:cNvSpPr>
          <p:nvPr/>
        </p:nvSpPr>
        <p:spPr>
          <a:xfrm>
            <a:off x="6393518" y="5179442"/>
            <a:ext cx="2257425" cy="4354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Brand new in 2023 – </a:t>
            </a:r>
            <a:r>
              <a:rPr lang="en-US" sz="1400" dirty="0">
                <a:solidFill>
                  <a:schemeClr val="accent3"/>
                </a:solidFill>
              </a:rPr>
              <a:t>still some open questions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2E8493A-08FF-FF54-1AF2-23D6459CF279}"/>
              </a:ext>
            </a:extLst>
          </p:cNvPr>
          <p:cNvSpPr/>
          <p:nvPr/>
        </p:nvSpPr>
        <p:spPr>
          <a:xfrm rot="10800000">
            <a:off x="6220627" y="5262727"/>
            <a:ext cx="215151" cy="1965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0B4F7BEF-128A-7932-8AD8-E764E427412D}"/>
              </a:ext>
            </a:extLst>
          </p:cNvPr>
          <p:cNvSpPr txBox="1">
            <a:spLocks/>
          </p:cNvSpPr>
          <p:nvPr/>
        </p:nvSpPr>
        <p:spPr>
          <a:xfrm>
            <a:off x="1621771" y="5933464"/>
            <a:ext cx="5580832" cy="56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These are things that were NOT paid for with ESA funds. Up to $500 per qualifying dependent (25% of max $2K expenses).</a:t>
            </a:r>
          </a:p>
        </p:txBody>
      </p:sp>
      <p:sp>
        <p:nvSpPr>
          <p:cNvPr id="32" name="Arrow: Bent 31">
            <a:extLst>
              <a:ext uri="{FF2B5EF4-FFF2-40B4-BE49-F238E27FC236}">
                <a16:creationId xmlns:a16="http://schemas.microsoft.com/office/drawing/2014/main" id="{07A9E57D-0FAF-E3FD-31F2-B03EAD22D1AE}"/>
              </a:ext>
            </a:extLst>
          </p:cNvPr>
          <p:cNvSpPr/>
          <p:nvPr/>
        </p:nvSpPr>
        <p:spPr>
          <a:xfrm rot="16200000">
            <a:off x="1273361" y="5874866"/>
            <a:ext cx="331694" cy="36512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AF3396B-F9B0-2164-6721-FBA432C70455}"/>
              </a:ext>
            </a:extLst>
          </p:cNvPr>
          <p:cNvSpPr txBox="1">
            <a:spLocks/>
          </p:cNvSpPr>
          <p:nvPr/>
        </p:nvSpPr>
        <p:spPr>
          <a:xfrm>
            <a:off x="3774142" y="3164659"/>
            <a:ext cx="3428462" cy="56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Primary source for Iowa intake is the IA Expanded Instructions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81E266-1603-E58B-91BF-DFB9CDC171B2}"/>
              </a:ext>
            </a:extLst>
          </p:cNvPr>
          <p:cNvSpPr/>
          <p:nvPr/>
        </p:nvSpPr>
        <p:spPr>
          <a:xfrm>
            <a:off x="4644441" y="4036605"/>
            <a:ext cx="2694722" cy="33535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27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FF50F3-0389-55ED-4907-C16565BCE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89" y="1240896"/>
            <a:ext cx="8107176" cy="272059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509D73-EB49-A229-0B25-41FB88664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24" y="4061890"/>
            <a:ext cx="4342000" cy="2294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Health Insurance includes Dental and Vision</a:t>
            </a:r>
          </a:p>
          <a:p>
            <a:pPr marL="0" indent="0">
              <a:buNone/>
            </a:pPr>
            <a:r>
              <a:rPr lang="en-US" sz="1600" dirty="0"/>
              <a:t>If taxpayer and spouse, </a:t>
            </a:r>
            <a:r>
              <a:rPr lang="en-US" sz="1600" dirty="0">
                <a:solidFill>
                  <a:schemeClr val="accent3"/>
                </a:solidFill>
              </a:rPr>
              <a:t>ONLY </a:t>
            </a:r>
            <a:r>
              <a:rPr lang="en-US" sz="1600" dirty="0"/>
              <a:t>use premiums for anyone age 65+.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However, $100K income limit applies to the return regardless of any spouse or filing status.</a:t>
            </a:r>
          </a:p>
          <a:p>
            <a:pPr marL="0" indent="0">
              <a:buNone/>
            </a:pPr>
            <a:r>
              <a:rPr lang="en-US" sz="1600" dirty="0"/>
              <a:t>Cannot use for both Schedule A and here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8D123-1CC4-26CB-2A36-3AE14AD1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35E8E50-64F5-7DAC-784E-25ADEB6D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93713"/>
            <a:ext cx="8480425" cy="610261"/>
          </a:xfrm>
        </p:spPr>
        <p:txBody>
          <a:bodyPr>
            <a:normAutofit/>
          </a:bodyPr>
          <a:lstStyle/>
          <a:p>
            <a:r>
              <a:rPr lang="en-US" sz="3200" dirty="0"/>
              <a:t>Primary Interview Data Capture - 4</a:t>
            </a:r>
            <a:endParaRPr lang="en-US" sz="3000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50DB6BA-CCEF-61C2-E475-95A72467676F}"/>
              </a:ext>
            </a:extLst>
          </p:cNvPr>
          <p:cNvSpPr txBox="1">
            <a:spLocks/>
          </p:cNvSpPr>
          <p:nvPr/>
        </p:nvSpPr>
        <p:spPr>
          <a:xfrm>
            <a:off x="4748778" y="3981496"/>
            <a:ext cx="3908051" cy="219405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/>
              <a:t>IA Taxable income for this deduction:</a:t>
            </a:r>
          </a:p>
          <a:p>
            <a:r>
              <a:rPr lang="en-US" sz="1600" dirty="0"/>
              <a:t> Taxable Income (Ln 4 IA 1040)</a:t>
            </a:r>
          </a:p>
          <a:p>
            <a:r>
              <a:rPr lang="en-US" sz="1600" dirty="0"/>
              <a:t>+ Pension/retirement (Ln 7 Sched 1)</a:t>
            </a:r>
          </a:p>
          <a:p>
            <a:r>
              <a:rPr lang="en-US" sz="1600" dirty="0"/>
              <a:t>+ Lesser of Fed Deduction (Std or Itemized) vs. Fed AGI</a:t>
            </a:r>
          </a:p>
          <a:p>
            <a:r>
              <a:rPr lang="en-US" sz="1600" dirty="0"/>
              <a:t>+ Fed QBI deduction</a:t>
            </a:r>
          </a:p>
          <a:p>
            <a:r>
              <a:rPr lang="en-US" sz="1600" dirty="0"/>
              <a:t>+ Social Security (Step 4 IA </a:t>
            </a:r>
            <a:r>
              <a:rPr lang="en-US" sz="1600" dirty="0" err="1"/>
              <a:t>Instr</a:t>
            </a:r>
            <a:r>
              <a:rPr lang="en-US" sz="1600" dirty="0"/>
              <a:t>)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8324854B-6896-4205-7651-2B1696A68B15}"/>
              </a:ext>
            </a:extLst>
          </p:cNvPr>
          <p:cNvSpPr/>
          <p:nvPr/>
        </p:nvSpPr>
        <p:spPr>
          <a:xfrm>
            <a:off x="706806" y="2415041"/>
            <a:ext cx="242047" cy="164684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78FF007-9CCD-2F48-B465-87B2D062A70B}"/>
              </a:ext>
            </a:extLst>
          </p:cNvPr>
          <p:cNvSpPr txBox="1">
            <a:spLocks/>
          </p:cNvSpPr>
          <p:nvPr/>
        </p:nvSpPr>
        <p:spPr>
          <a:xfrm>
            <a:off x="6792447" y="3058855"/>
            <a:ext cx="2021535" cy="252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/>
              <a:t> Negative #, subtract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A2DA49-84CB-8C29-5E7D-3BC29AD7F439}"/>
              </a:ext>
            </a:extLst>
          </p:cNvPr>
          <p:cNvCxnSpPr>
            <a:cxnSpLocks/>
          </p:cNvCxnSpPr>
          <p:nvPr/>
        </p:nvCxnSpPr>
        <p:spPr>
          <a:xfrm>
            <a:off x="579624" y="4592740"/>
            <a:ext cx="3881624" cy="201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7179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258B7C-A809-1664-B01C-7FC996C2B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07" y="1220180"/>
            <a:ext cx="7924677" cy="370144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8D123-1CC4-26CB-2A36-3AE14AD1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35E8E50-64F5-7DAC-784E-25ADEB6D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93713"/>
            <a:ext cx="8480425" cy="610261"/>
          </a:xfrm>
        </p:spPr>
        <p:txBody>
          <a:bodyPr>
            <a:normAutofit/>
          </a:bodyPr>
          <a:lstStyle/>
          <a:p>
            <a:r>
              <a:rPr lang="en-US" sz="3200" dirty="0"/>
              <a:t>Itemized Interview Data Capture - 1</a:t>
            </a:r>
            <a:endParaRPr lang="en-US" sz="3000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50DB6BA-CCEF-61C2-E475-95A72467676F}"/>
              </a:ext>
            </a:extLst>
          </p:cNvPr>
          <p:cNvSpPr txBox="1">
            <a:spLocks/>
          </p:cNvSpPr>
          <p:nvPr/>
        </p:nvSpPr>
        <p:spPr>
          <a:xfrm>
            <a:off x="1801908" y="1525563"/>
            <a:ext cx="4013768" cy="466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Indicate Text (“T”, preferred) or call (“C”)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F72DC7F-0695-3EA6-5D96-113D0E275812}"/>
              </a:ext>
            </a:extLst>
          </p:cNvPr>
          <p:cNvSpPr txBox="1">
            <a:spLocks/>
          </p:cNvSpPr>
          <p:nvPr/>
        </p:nvSpPr>
        <p:spPr>
          <a:xfrm>
            <a:off x="7749424" y="4246032"/>
            <a:ext cx="1438839" cy="491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/>
              <a:t> Negative #, subtract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849ADB2-CDDC-5A0B-3732-FC9E4DF32CB2}"/>
              </a:ext>
            </a:extLst>
          </p:cNvPr>
          <p:cNvSpPr/>
          <p:nvPr/>
        </p:nvSpPr>
        <p:spPr>
          <a:xfrm rot="10800000">
            <a:off x="7573118" y="4393514"/>
            <a:ext cx="215151" cy="1965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6D66DC0-DA9F-C0F0-65DB-8369097913CE}"/>
              </a:ext>
            </a:extLst>
          </p:cNvPr>
          <p:cNvSpPr txBox="1">
            <a:spLocks/>
          </p:cNvSpPr>
          <p:nvPr/>
        </p:nvSpPr>
        <p:spPr>
          <a:xfrm>
            <a:off x="7413996" y="2795969"/>
            <a:ext cx="1513165" cy="610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err="1"/>
              <a:t>Taxslayer</a:t>
            </a:r>
            <a:r>
              <a:rPr lang="en-US" sz="1400" dirty="0"/>
              <a:t> will add these in the actual return</a:t>
            </a:r>
            <a:endParaRPr lang="en-US" sz="1600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15AF430-8E3F-C7D7-0C4B-3DCB82808A01}"/>
              </a:ext>
            </a:extLst>
          </p:cNvPr>
          <p:cNvSpPr txBox="1">
            <a:spLocks/>
          </p:cNvSpPr>
          <p:nvPr/>
        </p:nvSpPr>
        <p:spPr>
          <a:xfrm>
            <a:off x="7511482" y="3432815"/>
            <a:ext cx="1415679" cy="584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Could turn this negative</a:t>
            </a:r>
            <a:endParaRPr lang="en-US" sz="16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05F25BC-BD35-C154-B966-9870BA8B8D35}"/>
              </a:ext>
            </a:extLst>
          </p:cNvPr>
          <p:cNvSpPr/>
          <p:nvPr/>
        </p:nvSpPr>
        <p:spPr>
          <a:xfrm rot="10800000">
            <a:off x="7306420" y="3563590"/>
            <a:ext cx="215151" cy="1965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15547-AAEF-B690-BA12-5AD417F8CFE9}"/>
              </a:ext>
            </a:extLst>
          </p:cNvPr>
          <p:cNvSpPr/>
          <p:nvPr/>
        </p:nvSpPr>
        <p:spPr>
          <a:xfrm>
            <a:off x="2043952" y="1863637"/>
            <a:ext cx="1356094" cy="311547"/>
          </a:xfrm>
          <a:prstGeom prst="rect">
            <a:avLst/>
          </a:prstGeom>
          <a:noFill/>
          <a:ln w="38100">
            <a:solidFill>
              <a:srgbClr val="FBB4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A64375-CC49-EF78-A50D-F914C815DFFA}"/>
              </a:ext>
            </a:extLst>
          </p:cNvPr>
          <p:cNvSpPr/>
          <p:nvPr/>
        </p:nvSpPr>
        <p:spPr>
          <a:xfrm>
            <a:off x="6436840" y="1480181"/>
            <a:ext cx="1658043" cy="296617"/>
          </a:xfrm>
          <a:prstGeom prst="rect">
            <a:avLst/>
          </a:prstGeom>
          <a:noFill/>
          <a:ln w="38100">
            <a:solidFill>
              <a:srgbClr val="FBB4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12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39DA8-39F7-CDE5-4A70-00DDBF313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74" y="1196822"/>
            <a:ext cx="7241261" cy="53384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8D123-1CC4-26CB-2A36-3AE14AD1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35E8E50-64F5-7DAC-784E-25ADEB6D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93713"/>
            <a:ext cx="8480425" cy="610261"/>
          </a:xfrm>
        </p:spPr>
        <p:txBody>
          <a:bodyPr>
            <a:normAutofit/>
          </a:bodyPr>
          <a:lstStyle/>
          <a:p>
            <a:r>
              <a:rPr lang="en-US" sz="3200" dirty="0"/>
              <a:t>Itemized Interview Data Capture - 2</a:t>
            </a:r>
            <a:endParaRPr lang="en-US" sz="300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F72DC7F-0695-3EA6-5D96-113D0E275812}"/>
              </a:ext>
            </a:extLst>
          </p:cNvPr>
          <p:cNvSpPr txBox="1">
            <a:spLocks/>
          </p:cNvSpPr>
          <p:nvPr/>
        </p:nvSpPr>
        <p:spPr>
          <a:xfrm>
            <a:off x="4656600" y="4149558"/>
            <a:ext cx="3812826" cy="305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/>
              <a:t> amount p</a:t>
            </a:r>
            <a:r>
              <a:rPr lang="en-US" sz="1400" dirty="0"/>
              <a:t>aid last year – IA 2022 1040 line 54</a:t>
            </a:r>
            <a:endParaRPr lang="en-US" sz="16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849ADB2-CDDC-5A0B-3732-FC9E4DF32CB2}"/>
              </a:ext>
            </a:extLst>
          </p:cNvPr>
          <p:cNvSpPr/>
          <p:nvPr/>
        </p:nvSpPr>
        <p:spPr>
          <a:xfrm>
            <a:off x="1755381" y="2199258"/>
            <a:ext cx="436117" cy="266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6D66DC0-DA9F-C0F0-65DB-8369097913CE}"/>
              </a:ext>
            </a:extLst>
          </p:cNvPr>
          <p:cNvSpPr txBox="1">
            <a:spLocks/>
          </p:cNvSpPr>
          <p:nvPr/>
        </p:nvSpPr>
        <p:spPr>
          <a:xfrm>
            <a:off x="565971" y="3367821"/>
            <a:ext cx="1513165" cy="724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Retirees with no IA income  tax may benefit from Sales Tax</a:t>
            </a:r>
            <a:endParaRPr lang="en-US" sz="1600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15AF430-8E3F-C7D7-0C4B-3DCB82808A01}"/>
              </a:ext>
            </a:extLst>
          </p:cNvPr>
          <p:cNvSpPr txBox="1">
            <a:spLocks/>
          </p:cNvSpPr>
          <p:nvPr/>
        </p:nvSpPr>
        <p:spPr>
          <a:xfrm>
            <a:off x="476003" y="1987524"/>
            <a:ext cx="1325903" cy="72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See resource sheet if questions</a:t>
            </a:r>
            <a:endParaRPr lang="en-US" sz="16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05F25BC-BD35-C154-B966-9870BA8B8D35}"/>
              </a:ext>
            </a:extLst>
          </p:cNvPr>
          <p:cNvSpPr/>
          <p:nvPr/>
        </p:nvSpPr>
        <p:spPr>
          <a:xfrm>
            <a:off x="1970532" y="3626795"/>
            <a:ext cx="436117" cy="1965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08184C-004F-9774-50E8-FC787C442669}"/>
              </a:ext>
            </a:extLst>
          </p:cNvPr>
          <p:cNvSpPr txBox="1">
            <a:spLocks/>
          </p:cNvSpPr>
          <p:nvPr/>
        </p:nvSpPr>
        <p:spPr>
          <a:xfrm>
            <a:off x="7294750" y="4924624"/>
            <a:ext cx="1513165" cy="72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We have slight leeway with the Non-Cash $s</a:t>
            </a:r>
            <a:endParaRPr lang="en-US" sz="16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E734AF7-08DC-3ADD-AE61-A9C8CD28C95E}"/>
              </a:ext>
            </a:extLst>
          </p:cNvPr>
          <p:cNvSpPr txBox="1">
            <a:spLocks/>
          </p:cNvSpPr>
          <p:nvPr/>
        </p:nvSpPr>
        <p:spPr>
          <a:xfrm>
            <a:off x="4087905" y="6002136"/>
            <a:ext cx="3585883" cy="3058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/>
              <a:t> </a:t>
            </a:r>
            <a:r>
              <a:rPr lang="en-US" sz="1400" dirty="0"/>
              <a:t>Very rare, but we need to know about it</a:t>
            </a:r>
            <a:endParaRPr lang="en-US" sz="1600" dirty="0"/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D338F774-CD82-E2C5-6AAC-CD9E28FC5790}"/>
              </a:ext>
            </a:extLst>
          </p:cNvPr>
          <p:cNvSpPr/>
          <p:nvPr/>
        </p:nvSpPr>
        <p:spPr>
          <a:xfrm rot="10800000">
            <a:off x="7258890" y="6220918"/>
            <a:ext cx="250885" cy="23151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8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020" y="2066466"/>
            <a:ext cx="8379959" cy="2337434"/>
          </a:xfrm>
        </p:spPr>
        <p:txBody>
          <a:bodyPr/>
          <a:lstStyle/>
          <a:p>
            <a:r>
              <a:rPr lang="en-US" dirty="0"/>
              <a:t>Planned Resource Sheets</a:t>
            </a:r>
          </a:p>
        </p:txBody>
      </p:sp>
    </p:spTree>
    <p:extLst>
      <p:ext uri="{BB962C8B-B14F-4D97-AF65-F5344CB8AC3E}">
        <p14:creationId xmlns:p14="http://schemas.microsoft.com/office/powerpoint/2010/main" val="24530259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Planned Resource Sheets – Done or This Week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1201500"/>
            <a:ext cx="9338779" cy="5450312"/>
          </a:xfrm>
        </p:spPr>
        <p:txBody>
          <a:bodyPr wrap="square" lIns="0" rIns="0">
            <a:normAutofit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Common Credits and Limits (sheet already out)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Digital Assets (DA) (sheet already out)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Clients may probably be more familiar with the terms Virtual or Crypto Currency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Core guideline: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B0F0"/>
                </a:solidFill>
              </a:rPr>
              <a:t>If DA activity was in $s, would it affect their taxes?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B0F0"/>
                </a:solidFill>
              </a:rPr>
              <a:t>If the answer is “yes”, </a:t>
            </a:r>
            <a:r>
              <a:rPr lang="en-US" sz="2400" dirty="0">
                <a:solidFill>
                  <a:srgbClr val="00B0F0"/>
                </a:solidFill>
              </a:rPr>
              <a:t>it will be out-of-scope</a:t>
            </a:r>
            <a:endParaRPr lang="en-US" sz="2400" b="0" dirty="0">
              <a:solidFill>
                <a:srgbClr val="00B0F0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Iowa Adjustments in </a:t>
            </a:r>
            <a:r>
              <a:rPr lang="en-US" b="0" dirty="0" err="1">
                <a:solidFill>
                  <a:srgbClr val="005191"/>
                </a:solidFill>
              </a:rPr>
              <a:t>Taxslayer</a:t>
            </a:r>
            <a:r>
              <a:rPr lang="en-US" b="0" dirty="0">
                <a:solidFill>
                  <a:srgbClr val="005191"/>
                </a:solidFill>
              </a:rPr>
              <a:t>, including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Health Insurance Calculation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Low Income Guidelines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Sales Tax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/>
                </a:solidFill>
              </a:rPr>
              <a:t>Gambling</a:t>
            </a:r>
          </a:p>
        </p:txBody>
      </p:sp>
    </p:spTree>
    <p:extLst>
      <p:ext uri="{BB962C8B-B14F-4D97-AF65-F5344CB8AC3E}">
        <p14:creationId xmlns:p14="http://schemas.microsoft.com/office/powerpoint/2010/main" val="252952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Federal Tax Forms</a:t>
            </a:r>
          </a:p>
        </p:txBody>
      </p:sp>
    </p:spTree>
    <p:extLst>
      <p:ext uri="{BB962C8B-B14F-4D97-AF65-F5344CB8AC3E}">
        <p14:creationId xmlns:p14="http://schemas.microsoft.com/office/powerpoint/2010/main" val="20302798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   Planned Resource Sheets – By the 27th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1201499"/>
            <a:ext cx="9597790" cy="5561541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/>
                </a:solidFill>
              </a:rPr>
              <a:t>Vehicle Registration Fees  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Key point: deduction is based on weight only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Added fees for E-vehicles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Iowa Part-Year Resident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Simplified Method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Amended Returns (we’ll see)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rgbClr val="005191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207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/>
              <a:t>Example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679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Training Scenario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Gunther and Mary </a:t>
            </a:r>
            <a:r>
              <a:rPr lang="en-US" dirty="0" err="1"/>
              <a:t>Sahlberg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64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B6B7B-2BC0-B990-BC40-72FD66A5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39" y="4734205"/>
            <a:ext cx="8109921" cy="5963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 err="1"/>
              <a:t>Sahlberg</a:t>
            </a:r>
            <a:r>
              <a:rPr lang="en-US" sz="3200" dirty="0"/>
              <a:t> Discussion 1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170153"/>
            <a:ext cx="9643353" cy="551933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</a:rPr>
              <a:t>Qualified Charitable Distributions need supporting documentation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2"/>
                </a:solidFill>
              </a:rPr>
              <a:t>Be skeptical if a client just says “oh, it was QCD”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2"/>
                </a:solidFill>
              </a:rPr>
              <a:t>Verify they were 70½+ on or before the date of the donation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This is different than RMD, which says any distribution during the year you reach the right age counts toward the RMD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2"/>
                </a:solidFill>
              </a:rPr>
              <a:t>Documents or letters from the issuing financial institution or from the receiving charity almost always make it clear it was a QCD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b="0" dirty="0">
                <a:solidFill>
                  <a:schemeClr val="accent2"/>
                </a:solidFill>
              </a:rPr>
              <a:t>This is about the only time we </a:t>
            </a:r>
            <a:r>
              <a:rPr lang="en-US" sz="2000" b="0" dirty="0">
                <a:solidFill>
                  <a:schemeClr val="accent3"/>
                </a:solidFill>
              </a:rPr>
              <a:t>change</a:t>
            </a:r>
            <a:r>
              <a:rPr lang="en-US" sz="2000" b="0" dirty="0">
                <a:solidFill>
                  <a:schemeClr val="accent2"/>
                </a:solidFill>
              </a:rPr>
              <a:t> a number from a 1099-R before entering it into </a:t>
            </a:r>
            <a:r>
              <a:rPr lang="en-US" sz="2000" b="0" dirty="0" err="1">
                <a:solidFill>
                  <a:schemeClr val="accent2"/>
                </a:solidFill>
              </a:rPr>
              <a:t>Taxslayer</a:t>
            </a:r>
            <a:endParaRPr lang="en-US" sz="2000" dirty="0">
              <a:solidFill>
                <a:schemeClr val="accent2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solidFill>
                <a:schemeClr val="accent2"/>
              </a:solidFill>
            </a:endParaRPr>
          </a:p>
          <a:p>
            <a:pPr marL="1814512" marR="1128840" lvl="3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2"/>
                </a:solidFill>
              </a:rPr>
              <a:t>All you see on the return is this little note at the bottom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of the first page – QCD on line 4b</a:t>
            </a:r>
            <a:endParaRPr lang="en-US" sz="2000" b="0" dirty="0">
              <a:solidFill>
                <a:schemeClr val="accent2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2"/>
                </a:solidFill>
              </a:rPr>
              <a:t>It is NOT indicated on the 1099-R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B3F74E-ACD4-9AC5-3DB1-21C5C25FE40A}"/>
              </a:ext>
            </a:extLst>
          </p:cNvPr>
          <p:cNvSpPr/>
          <p:nvPr/>
        </p:nvSpPr>
        <p:spPr>
          <a:xfrm>
            <a:off x="699902" y="5044267"/>
            <a:ext cx="797204" cy="311547"/>
          </a:xfrm>
          <a:prstGeom prst="rect">
            <a:avLst/>
          </a:prstGeom>
          <a:noFill/>
          <a:ln w="38100">
            <a:solidFill>
              <a:srgbClr val="FBB4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0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 err="1"/>
              <a:t>Sahlberg</a:t>
            </a:r>
            <a:r>
              <a:rPr lang="en-US" sz="3200" dirty="0"/>
              <a:t> Discussion 2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170153"/>
            <a:ext cx="9643353" cy="5519337"/>
          </a:xfrm>
        </p:spPr>
        <p:txBody>
          <a:bodyPr wrap="square" lIns="0" rIns="0">
            <a:normAutofit fontScale="925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Capital loss is straightforward if you have the right number to start with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For this it is REALLY helpful, almost necessary, to have last year’s 1040 package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One of the last pages in the VITA package is the Capital Loss Carryover Worksheet with the next year’s starting number 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Having an Iowa refund: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Underlying rule: Pre-2023 tax year Iowa refunds received in 2023 only affect 2023 Federal taxes if earlier Iowa taxes affected Federal 2022 taxes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Confusing?  It boils down to: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If they didn’t itemize on Federal Schedule A in 2022, any Iowa refund is not taxable for Federal returns in 2023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Any questions or areas to review?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69728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Training Scenario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Gloria Langford</a:t>
            </a:r>
          </a:p>
        </p:txBody>
      </p:sp>
    </p:spTree>
    <p:extLst>
      <p:ext uri="{BB962C8B-B14F-4D97-AF65-F5344CB8AC3E}">
        <p14:creationId xmlns:p14="http://schemas.microsoft.com/office/powerpoint/2010/main" val="14595872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Langford Discussion 1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70" y="1202139"/>
            <a:ext cx="9498137" cy="5280200"/>
          </a:xfrm>
        </p:spPr>
        <p:txBody>
          <a:bodyPr wrap="square" lIns="0" rIns="0">
            <a:normAutofit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A parent as a dependent is not uncommon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2"/>
                </a:solidFill>
              </a:rPr>
              <a:t>Support and income details are key during the interview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In this case for early withdrawal, the Sched A is helpful even though she uses the standard deduction. 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It calculates the total unreimbursed medical costs over her 7.5% limit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2"/>
                </a:solidFill>
              </a:rPr>
              <a:t>The difference between that and the actual expense is what you use when you enter the value for Form 5329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2"/>
                </a:solidFill>
              </a:rPr>
              <a:t>Medical reasons is the only exception we usually run into that has that type of restriction for how much of the funds you can apply for reducing the extra penalty</a:t>
            </a:r>
          </a:p>
        </p:txBody>
      </p:sp>
    </p:spTree>
    <p:extLst>
      <p:ext uri="{BB962C8B-B14F-4D97-AF65-F5344CB8AC3E}">
        <p14:creationId xmlns:p14="http://schemas.microsoft.com/office/powerpoint/2010/main" val="10151654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Langford Discussion 2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70" y="1202139"/>
            <a:ext cx="9498137" cy="5280200"/>
          </a:xfrm>
        </p:spPr>
        <p:txBody>
          <a:bodyPr wrap="square" lIns="0" rIns="0">
            <a:normAutofit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HSA Coverage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The last-month (12-month) rule is interesting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Pub 4012 Section E and Form 8889 instructions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2"/>
                </a:solidFill>
              </a:rPr>
              <a:t>As long as the client is enrolled in the HSA in December and keeps going through the entire next year, they are considered to have been enrolled the entire previous year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Allows them to contribute a full year’s worth of funds for that previous year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They face tax penalties if they don’t last the entire next year</a:t>
            </a:r>
            <a:endParaRPr lang="en-US" b="0" dirty="0">
              <a:solidFill>
                <a:schemeClr val="accent2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Identity Theft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A</a:t>
            </a:r>
            <a:r>
              <a:rPr lang="en-US" b="0" dirty="0">
                <a:solidFill>
                  <a:schemeClr val="accent2"/>
                </a:solidFill>
              </a:rPr>
              <a:t> missing dependent PIN will cause an e-file IRS rejection (but not if filed on paper)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Any questions or areas to review?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8708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Training Scenario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Christopher and Cindy Adams</a:t>
            </a:r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Adams Discussion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352587"/>
            <a:ext cx="9304418" cy="5087547"/>
          </a:xfrm>
        </p:spPr>
        <p:txBody>
          <a:bodyPr wrap="square" lIns="0" rIns="0">
            <a:normAutofit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Education credits can be tricky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Clients frequently aren’t sure how many times they’ve taken a credit and which credit it was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Pay attention if expenses are really “required” for the courses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Solvency is not always easy to answer for debt </a:t>
            </a:r>
            <a:r>
              <a:rPr lang="en-US" b="0" dirty="0" err="1">
                <a:solidFill>
                  <a:schemeClr val="accent1">
                    <a:lumMod val="75000"/>
                  </a:schemeClr>
                </a:solidFill>
              </a:rPr>
              <a:t>foregiveness</a:t>
            </a: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There is a worksheet in Pub 4012 if there are doubts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2"/>
                </a:solidFill>
              </a:rPr>
              <a:t>Home mortgage solvency is especially hard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600" b="0" dirty="0">
                <a:solidFill>
                  <a:schemeClr val="accent1">
                    <a:lumMod val="75000"/>
                  </a:schemeClr>
                </a:solidFill>
              </a:rPr>
              <a:t>EIC issues: Most clients will remember a letter from the IRS, but not always exactly what it was for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600" b="0" dirty="0">
                <a:solidFill>
                  <a:schemeClr val="accent1">
                    <a:lumMod val="75000"/>
                  </a:schemeClr>
                </a:solidFill>
              </a:rPr>
              <a:t>Any questions or areas to review?</a:t>
            </a:r>
          </a:p>
        </p:txBody>
      </p:sp>
    </p:spTree>
    <p:extLst>
      <p:ext uri="{BB962C8B-B14F-4D97-AF65-F5344CB8AC3E}">
        <p14:creationId xmlns:p14="http://schemas.microsoft.com/office/powerpoint/2010/main" val="399687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Autofit/>
          </a:bodyPr>
          <a:lstStyle/>
          <a:p>
            <a:r>
              <a:rPr lang="en-US" sz="2800" dirty="0"/>
              <a:t>Feast to Famine – Almost No Fed Form Changes</a:t>
            </a:r>
            <a:endParaRPr lang="en-US" sz="24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70" y="1214369"/>
            <a:ext cx="9403267" cy="550710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Self-Employed Health Insurance Deduction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In Scope, but not common with our clients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Was a worksheet in Pu</a:t>
            </a:r>
            <a:r>
              <a:rPr lang="en-US" dirty="0"/>
              <a:t>b 535, now it’s own form 7206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1040-X Amended Returns</a:t>
            </a:r>
            <a:endParaRPr lang="en-US" b="0" dirty="0">
              <a:solidFill>
                <a:schemeClr val="tx1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 Easier to do direct deposit and input bank information for refunds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1099-DA planned for reporting of Digital Asset activity, but deferred till 2026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To be used instead of 1099-B, 1099-MIS</a:t>
            </a:r>
            <a:r>
              <a:rPr lang="en-US" dirty="0"/>
              <a:t>C, 1099-K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174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001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07548-E874-4174-8309-8B686939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9" y="1540933"/>
            <a:ext cx="8480426" cy="4656115"/>
          </a:xfrm>
        </p:spPr>
        <p:txBody>
          <a:bodyPr>
            <a:normAutofit/>
          </a:bodyPr>
          <a:lstStyle/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ZOOM January 20</a:t>
            </a:r>
            <a:r>
              <a:rPr lang="en-US" baseline="30000" dirty="0"/>
              <a:t>th</a:t>
            </a:r>
            <a:r>
              <a:rPr lang="en-US" dirty="0"/>
              <a:t> and January 27</a:t>
            </a:r>
            <a:r>
              <a:rPr lang="en-US" baseline="30000" dirty="0"/>
              <a:t>th</a:t>
            </a:r>
          </a:p>
          <a:p>
            <a:pPr lvl="1"/>
            <a:r>
              <a:rPr lang="en-US" dirty="0"/>
              <a:t>I plan to send out three more scenarios for each</a:t>
            </a:r>
          </a:p>
          <a:p>
            <a:pPr lvl="1"/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– Hope to cover more Iowa details related </a:t>
            </a:r>
            <a:r>
              <a:rPr lang="en-US" dirty="0" err="1"/>
              <a:t>Taxslayer</a:t>
            </a:r>
            <a:r>
              <a:rPr lang="en-US" dirty="0"/>
              <a:t> input, as well as a few other tax areas (injured spouse, amending,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27</a:t>
            </a:r>
            <a:r>
              <a:rPr lang="en-US" baseline="30000" dirty="0"/>
              <a:t>th</a:t>
            </a:r>
            <a:r>
              <a:rPr lang="en-US" dirty="0"/>
              <a:t> – Detailed discussion of our recommended VITA process</a:t>
            </a:r>
          </a:p>
          <a:p>
            <a:r>
              <a:rPr lang="en-US" dirty="0"/>
              <a:t>I’ll be releasing more resource sheets as soon as I can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20706-20C5-4D43-87FB-B85986E5A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35767-1947-4FA0-ACDF-3EE24D09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193192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Final Questions?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 See you Jan 20th</a:t>
            </a:r>
          </a:p>
        </p:txBody>
      </p:sp>
    </p:spTree>
    <p:extLst>
      <p:ext uri="{BB962C8B-B14F-4D97-AF65-F5344CB8AC3E}">
        <p14:creationId xmlns:p14="http://schemas.microsoft.com/office/powerpoint/2010/main" val="255218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Federal Tax Regulations</a:t>
            </a:r>
          </a:p>
        </p:txBody>
      </p:sp>
    </p:spTree>
    <p:extLst>
      <p:ext uri="{BB962C8B-B14F-4D97-AF65-F5344CB8AC3E}">
        <p14:creationId xmlns:p14="http://schemas.microsoft.com/office/powerpoint/2010/main" val="308065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Autofit/>
          </a:bodyPr>
          <a:lstStyle/>
          <a:p>
            <a:r>
              <a:rPr lang="en-US" sz="2400" dirty="0"/>
              <a:t>Expansion of Early Withdrawal Penalty Exceptions</a:t>
            </a:r>
            <a:endParaRPr lang="en-US" sz="2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70" y="1214369"/>
            <a:ext cx="9390816" cy="550710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Distributions from IRA or 401K prior to age 59½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Listed on Pg H-7 of Pub 4012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Went from 12 Exceptions to 21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New exceptions to note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2"/>
                </a:solidFill>
              </a:rPr>
              <a:t>Terminally ill individuals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2"/>
                </a:solidFill>
              </a:rPr>
              <a:t>Distributions that are correcting excess contributions to an IRA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As long as withdrawn before the relevant tax due date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accent2"/>
                </a:solidFill>
              </a:rPr>
              <a:t>Expanded exceptions for Public Safety Employees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Adds exception for PSEs with 25+ years of service</a:t>
            </a:r>
            <a:r>
              <a:rPr lang="en-US" b="0" dirty="0">
                <a:solidFill>
                  <a:schemeClr val="tx1"/>
                </a:solidFill>
              </a:rPr>
              <a:t> 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Includes select state/local corrections officers and firefighters</a:t>
            </a:r>
            <a:endParaRPr lang="en-US" b="0" dirty="0">
              <a:solidFill>
                <a:schemeClr val="tx1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7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Autofit/>
          </a:bodyPr>
          <a:lstStyle/>
          <a:p>
            <a:r>
              <a:rPr lang="en-US" sz="2400" dirty="0"/>
              <a:t>Early Withdrawal Penalty Exceptions - </a:t>
            </a:r>
            <a:r>
              <a:rPr lang="en-US" sz="2400" dirty="0" err="1"/>
              <a:t>cont</a:t>
            </a:r>
            <a:endParaRPr lang="en-US" sz="2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06" y="1214369"/>
            <a:ext cx="9663953" cy="550710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Existing exception to note from 2020 SECURE Act: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Up to $5,000 penalty-free withdrawal to support birth or adoption of a child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Exception is a spouse’s existing child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Need to provide SSN/TIN of the child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Use either IRA or 401K (if allowed by employer)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Can be done by each parent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Must be done within 1 year after the event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Can be repaid within 3 years, if still participating in that retirement plan</a:t>
            </a:r>
            <a:endParaRPr lang="en-US" b="0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The Form 5329 Instructions has more details on all the exceptions</a:t>
            </a:r>
            <a:endParaRPr lang="en-US" dirty="0">
              <a:solidFill>
                <a:schemeClr val="tx2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97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Way 2017">
      <a:dk1>
        <a:sysClr val="windowText" lastClr="000000"/>
      </a:dk1>
      <a:lt1>
        <a:sysClr val="window" lastClr="FFFFFF"/>
      </a:lt1>
      <a:dk2>
        <a:srgbClr val="005191"/>
      </a:dk2>
      <a:lt2>
        <a:srgbClr val="75B1D9"/>
      </a:lt2>
      <a:accent1>
        <a:srgbClr val="005191"/>
      </a:accent1>
      <a:accent2>
        <a:srgbClr val="539ED0"/>
      </a:accent2>
      <a:accent3>
        <a:srgbClr val="F57814"/>
      </a:accent3>
      <a:accent4>
        <a:srgbClr val="FFB351"/>
      </a:accent4>
      <a:accent5>
        <a:srgbClr val="7C81B8"/>
      </a:accent5>
      <a:accent6>
        <a:srgbClr val="FF443B"/>
      </a:accent6>
      <a:hlink>
        <a:srgbClr val="F57814"/>
      </a:hlink>
      <a:folHlink>
        <a:srgbClr val="FF443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ECI-Generic-PowerPoint-Template" id="{47F96A85-D5D0-40F2-8EB6-874D71EE53C1}" vid="{25F155B4-F74E-4E08-BC0E-36ECDAC6D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UWECI-Generic-PowerPoint-Template</Template>
  <TotalTime>0</TotalTime>
  <Words>3025</Words>
  <Application>Microsoft Office PowerPoint</Application>
  <PresentationFormat>On-screen Show (4:3)</PresentationFormat>
  <Paragraphs>454</Paragraphs>
  <Slides>62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PowerPoint Presentation</vt:lpstr>
      <vt:lpstr>Agenda</vt:lpstr>
      <vt:lpstr>Federal Changes for TY 2023</vt:lpstr>
      <vt:lpstr>Pub 4491 has detailed information</vt:lpstr>
      <vt:lpstr>Federal Tax Forms</vt:lpstr>
      <vt:lpstr>Feast to Famine – Almost No Fed Form Changes</vt:lpstr>
      <vt:lpstr>Federal Tax Regulations</vt:lpstr>
      <vt:lpstr>Expansion of Early Withdrawal Penalty Exceptions</vt:lpstr>
      <vt:lpstr>Early Withdrawal Penalty Exceptions - cont</vt:lpstr>
      <vt:lpstr>Residential Energy Credits - What’s the same?</vt:lpstr>
      <vt:lpstr>Residential Energy Credits – What’s New?</vt:lpstr>
      <vt:lpstr>Required Minimum Distributions</vt:lpstr>
      <vt:lpstr>Required Minimum Distributions - cont</vt:lpstr>
      <vt:lpstr>Federal Student Loan Tax Forgiveness</vt:lpstr>
      <vt:lpstr>Mortgage Dept Forgiveness – Still in effect </vt:lpstr>
      <vt:lpstr>Federal Sunset 12/31/2025 Tax Cut and Jobs Act 2017</vt:lpstr>
      <vt:lpstr>TCJA 2017 – What May Go Away 12/31/25? </vt:lpstr>
      <vt:lpstr>Iowa Changes for TY 2023</vt:lpstr>
      <vt:lpstr>Iowa Tax Regulations</vt:lpstr>
      <vt:lpstr>Major Shift for Iowa</vt:lpstr>
      <vt:lpstr>Dealing with Students First ESA</vt:lpstr>
      <vt:lpstr>Iowa Tax Forms</vt:lpstr>
      <vt:lpstr>Major Changes for Iowa </vt:lpstr>
      <vt:lpstr>Iowa 1040 pg 1 </vt:lpstr>
      <vt:lpstr>Iowa 1040 pg 1 - cont </vt:lpstr>
      <vt:lpstr>Iowa 1040 pg 2 </vt:lpstr>
      <vt:lpstr>Iowa 1040 pg 2 - cont </vt:lpstr>
      <vt:lpstr>Iowa 1040 pg 3 </vt:lpstr>
      <vt:lpstr>Iowa 1040 pg 3 - cont </vt:lpstr>
      <vt:lpstr>Iowa 1040 Schedule 1 – Federal Total Income </vt:lpstr>
      <vt:lpstr>Iowa 1040 Schedule 1 – Federal Taxable Income </vt:lpstr>
      <vt:lpstr>Federal Out-of-Scope</vt:lpstr>
      <vt:lpstr>Out-of-Scope</vt:lpstr>
      <vt:lpstr>Out-of-Scope</vt:lpstr>
      <vt:lpstr>Out-of-Scope</vt:lpstr>
      <vt:lpstr>Out-of-Scope</vt:lpstr>
      <vt:lpstr>Out-of-Scope</vt:lpstr>
      <vt:lpstr>Out-of-Scope</vt:lpstr>
      <vt:lpstr>Iowa Related Out-of-Scope</vt:lpstr>
      <vt:lpstr>Out-of-Scope</vt:lpstr>
      <vt:lpstr>Supplemental Intake Forms</vt:lpstr>
      <vt:lpstr>Primary Interview Data Capture - 1</vt:lpstr>
      <vt:lpstr>Primary Interview Data Capture - 2</vt:lpstr>
      <vt:lpstr>Primary Interview Data Capture - 3</vt:lpstr>
      <vt:lpstr>Primary Interview Data Capture - 4</vt:lpstr>
      <vt:lpstr>Itemized Interview Data Capture - 1</vt:lpstr>
      <vt:lpstr>Itemized Interview Data Capture - 2</vt:lpstr>
      <vt:lpstr>Planned Resource Sheets</vt:lpstr>
      <vt:lpstr>Planned Resource Sheets – Done or This Week</vt:lpstr>
      <vt:lpstr>   Planned Resource Sheets – By the 27th</vt:lpstr>
      <vt:lpstr>Example Scenarios</vt:lpstr>
      <vt:lpstr>Training Scenario 1</vt:lpstr>
      <vt:lpstr>Sahlberg Discussion 1</vt:lpstr>
      <vt:lpstr>Sahlberg Discussion 2</vt:lpstr>
      <vt:lpstr>Training Scenario 2</vt:lpstr>
      <vt:lpstr>Langford Discussion 1</vt:lpstr>
      <vt:lpstr>Langford Discussion 2</vt:lpstr>
      <vt:lpstr>Training Scenario 3</vt:lpstr>
      <vt:lpstr>Adams Discussion</vt:lpstr>
      <vt:lpstr>Next Steps</vt:lpstr>
      <vt:lpstr>Next</vt:lpstr>
      <vt:lpstr>Final 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2019-11-25T02:10:59Z</dcterms:created>
  <dcterms:modified xsi:type="dcterms:W3CDTF">2024-01-13T04:10:56Z</dcterms:modified>
</cp:coreProperties>
</file>