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469" r:id="rId2"/>
    <p:sldId id="257" r:id="rId3"/>
    <p:sldId id="728" r:id="rId4"/>
    <p:sldId id="730" r:id="rId5"/>
    <p:sldId id="731" r:id="rId6"/>
    <p:sldId id="732" r:id="rId7"/>
    <p:sldId id="733" r:id="rId8"/>
    <p:sldId id="734" r:id="rId9"/>
    <p:sldId id="735" r:id="rId10"/>
    <p:sldId id="736" r:id="rId11"/>
    <p:sldId id="737" r:id="rId12"/>
    <p:sldId id="738" r:id="rId13"/>
    <p:sldId id="739" r:id="rId14"/>
    <p:sldId id="740" r:id="rId15"/>
    <p:sldId id="741" r:id="rId16"/>
    <p:sldId id="742" r:id="rId17"/>
    <p:sldId id="743" r:id="rId18"/>
    <p:sldId id="744" r:id="rId19"/>
    <p:sldId id="745" r:id="rId20"/>
    <p:sldId id="746" r:id="rId21"/>
    <p:sldId id="747" r:id="rId22"/>
    <p:sldId id="771" r:id="rId23"/>
    <p:sldId id="772" r:id="rId24"/>
    <p:sldId id="773" r:id="rId25"/>
    <p:sldId id="777" r:id="rId26"/>
    <p:sldId id="779" r:id="rId27"/>
    <p:sldId id="778" r:id="rId28"/>
    <p:sldId id="757" r:id="rId29"/>
    <p:sldId id="763" r:id="rId30"/>
    <p:sldId id="764" r:id="rId31"/>
    <p:sldId id="758" r:id="rId32"/>
    <p:sldId id="756" r:id="rId33"/>
    <p:sldId id="765" r:id="rId34"/>
    <p:sldId id="766" r:id="rId35"/>
    <p:sldId id="767" r:id="rId36"/>
    <p:sldId id="759" r:id="rId37"/>
    <p:sldId id="760" r:id="rId38"/>
    <p:sldId id="761" r:id="rId39"/>
    <p:sldId id="768" r:id="rId40"/>
    <p:sldId id="762" r:id="rId41"/>
    <p:sldId id="769" r:id="rId42"/>
    <p:sldId id="775" r:id="rId43"/>
    <p:sldId id="774" r:id="rId44"/>
    <p:sldId id="776" r:id="rId45"/>
    <p:sldId id="780" r:id="rId46"/>
    <p:sldId id="781" r:id="rId47"/>
    <p:sldId id="782" r:id="rId48"/>
    <p:sldId id="783" r:id="rId49"/>
    <p:sldId id="784" r:id="rId50"/>
    <p:sldId id="674" r:id="rId51"/>
    <p:sldId id="675" r:id="rId52"/>
    <p:sldId id="790" r:id="rId53"/>
    <p:sldId id="785" r:id="rId54"/>
    <p:sldId id="786" r:id="rId55"/>
    <p:sldId id="265" r:id="rId56"/>
    <p:sldId id="787" r:id="rId57"/>
    <p:sldId id="628" r:id="rId58"/>
    <p:sldId id="788" r:id="rId59"/>
    <p:sldId id="789" r:id="rId60"/>
    <p:sldId id="300" r:id="rId61"/>
    <p:sldId id="397" r:id="rId62"/>
    <p:sldId id="465" r:id="rId6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1"/>
    <a:srgbClr val="EA7200"/>
    <a:srgbClr val="F57814"/>
    <a:srgbClr val="539ED0"/>
    <a:srgbClr val="FBB43E"/>
    <a:srgbClr val="FFB351"/>
    <a:srgbClr val="64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7" autoAdjust="0"/>
    <p:restoredTop sz="93886" autoAdjust="0"/>
  </p:normalViewPr>
  <p:slideViewPr>
    <p:cSldViewPr snapToGrid="0" snapToObjects="1">
      <p:cViewPr varScale="1">
        <p:scale>
          <a:sx n="82" d="100"/>
          <a:sy n="82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0100-14E3-D647-84FF-F8CB4A92EEE3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4484-2D14-8147-A2DC-EBF549FB1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9T16:35:54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0 132,'1106'0,"-678"-30,-2-34,-426 64,76-8,0 3,108 6,-70 1,380-21,-383 11,139 7,-102 4,-146-3,520 15,-88 16,316 2,-43-22,-231 0,145-9,-604 0,0 0,0 0,-1 2,0 0,0 1,29 13,-24-9,-1-2,1 0,33 6,-5-9,87-4,4 0,-90 9,-32-3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9T16:36:09.8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70,'15'1,"1"1,-1 0,17 5,30 4,-21-5,0 1,-1 2,60 22,-76-25,0-1,1-1,-1-1,1-1,-1-1,1-2,0 0,45-9,-49 5,1-1,-1-1,0 0,31-18,-24 12,41-14,-13 12,0 2,77-6,114 4,-201 13,0 1,1 3,-1 2,0 2,0 2,81 25,141 37,-265-69,394 64,-22-5,-326-50,-1-1,1-3,57 0,45-7,0 6,243 42,-328-36,116 3,65-15,-87-2,-156 3,53 1,1-4,59-9,619-108,-618 107,0 4,125 7,131-9,-37 1,2 0,-179-3,234 10,-248 16,25 1,-5-14,217 9,-203 1,1-7,216-25,-172-9,280-20,-473 52,-1 1,0 2,0 1,-1 2,46 15,18 4,-58-19,0-1,63 1,76-10,-58 0,721 3,-603 13,-16 0,261-14,-5-39,-337 10,-88 18,67-9,1326-55,-1361 81,0 4,146 36,-92-16,-5-3,569 90,-617-109,0-3,143-12,-156-6,-54 9,0 2,1 0,17-1,-14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9T16:36:15.4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1 107,'177'13,"-5"0,-164-13,34 2,0-3,0-2,0-1,46-11,261-64,-268 65,1 5,112 0,-171 11,0 1,0 1,-1 1,1 1,-2 1,1 1,27 15,-15-8,53 15,-39-18,1-4,-1-1,56 1,151-11,-97-1,312 6,283-5,-687-1,79-17,-5 1,223 13,-207 9,-25 0,151-4,-192-11,-11 1,-59 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0T01:31:48.8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28,'52'0,"0"2,75 12,156 43,380 70,-541-110,1-6,160-5,453-9,-108 2,-261-28,-108 5,-201 18,100-25,-106 18,-1 3,91-6,316 15,-194 3,-232-4,0-1,0-2,31-8,56-9,277-11,-245 11,-3 0,-88 17,0 3,0 2,1 3,-2 2,99 23,-94-13,2-3,121 6,135-18,-166-2,-98 1,-5-1,1 3,-1 2,88 16,52 31,-89-20,211 30,-40-17,-50-5,155 23,-217-32,-145-26,-1-1,1 0,19-2,-30 0,0-1,0 0,0 0,1-1,-1 0,0 0,-1-1,1 0,10-6,15-15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0T01:31:53.5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0 112,'145'6,"171"30,-201-21,143 21,237 26,-421-59,0-3,121-17,-130 11,112-1,-110 6,97-12,12-15,219-8,-105 24,43-1,39 0,17 0,-370 13,280-3,-3-25,13-38,-259 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EA2A-B16D-F446-9BF6-799BE5083711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BE64-911F-3D4B-A781-15E4A654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5353776"/>
            <a:ext cx="6784412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51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08461" y="6052999"/>
            <a:ext cx="6783880" cy="4896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39ED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5638800"/>
            <a:ext cx="1243052" cy="896075"/>
          </a:xfrm>
          <a:prstGeom prst="rect">
            <a:avLst/>
          </a:prstGeom>
        </p:spPr>
      </p:pic>
      <p:sp>
        <p:nvSpPr>
          <p:cNvPr id="1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1913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 rot="5400000">
            <a:off x="-1371600" y="1371600"/>
            <a:ext cx="6857999" cy="4114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1"/>
            <a:ext cx="4479924" cy="4572000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49749" y="493136"/>
            <a:ext cx="4479925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49750" y="1159933"/>
            <a:ext cx="4403725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989863"/>
            <a:ext cx="8166100" cy="405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04226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349249" y="1210731"/>
            <a:ext cx="8404226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3624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50" y="1955800"/>
            <a:ext cx="8153400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422401"/>
            <a:ext cx="8480426" cy="4622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chemeClr val="accent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6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0434" cy="2337434"/>
          </a:xfrm>
        </p:spPr>
        <p:txBody>
          <a:bodyPr anchor="b">
            <a:norm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043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89484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894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rgbClr val="EA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6090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6090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995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995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388533"/>
            <a:ext cx="8480426" cy="4656115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 algn="l"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49249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380067"/>
            <a:ext cx="8166100" cy="4664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49" y="1405467"/>
            <a:ext cx="8467725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61949" y="5054601"/>
            <a:ext cx="8467725" cy="1023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0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36134"/>
            <a:ext cx="7886700" cy="4644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  <p:sldLayoutId id="2147483668" r:id="rId4"/>
    <p:sldLayoutId id="2147483670" r:id="rId5"/>
    <p:sldLayoutId id="2147483650" r:id="rId6"/>
    <p:sldLayoutId id="2147483661" r:id="rId7"/>
    <p:sldLayoutId id="2147483662" r:id="rId8"/>
    <p:sldLayoutId id="2147483667" r:id="rId9"/>
    <p:sldLayoutId id="2147483665" r:id="rId10"/>
    <p:sldLayoutId id="2147483673" r:id="rId11"/>
    <p:sldLayoutId id="2147483660" r:id="rId12"/>
    <p:sldLayoutId id="2147483663" r:id="rId13"/>
    <p:sldLayoutId id="2147483666" r:id="rId14"/>
    <p:sldLayoutId id="2147483664" r:id="rId15"/>
    <p:sldLayoutId id="2147483672" r:id="rId16"/>
    <p:sldLayoutId id="214748367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519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rgbClr val="539ED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e.iowa.gov/media/8595/download?inline=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3.tmp"/><Relationship Id="rId7" Type="http://schemas.openxmlformats.org/officeDocument/2006/relationships/image" Target="../media/image25.png"/><Relationship Id="rId2" Type="http://schemas.openxmlformats.org/officeDocument/2006/relationships/hyperlink" Target="https://educate.iowa.gov/pk-12/educational-choice/education-savings-account#questions-and-answers" TargetMode="Externa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24.png"/><Relationship Id="rId4" Type="http://schemas.openxmlformats.org/officeDocument/2006/relationships/customXml" Target="../ink/ink1.xml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5" Type="http://schemas.openxmlformats.org/officeDocument/2006/relationships/image" Target="../media/image39.png"/><Relationship Id="rId4" Type="http://schemas.openxmlformats.org/officeDocument/2006/relationships/customXml" Target="../ink/ink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4312" y="5199203"/>
            <a:ext cx="8010257" cy="699223"/>
          </a:xfrm>
        </p:spPr>
        <p:txBody>
          <a:bodyPr>
            <a:normAutofit/>
          </a:bodyPr>
          <a:lstStyle/>
          <a:p>
            <a:r>
              <a:rPr lang="en-US" dirty="0"/>
              <a:t>January 20, 2024 Training Session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8586" y="6052999"/>
            <a:ext cx="6783880" cy="489675"/>
          </a:xfrm>
        </p:spPr>
        <p:txBody>
          <a:bodyPr>
            <a:normAutofit/>
          </a:bodyPr>
          <a:lstStyle/>
          <a:p>
            <a:r>
              <a:rPr lang="en-US" dirty="0"/>
              <a:t>Tax Year 2023			</a:t>
            </a:r>
          </a:p>
        </p:txBody>
      </p:sp>
      <p:pic>
        <p:nvPicPr>
          <p:cNvPr id="14" name="Picture Placeholder 13" descr="A picture containing traffic, sitting, lit, light&#10;&#10;Description automatically generated">
            <a:extLst>
              <a:ext uri="{FF2B5EF4-FFF2-40B4-BE49-F238E27FC236}">
                <a16:creationId xmlns:a16="http://schemas.microsoft.com/office/drawing/2014/main" id="{E6405B2E-2898-4DC6-A03E-AEC3A3D399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035" t="-14360" r="1035" b="-16778"/>
          <a:stretch/>
        </p:blipFill>
        <p:spPr>
          <a:xfrm>
            <a:off x="0" y="0"/>
            <a:ext cx="9144000" cy="4919663"/>
          </a:xfrm>
        </p:spPr>
      </p:pic>
    </p:spTree>
    <p:extLst>
      <p:ext uri="{BB962C8B-B14F-4D97-AF65-F5344CB8AC3E}">
        <p14:creationId xmlns:p14="http://schemas.microsoft.com/office/powerpoint/2010/main" val="63230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Bank Details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069847" y="1311046"/>
            <a:ext cx="5542503" cy="4884738"/>
          </a:xfrm>
          <a:prstGeom prst="rect">
            <a:avLst/>
          </a:prstGeom>
        </p:spPr>
        <p:txBody>
          <a:bodyPr vert="horz" wrap="square" lIns="0" tIns="45720" rIns="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Multiple banks (F8888) not active for Practice Lab at the moment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Input up to three bank accounts for refunds or payments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Use the button to pull in the full Fed refund if only 1 bank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Totals must equal full Fed refund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Bank info carries to IA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9AFED67-B96C-4C5E-B8E5-A7975B741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08" y="1159934"/>
            <a:ext cx="3520682" cy="53149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2E6BEA-24FA-4458-AC89-63AF8D335060}"/>
              </a:ext>
            </a:extLst>
          </p:cNvPr>
          <p:cNvSpPr/>
          <p:nvPr/>
        </p:nvSpPr>
        <p:spPr>
          <a:xfrm>
            <a:off x="2675132" y="3400424"/>
            <a:ext cx="1168205" cy="5429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0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Check/Savings Bond Input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264016" y="1471614"/>
            <a:ext cx="5003887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If being paid by check, indicate that here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We very seldom deal with Savings Bonds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659833-C333-4C90-AA39-279677030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76" y="1255415"/>
            <a:ext cx="3414713" cy="51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2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Error Messages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663574" y="3995714"/>
            <a:ext cx="8480426" cy="1976461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If you miss something required , you will get an error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B975DDA-DFE9-409C-B785-7AABC6CCE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401497"/>
            <a:ext cx="7607431" cy="23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9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Driver’s License – No Input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5286375" y="1471614"/>
            <a:ext cx="3981528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We don’t need to input this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46DBCE1-026D-4193-B692-D55526F33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1" y="1403639"/>
            <a:ext cx="46386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6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Carry-Forward Authorization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3940156" y="1314446"/>
            <a:ext cx="5603894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This screen is currently not in the practice lab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We can assume it will be there for the live filing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This is the input from Form 15080 at the back of 13614-C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This does not affect their return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If they signed 15080, then Accept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Use ZIP codes for PIN and today’s date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9D174A8-D9A8-4F52-A136-1AC9E23B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3" y="1210755"/>
            <a:ext cx="3438503" cy="52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E07B248-05BF-47C4-B714-41491288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314446"/>
            <a:ext cx="5057775" cy="45148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Questions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5414963" y="1314446"/>
            <a:ext cx="4286250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Questions from end of 13614-C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Notice you can Save/Exit at any point and return later to finish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47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 Credits – No Input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5414963" y="1314446"/>
            <a:ext cx="4286250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No inputs here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420C807E-865C-4B02-A9B3-811E657B7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1681162"/>
            <a:ext cx="49625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4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esignatures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589462" y="1314446"/>
            <a:ext cx="5111751" cy="2357222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We will not be using </a:t>
            </a:r>
            <a:r>
              <a:rPr lang="en-US" sz="3200" b="0" dirty="0" err="1">
                <a:solidFill>
                  <a:schemeClr val="tx1"/>
                </a:solidFill>
              </a:rPr>
              <a:t>esignatures</a:t>
            </a:r>
            <a:endParaRPr lang="en-US" sz="3200" b="0" dirty="0">
              <a:solidFill>
                <a:schemeClr val="tx1"/>
              </a:solidFill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E3C324D-F61B-44C4-A753-476C7B08F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92" y="1221600"/>
            <a:ext cx="4183670" cy="50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19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Summary/Verification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589462" y="1314446"/>
            <a:ext cx="5111751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The refunds and bank summary are shown here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Your screen layout may affect how it is presented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3502D3-5566-4DE6-AA05-5C26A2E5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2" y="1214430"/>
            <a:ext cx="4206665" cy="52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98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D837CA8-D484-4B88-BDD2-51418D59A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39" y="1182682"/>
            <a:ext cx="4335380" cy="53038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39" y="371476"/>
            <a:ext cx="848042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Printing and Tags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443414" y="1314446"/>
            <a:ext cx="5257800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Choose the print option (Usually VITA)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Set any tags if needed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 err="1">
                <a:solidFill>
                  <a:schemeClr val="tx1"/>
                </a:solidFill>
              </a:rPr>
              <a:t>eMail</a:t>
            </a:r>
            <a:r>
              <a:rPr lang="en-US" sz="3200" b="0" dirty="0">
                <a:solidFill>
                  <a:schemeClr val="tx1"/>
                </a:solidFill>
              </a:rPr>
              <a:t> option may not be there, but we don’t use it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6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249" y="1280161"/>
            <a:ext cx="8480426" cy="5441316"/>
          </a:xfrm>
        </p:spPr>
        <p:txBody>
          <a:bodyPr>
            <a:normAutofit/>
          </a:bodyPr>
          <a:lstStyle/>
          <a:p>
            <a:r>
              <a:rPr lang="en-US" dirty="0"/>
              <a:t>Finishing/</a:t>
            </a:r>
            <a:r>
              <a:rPr lang="en-US" dirty="0" err="1"/>
              <a:t>eFiling</a:t>
            </a:r>
            <a:r>
              <a:rPr lang="en-US" dirty="0"/>
              <a:t> a </a:t>
            </a:r>
            <a:r>
              <a:rPr lang="en-US" dirty="0" err="1"/>
              <a:t>Taxslayer</a:t>
            </a:r>
            <a:r>
              <a:rPr lang="en-US" dirty="0"/>
              <a:t> return</a:t>
            </a:r>
          </a:p>
          <a:p>
            <a:pPr lvl="1"/>
            <a:r>
              <a:rPr lang="en-US" dirty="0"/>
              <a:t>We will do bank and final input for the next scenarios</a:t>
            </a:r>
          </a:p>
          <a:p>
            <a:pPr lvl="1"/>
            <a:r>
              <a:rPr lang="en-US" dirty="0"/>
              <a:t>No big changes from last year</a:t>
            </a:r>
          </a:p>
          <a:p>
            <a:r>
              <a:rPr lang="en-US" dirty="0"/>
              <a:t>Students First ESA</a:t>
            </a:r>
          </a:p>
          <a:p>
            <a:r>
              <a:rPr lang="en-US" dirty="0"/>
              <a:t>Premium Tax Credits</a:t>
            </a:r>
          </a:p>
          <a:p>
            <a:r>
              <a:rPr lang="en-US"/>
              <a:t>Iowa Inputs </a:t>
            </a:r>
            <a:r>
              <a:rPr lang="en-US" dirty="0"/>
              <a:t>for </a:t>
            </a:r>
            <a:r>
              <a:rPr lang="en-US" dirty="0" err="1"/>
              <a:t>Taxslayer</a:t>
            </a:r>
            <a:endParaRPr lang="en-US" dirty="0"/>
          </a:p>
          <a:p>
            <a:r>
              <a:rPr lang="en-US" dirty="0"/>
              <a:t>Notes on a couple Iowa Credits</a:t>
            </a:r>
          </a:p>
          <a:p>
            <a:r>
              <a:rPr lang="en-US" dirty="0"/>
              <a:t>Review of Swanson, O’Connor, Edwards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129" y="493136"/>
            <a:ext cx="835454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B45D7-44E4-4A1F-AC36-4C0DEADEB2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24" y="6054726"/>
            <a:ext cx="1657985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026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Printing Configuration Options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443414" y="1314446"/>
            <a:ext cx="5257800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There should be a VITA configuration available in the live </a:t>
            </a:r>
            <a:r>
              <a:rPr lang="en-US" sz="3200" b="0" dirty="0" err="1">
                <a:solidFill>
                  <a:schemeClr val="tx1"/>
                </a:solidFill>
              </a:rPr>
              <a:t>Taxslayer</a:t>
            </a:r>
            <a:endParaRPr lang="en-US" sz="3200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97D345-88B4-4105-9E45-E99CAA43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341434"/>
            <a:ext cx="35814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91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C5FD5C-6BE9-49B4-B8D6-BE354EC49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314446"/>
            <a:ext cx="5819775" cy="3962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and Complete Flags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217486" y="5078129"/>
            <a:ext cx="8743951" cy="1286736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rgbClr val="FF0000"/>
                </a:solidFill>
              </a:rPr>
              <a:t>BE CAREFUL of the TRANSMIT Button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It may not be active while “In Review”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4762C1-EC02-C67E-0F1D-E1D6E9E8EE3D}"/>
              </a:ext>
            </a:extLst>
          </p:cNvPr>
          <p:cNvSpPr txBox="1">
            <a:spLocks/>
          </p:cNvSpPr>
          <p:nvPr/>
        </p:nvSpPr>
        <p:spPr>
          <a:xfrm>
            <a:off x="5345820" y="1600794"/>
            <a:ext cx="4438821" cy="2789228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Setting these two flags at the right time is important to our process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Students First ESA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54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Program But Little Guidance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87339" y="1202888"/>
            <a:ext cx="843322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Parents with K-12 students attending a private accredited school can have an account set up with $7,635 available for qualified expenses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Income limit is 300% of poverty level this year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Link to IDE list of eligible expenses (also Google Drive)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https://educate.iowa.gov/media/8595/download?inline=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It’s clear activity with these accounts does not impact Iowa taxes (unless spent on ineligible items)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Is there any Federal impact?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 have asked our VITA IRS rep for guidance based on that eligible expense list, and have not received a response yet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Iowa sources have deferred to the IRS</a:t>
            </a:r>
          </a:p>
        </p:txBody>
      </p:sp>
    </p:spTree>
    <p:extLst>
      <p:ext uri="{BB962C8B-B14F-4D97-AF65-F5344CB8AC3E}">
        <p14:creationId xmlns:p14="http://schemas.microsoft.com/office/powerpoint/2010/main" val="3274869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proceed?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59914" y="1119764"/>
            <a:ext cx="843322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Statement from IDE (excerpt on Google Drive) Q24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hlinkClick r:id="rId2"/>
              </a:rPr>
              <a:t>h</a:t>
            </a:r>
            <a:r>
              <a:rPr lang="en-US" sz="2400" dirty="0">
                <a:hlinkClick r:id="rId2"/>
              </a:rPr>
              <a:t>ttps://educate.iowa.gov/pk-12/educational-choice/education-savings-account#questions-and-answers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My understanding is that funds transfer directly from the ESA account to the school for tuition/fees,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 believe in most cases, tuition and standard fees would use up all of the $7,635 (½ fall ‘23, ½ spring ‘24)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Until we get specific guidance otherwise, I’m assuming  any ESA funds used by our clients are not taxable</a:t>
            </a:r>
            <a:endParaRPr lang="en-US" sz="2400" dirty="0"/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7D4A318-61E9-6889-9B50-2A017B3D1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99" y="2438803"/>
            <a:ext cx="6696474" cy="1319339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E0B539-3178-6CD6-6680-391DC181BAAF}"/>
                  </a:ext>
                </a:extLst>
              </p14:cNvPr>
              <p14:cNvContentPartPr/>
              <p14:nvPr/>
            </p14:nvContentPartPr>
            <p14:xfrm>
              <a:off x="4987713" y="2852942"/>
              <a:ext cx="2728080" cy="7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E0B539-3178-6CD6-6680-391DC181BA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3713" y="2744942"/>
                <a:ext cx="2835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301846-4CA4-9A12-0EB1-F40D83F230E1}"/>
                  </a:ext>
                </a:extLst>
              </p14:cNvPr>
              <p14:cNvContentPartPr/>
              <p14:nvPr/>
            </p14:nvContentPartPr>
            <p14:xfrm>
              <a:off x="1145073" y="3225902"/>
              <a:ext cx="5947560" cy="12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301846-4CA4-9A12-0EB1-F40D83F230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1073" y="3117902"/>
                <a:ext cx="60552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E7602EB-2E11-010F-9CAC-EBEFC40F31DA}"/>
                  </a:ext>
                </a:extLst>
              </p14:cNvPr>
              <p14:cNvContentPartPr/>
              <p14:nvPr/>
            </p14:nvContentPartPr>
            <p14:xfrm>
              <a:off x="1117353" y="3582302"/>
              <a:ext cx="1801440" cy="50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E7602EB-2E11-010F-9CAC-EBEFC40F31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3713" y="3474662"/>
                <a:ext cx="1909080" cy="2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5245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Premium Tax Credits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Credits </a:t>
            </a:r>
            <a:r>
              <a:rPr lang="en-US"/>
              <a:t>or Repayments for ACA on Form 8962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37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Handled Differently: Fed vs Iowa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87339" y="1202888"/>
            <a:ext cx="843322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What the client paid themselves for ACA insurance is out-of-pocket Health 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191"/>
                </a:solidFill>
              </a:rPr>
              <a:t>Resources: IRS Pub 502 </a:t>
            </a:r>
            <a:r>
              <a:rPr lang="en-US" sz="2400" dirty="0" err="1">
                <a:solidFill>
                  <a:srgbClr val="005191"/>
                </a:solidFill>
              </a:rPr>
              <a:t>pg</a:t>
            </a:r>
            <a:r>
              <a:rPr lang="en-US" sz="2400" dirty="0">
                <a:solidFill>
                  <a:srgbClr val="005191"/>
                </a:solidFill>
              </a:rPr>
              <a:t> 12 Premium Tax Credit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191"/>
                </a:solidFill>
              </a:rPr>
              <a:t>IA Exp </a:t>
            </a:r>
            <a:r>
              <a:rPr lang="en-US" sz="2400" dirty="0" err="1">
                <a:solidFill>
                  <a:srgbClr val="005191"/>
                </a:solidFill>
              </a:rPr>
              <a:t>Instr</a:t>
            </a:r>
            <a:r>
              <a:rPr lang="en-US" sz="2400" dirty="0">
                <a:solidFill>
                  <a:srgbClr val="005191"/>
                </a:solidFill>
              </a:rPr>
              <a:t> Sched 1 Line 15 “Federal Health Ins Credits”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If they get a credit on Form 8962 in 2023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For any 2023 Federal Schedule A calculation, that reduces their health insurance total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For Iowa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That will be added as income for IA Schedule 1 Line 11 in TY 2024 </a:t>
            </a:r>
            <a:r>
              <a:rPr lang="en-US" sz="2400" dirty="0">
                <a:solidFill>
                  <a:srgbClr val="EA7200"/>
                </a:solidFill>
              </a:rPr>
              <a:t>if it was used for 2023 IA Health Ins Deductions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If they got a credit on their 2022 Form 8962, that goes on their 2023 IA Schedule 1 Line 11 as income </a:t>
            </a:r>
            <a:r>
              <a:rPr lang="en-US" sz="2400" dirty="0">
                <a:solidFill>
                  <a:srgbClr val="EA7200"/>
                </a:solidFill>
              </a:rPr>
              <a:t>if it </a:t>
            </a:r>
            <a:br>
              <a:rPr lang="en-US" sz="2400" dirty="0">
                <a:solidFill>
                  <a:srgbClr val="EA7200"/>
                </a:solidFill>
              </a:rPr>
            </a:br>
            <a:r>
              <a:rPr lang="en-US" sz="2400" dirty="0">
                <a:solidFill>
                  <a:srgbClr val="EA7200"/>
                </a:solidFill>
              </a:rPr>
              <a:t>was used for 2022 IA Health Ins Deductions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015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Handled Differently: Fed vs Iowa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87339" y="1202888"/>
            <a:ext cx="843322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If they need to repay some Advanced Credit on 2023 Form 8962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For any 2023 Federal Schedule A calculation, that increases their health insurance total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For Iowa, that will add to any qualifying amount they can claim on their 2024 IA Schedule 1 Line 15. (Assuming they did not use Schedule A for 2023, and if they qualify)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If their 2022 Form 8962 shows a repayment, that shows on their 2023 IA Schedule 1 Line 15 (If they qualify)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Going forward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Very few clients itemize on Schedule 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Have to be 65+ to get the Health Insurance Deduction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Not too many clients that age on ACA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So this is the last year we will see too much of this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5582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Iowa in </a:t>
            </a:r>
            <a:r>
              <a:rPr lang="en-US" dirty="0" err="1"/>
              <a:t>Taxslayer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05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Selection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7F12A70-C5D1-7AE3-F3A7-2B32B99E3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78" y="1492704"/>
            <a:ext cx="7746269" cy="3470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A1EEAF-00D2-D693-C472-FFF22B5C93FF}"/>
              </a:ext>
            </a:extLst>
          </p:cNvPr>
          <p:cNvSpPr txBox="1"/>
          <p:nvPr/>
        </p:nvSpPr>
        <p:spPr>
          <a:xfrm>
            <a:off x="4276436" y="3999452"/>
            <a:ext cx="193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Print just the IA 1040 package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C0514-6A72-0911-6559-3EB13290C836}"/>
              </a:ext>
            </a:extLst>
          </p:cNvPr>
          <p:cNvSpPr txBox="1"/>
          <p:nvPr/>
        </p:nvSpPr>
        <p:spPr>
          <a:xfrm>
            <a:off x="7093528" y="4093866"/>
            <a:ext cx="19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Edit the return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853785-C690-B93A-E844-AF4355AA7A4B}"/>
              </a:ext>
            </a:extLst>
          </p:cNvPr>
          <p:cNvSpPr txBox="1"/>
          <p:nvPr/>
        </p:nvSpPr>
        <p:spPr>
          <a:xfrm>
            <a:off x="3203718" y="2627032"/>
            <a:ext cx="5136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Taxslayer</a:t>
            </a:r>
            <a:r>
              <a:rPr lang="en-US" dirty="0"/>
              <a:t> should create a base Iowa return for you.  Use this button to add additional state returns.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64EEDD9F-A5EF-56DE-BAB9-1DCFD07903D3}"/>
              </a:ext>
            </a:extLst>
          </p:cNvPr>
          <p:cNvSpPr/>
          <p:nvPr/>
        </p:nvSpPr>
        <p:spPr>
          <a:xfrm>
            <a:off x="2660073" y="2857834"/>
            <a:ext cx="526472" cy="24014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2B1E4242-25D0-954C-E7CE-0D3B3E1EA516}"/>
              </a:ext>
            </a:extLst>
          </p:cNvPr>
          <p:cNvSpPr/>
          <p:nvPr/>
        </p:nvSpPr>
        <p:spPr>
          <a:xfrm rot="5550618">
            <a:off x="7521213" y="3954016"/>
            <a:ext cx="280417" cy="1697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D71F3BC1-4CFD-6220-42F4-7A28642B75BB}"/>
              </a:ext>
            </a:extLst>
          </p:cNvPr>
          <p:cNvSpPr/>
          <p:nvPr/>
        </p:nvSpPr>
        <p:spPr>
          <a:xfrm rot="9960763">
            <a:off x="5906168" y="3956887"/>
            <a:ext cx="1185102" cy="16405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9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Finishing and e-filing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K of Pub 4012</a:t>
            </a:r>
          </a:p>
        </p:txBody>
      </p:sp>
    </p:spTree>
    <p:extLst>
      <p:ext uri="{BB962C8B-B14F-4D97-AF65-F5344CB8AC3E}">
        <p14:creationId xmlns:p14="http://schemas.microsoft.com/office/powerpoint/2010/main" val="4227184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A New State</a:t>
            </a:r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34A77372-B4A6-6343-ECAD-6A02456E3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90" y="1253301"/>
            <a:ext cx="6379015" cy="5037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193A6-F82D-9348-FC20-E8A657C76FCB}"/>
              </a:ext>
            </a:extLst>
          </p:cNvPr>
          <p:cNvSpPr txBox="1"/>
          <p:nvPr/>
        </p:nvSpPr>
        <p:spPr>
          <a:xfrm>
            <a:off x="4950691" y="4512407"/>
            <a:ext cx="347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Click on the map or use the drop-down. (IA is grey because a return already has been started)</a:t>
            </a:r>
          </a:p>
        </p:txBody>
      </p:sp>
    </p:spTree>
    <p:extLst>
      <p:ext uri="{BB962C8B-B14F-4D97-AF65-F5344CB8AC3E}">
        <p14:creationId xmlns:p14="http://schemas.microsoft.com/office/powerpoint/2010/main" val="182858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Menu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E46F712-633A-23B8-9E51-8D8D8A0C4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68" y="1182945"/>
            <a:ext cx="5570625" cy="54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55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Information – No Spouse</a:t>
            </a:r>
          </a:p>
        </p:txBody>
      </p:sp>
      <p:pic>
        <p:nvPicPr>
          <p:cNvPr id="5" name="Picture 4" descr="A screenshot of a form&#10;&#10;Description automatically generated">
            <a:extLst>
              <a:ext uri="{FF2B5EF4-FFF2-40B4-BE49-F238E27FC236}">
                <a16:creationId xmlns:a16="http://schemas.microsoft.com/office/drawing/2014/main" id="{7D801DE8-133B-71A5-E89C-903D57E5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58" y="1392131"/>
            <a:ext cx="7049895" cy="5174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88EFAA-75BC-5577-EA05-6A987805878C}"/>
              </a:ext>
            </a:extLst>
          </p:cNvPr>
          <p:cNvSpPr txBox="1"/>
          <p:nvPr/>
        </p:nvSpPr>
        <p:spPr>
          <a:xfrm>
            <a:off x="4030771" y="4960979"/>
            <a:ext cx="347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 is new in 2023.  A client can specify someone to deal with the IDR on their behalf if they wish.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583784BD-7104-EAFD-D179-2CBD674F877B}"/>
              </a:ext>
            </a:extLst>
          </p:cNvPr>
          <p:cNvSpPr/>
          <p:nvPr/>
        </p:nvSpPr>
        <p:spPr>
          <a:xfrm rot="20439760">
            <a:off x="3022108" y="5859738"/>
            <a:ext cx="1004478" cy="1964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9E3E3F-2498-5155-20D9-CA7CA490AD7C}"/>
              </a:ext>
            </a:extLst>
          </p:cNvPr>
          <p:cNvSpPr/>
          <p:nvPr/>
        </p:nvSpPr>
        <p:spPr>
          <a:xfrm>
            <a:off x="785091" y="5781964"/>
            <a:ext cx="2124364" cy="4987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BFF730-888E-2D24-E773-AFC12CA6C52F}"/>
              </a:ext>
            </a:extLst>
          </p:cNvPr>
          <p:cNvSpPr txBox="1"/>
          <p:nvPr/>
        </p:nvSpPr>
        <p:spPr>
          <a:xfrm>
            <a:off x="2835563" y="1258227"/>
            <a:ext cx="5012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Taxslayer</a:t>
            </a:r>
            <a:r>
              <a:rPr lang="en-US" dirty="0">
                <a:solidFill>
                  <a:schemeClr val="accent1"/>
                </a:solidFill>
              </a:rPr>
              <a:t> will present this screen when you first start a new return (either No Spouse or Spouse view).  It only does it the first time in.</a:t>
            </a:r>
          </a:p>
        </p:txBody>
      </p:sp>
    </p:spTree>
    <p:extLst>
      <p:ext uri="{BB962C8B-B14F-4D97-AF65-F5344CB8AC3E}">
        <p14:creationId xmlns:p14="http://schemas.microsoft.com/office/powerpoint/2010/main" val="4128078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Information – Spouse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C3EA25E-EFEF-AAE8-8C4B-8DFDF7FBF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75" y="1273131"/>
            <a:ext cx="5994762" cy="5287103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F181B893-972D-463B-4A90-4DCED61F11D0}"/>
              </a:ext>
            </a:extLst>
          </p:cNvPr>
          <p:cNvSpPr/>
          <p:nvPr/>
        </p:nvSpPr>
        <p:spPr>
          <a:xfrm>
            <a:off x="5040351" y="2665141"/>
            <a:ext cx="814039" cy="2919728"/>
          </a:xfrm>
          <a:prstGeom prst="rightBrace">
            <a:avLst>
              <a:gd name="adj1" fmla="val 8333"/>
              <a:gd name="adj2" fmla="val 24029"/>
            </a:avLst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A884A-ECAA-5BC7-6E4E-03DAB066EF8A}"/>
              </a:ext>
            </a:extLst>
          </p:cNvPr>
          <p:cNvSpPr txBox="1"/>
          <p:nvPr/>
        </p:nvSpPr>
        <p:spPr>
          <a:xfrm>
            <a:off x="5896977" y="2671328"/>
            <a:ext cx="2455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 is used for calculating Alternative Tax, which we rarely if ever deal with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DF549F-2586-2D7F-D612-5AA16A6D8146}"/>
              </a:ext>
            </a:extLst>
          </p:cNvPr>
          <p:cNvSpPr txBox="1"/>
          <p:nvPr/>
        </p:nvSpPr>
        <p:spPr>
          <a:xfrm>
            <a:off x="5854390" y="4742160"/>
            <a:ext cx="2455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This is not allowed any more, and a bug report has been submitted.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C939D703-7BA6-4CFD-5E00-AC512875286C}"/>
              </a:ext>
            </a:extLst>
          </p:cNvPr>
          <p:cNvSpPr/>
          <p:nvPr/>
        </p:nvSpPr>
        <p:spPr>
          <a:xfrm rot="19515233">
            <a:off x="4955180" y="5647708"/>
            <a:ext cx="1004478" cy="19641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066FDB-C729-3950-2586-EBF8E39BA422}"/>
              </a:ext>
            </a:extLst>
          </p:cNvPr>
          <p:cNvSpPr/>
          <p:nvPr/>
        </p:nvSpPr>
        <p:spPr>
          <a:xfrm>
            <a:off x="679255" y="6068257"/>
            <a:ext cx="4309508" cy="37967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BC9EB0-6EDC-7850-05CF-F9364B57EEBD}"/>
              </a:ext>
            </a:extLst>
          </p:cNvPr>
          <p:cNvSpPr txBox="1"/>
          <p:nvPr/>
        </p:nvSpPr>
        <p:spPr>
          <a:xfrm>
            <a:off x="4197912" y="1473581"/>
            <a:ext cx="363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You are not forced to input here, but you need to.  It’s easy to forget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EF72CBE5-A2FB-D1E3-6214-5DA314FE4258}"/>
              </a:ext>
            </a:extLst>
          </p:cNvPr>
          <p:cNvSpPr/>
          <p:nvPr/>
        </p:nvSpPr>
        <p:spPr>
          <a:xfrm>
            <a:off x="3512852" y="1273131"/>
            <a:ext cx="668855" cy="1124381"/>
          </a:xfrm>
          <a:prstGeom prst="rightBrace">
            <a:avLst>
              <a:gd name="adj1" fmla="val 8333"/>
              <a:gd name="adj2" fmla="val 45754"/>
            </a:avLst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82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Adjusting for Iowa Income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525880" y="1119764"/>
            <a:ext cx="84332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The underlying logic is less complicated for IA taxes, but the implementation jumps around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/>
                </a:solidFill>
              </a:rPr>
              <a:t>Taxslayer</a:t>
            </a:r>
            <a:r>
              <a:rPr lang="en-US" sz="3200" dirty="0">
                <a:solidFill>
                  <a:schemeClr val="tx2"/>
                </a:solidFill>
              </a:rPr>
              <a:t> screen arrangement and flow does not always match up with the IA 1040 and the Expanded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Drop-down lists at this time appear to have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A bug report has been submitted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I’ll suggest workarounds for our training, and for the start of the season until things get straightened 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2204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7D7D40-D5DD-577B-9736-DCC2C132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74" y="1260380"/>
            <a:ext cx="4774929" cy="51846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it goes on IA Schedule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100C9-2637-CC67-CB77-B11B48DAE0EA}"/>
              </a:ext>
            </a:extLst>
          </p:cNvPr>
          <p:cNvSpPr txBox="1"/>
          <p:nvPr/>
        </p:nvSpPr>
        <p:spPr>
          <a:xfrm>
            <a:off x="6016244" y="1515298"/>
            <a:ext cx="2564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Taxslayer</a:t>
            </a:r>
            <a:r>
              <a:rPr lang="en-US" dirty="0">
                <a:solidFill>
                  <a:schemeClr val="accent1"/>
                </a:solidFill>
              </a:rPr>
              <a:t> pulls from Federal 1040, 1099-INT and 1099-DIV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148D8AA-B955-ED81-2F2B-90D71CC82DB9}"/>
              </a:ext>
            </a:extLst>
          </p:cNvPr>
          <p:cNvSpPr/>
          <p:nvPr/>
        </p:nvSpPr>
        <p:spPr>
          <a:xfrm>
            <a:off x="5507907" y="1524763"/>
            <a:ext cx="338712" cy="904401"/>
          </a:xfrm>
          <a:prstGeom prst="rightBrace">
            <a:avLst>
              <a:gd name="adj1" fmla="val 8333"/>
              <a:gd name="adj2" fmla="val 45754"/>
            </a:avLst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78F694-E3C5-E50E-3027-BD02AD003C60}"/>
              </a:ext>
            </a:extLst>
          </p:cNvPr>
          <p:cNvSpPr/>
          <p:nvPr/>
        </p:nvSpPr>
        <p:spPr>
          <a:xfrm>
            <a:off x="4198311" y="2470207"/>
            <a:ext cx="1131072" cy="75328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D3C26C-636A-36B9-86A7-504BE4DCC244}"/>
              </a:ext>
            </a:extLst>
          </p:cNvPr>
          <p:cNvSpPr/>
          <p:nvPr/>
        </p:nvSpPr>
        <p:spPr>
          <a:xfrm>
            <a:off x="4198311" y="4516718"/>
            <a:ext cx="1131072" cy="75328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44ADB3-681A-019C-E9A6-FAB577F95310}"/>
              </a:ext>
            </a:extLst>
          </p:cNvPr>
          <p:cNvSpPr/>
          <p:nvPr/>
        </p:nvSpPr>
        <p:spPr>
          <a:xfrm>
            <a:off x="5689534" y="2688416"/>
            <a:ext cx="338712" cy="3168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3E3C6-6919-C203-53D1-BFF387D0A0AC}"/>
              </a:ext>
            </a:extLst>
          </p:cNvPr>
          <p:cNvSpPr txBox="1"/>
          <p:nvPr/>
        </p:nvSpPr>
        <p:spPr>
          <a:xfrm>
            <a:off x="6211030" y="2523683"/>
            <a:ext cx="219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Subtractions from Income specific fields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32E8E0-4AB1-D1A5-2241-B9ECFDB9E013}"/>
              </a:ext>
            </a:extLst>
          </p:cNvPr>
          <p:cNvSpPr/>
          <p:nvPr/>
        </p:nvSpPr>
        <p:spPr>
          <a:xfrm>
            <a:off x="3067239" y="4309791"/>
            <a:ext cx="1131072" cy="20679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DCC74B-1752-64C9-6688-E9DD83F46319}"/>
              </a:ext>
            </a:extLst>
          </p:cNvPr>
          <p:cNvSpPr/>
          <p:nvPr/>
        </p:nvSpPr>
        <p:spPr>
          <a:xfrm>
            <a:off x="3035107" y="3033164"/>
            <a:ext cx="1131072" cy="20679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F7281E-62AD-2DCC-8C76-6FBC29C62491}"/>
              </a:ext>
            </a:extLst>
          </p:cNvPr>
          <p:cNvSpPr/>
          <p:nvPr/>
        </p:nvSpPr>
        <p:spPr>
          <a:xfrm>
            <a:off x="5689534" y="3535853"/>
            <a:ext cx="338712" cy="31686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3E1C-ADFE-76D6-1084-1E736CCB8DB9}"/>
              </a:ext>
            </a:extLst>
          </p:cNvPr>
          <p:cNvSpPr txBox="1"/>
          <p:nvPr/>
        </p:nvSpPr>
        <p:spPr>
          <a:xfrm>
            <a:off x="6199950" y="3322414"/>
            <a:ext cx="219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Additions to Income specific fields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AD5D86-5B99-D2AB-94EA-8363C11D5092}"/>
              </a:ext>
            </a:extLst>
          </p:cNvPr>
          <p:cNvSpPr/>
          <p:nvPr/>
        </p:nvSpPr>
        <p:spPr>
          <a:xfrm>
            <a:off x="3035107" y="3262259"/>
            <a:ext cx="2286114" cy="31578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75A8A0-8CAD-BE51-7C41-47A1F6DC47DA}"/>
              </a:ext>
            </a:extLst>
          </p:cNvPr>
          <p:cNvSpPr/>
          <p:nvPr/>
        </p:nvSpPr>
        <p:spPr>
          <a:xfrm>
            <a:off x="3067239" y="5304137"/>
            <a:ext cx="2262144" cy="20679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2EC87D-81C3-2DDE-3FA7-E1B5A9996561}"/>
              </a:ext>
            </a:extLst>
          </p:cNvPr>
          <p:cNvSpPr/>
          <p:nvPr/>
        </p:nvSpPr>
        <p:spPr>
          <a:xfrm>
            <a:off x="5708100" y="4358152"/>
            <a:ext cx="338712" cy="31686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D22B9E-E3FA-70B9-F602-331338957539}"/>
              </a:ext>
            </a:extLst>
          </p:cNvPr>
          <p:cNvSpPr txBox="1"/>
          <p:nvPr/>
        </p:nvSpPr>
        <p:spPr>
          <a:xfrm>
            <a:off x="6193035" y="4146755"/>
            <a:ext cx="263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Drop-down lists inside Subtraction and Addition sub-screens.</a:t>
            </a:r>
          </a:p>
          <a:p>
            <a:r>
              <a:rPr lang="en-US" dirty="0">
                <a:solidFill>
                  <a:schemeClr val="accent1"/>
                </a:solidFill>
              </a:rPr>
              <a:t>Primarily Lines 11 and 19</a:t>
            </a:r>
          </a:p>
        </p:txBody>
      </p:sp>
    </p:spTree>
    <p:extLst>
      <p:ext uri="{BB962C8B-B14F-4D97-AF65-F5344CB8AC3E}">
        <p14:creationId xmlns:p14="http://schemas.microsoft.com/office/powerpoint/2010/main" val="3525339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Additions to Income</a:t>
            </a:r>
          </a:p>
        </p:txBody>
      </p:sp>
      <p:pic>
        <p:nvPicPr>
          <p:cNvPr id="8" name="Picture 7" descr="A screenshot of a tax form&#10;&#10;Description automatically generated">
            <a:extLst>
              <a:ext uri="{FF2B5EF4-FFF2-40B4-BE49-F238E27FC236}">
                <a16:creationId xmlns:a16="http://schemas.microsoft.com/office/drawing/2014/main" id="{D53254D0-F82E-6153-8592-9D99FC30C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56" y="1214756"/>
            <a:ext cx="6401355" cy="5349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A484C0-F583-53EA-AAE6-436A8C37DB6C}"/>
              </a:ext>
            </a:extLst>
          </p:cNvPr>
          <p:cNvSpPr txBox="1"/>
          <p:nvPr/>
        </p:nvSpPr>
        <p:spPr>
          <a:xfrm>
            <a:off x="4226189" y="3043955"/>
            <a:ext cx="3813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Line 14 – Mandatory Field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C1421-7F2D-29E3-3210-2CB5219AE116}"/>
              </a:ext>
            </a:extLst>
          </p:cNvPr>
          <p:cNvSpPr txBox="1"/>
          <p:nvPr/>
        </p:nvSpPr>
        <p:spPr>
          <a:xfrm>
            <a:off x="2650111" y="3632383"/>
            <a:ext cx="315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Line 11 – </a:t>
            </a:r>
            <a:r>
              <a:rPr lang="en-US" b="1" dirty="0">
                <a:solidFill>
                  <a:schemeClr val="accent6"/>
                </a:solidFill>
              </a:rPr>
              <a:t>OOS</a:t>
            </a:r>
            <a:r>
              <a:rPr lang="en-US" b="1" dirty="0">
                <a:solidFill>
                  <a:schemeClr val="accent1"/>
                </a:solidFill>
              </a:rPr>
              <a:t> – Listed as option x in IA Exp </a:t>
            </a:r>
            <a:r>
              <a:rPr lang="en-US" b="1" dirty="0" err="1">
                <a:solidFill>
                  <a:schemeClr val="accent1"/>
                </a:solidFill>
              </a:rPr>
              <a:t>Instr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02E36-592C-5375-7D54-8E28A7388A91}"/>
              </a:ext>
            </a:extLst>
          </p:cNvPr>
          <p:cNvSpPr txBox="1"/>
          <p:nvPr/>
        </p:nvSpPr>
        <p:spPr>
          <a:xfrm>
            <a:off x="3625610" y="4613163"/>
            <a:ext cx="255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Line 9 – </a:t>
            </a:r>
            <a:r>
              <a:rPr lang="en-US" b="1" dirty="0">
                <a:solidFill>
                  <a:schemeClr val="accent6"/>
                </a:solidFill>
              </a:rPr>
              <a:t>OOS </a:t>
            </a:r>
            <a:r>
              <a:rPr lang="en-US" b="1" dirty="0">
                <a:solidFill>
                  <a:schemeClr val="accent1"/>
                </a:solidFill>
              </a:rPr>
              <a:t>– Deal with business and farming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A7D44E08-64FF-1D13-E2A0-638BB02C4F96}"/>
              </a:ext>
            </a:extLst>
          </p:cNvPr>
          <p:cNvSpPr/>
          <p:nvPr/>
        </p:nvSpPr>
        <p:spPr>
          <a:xfrm>
            <a:off x="3345193" y="4948360"/>
            <a:ext cx="280417" cy="1697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A4565EE9-9136-D4BF-7454-2CB5ACFCFAAC}"/>
              </a:ext>
            </a:extLst>
          </p:cNvPr>
          <p:cNvSpPr/>
          <p:nvPr/>
        </p:nvSpPr>
        <p:spPr>
          <a:xfrm rot="2213542">
            <a:off x="3322301" y="4599518"/>
            <a:ext cx="280417" cy="1697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3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form&#10;&#10;Description automatically generated">
            <a:extLst>
              <a:ext uri="{FF2B5EF4-FFF2-40B4-BE49-F238E27FC236}">
                <a16:creationId xmlns:a16="http://schemas.microsoft.com/office/drawing/2014/main" id="{C9EDE513-6A55-DC68-F193-5C7E8188D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20" y="1353114"/>
            <a:ext cx="6458934" cy="50791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Subtractions from Income - 1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56E112-CA2A-1D24-E0DB-76A50718326A}"/>
              </a:ext>
            </a:extLst>
          </p:cNvPr>
          <p:cNvSpPr txBox="1"/>
          <p:nvPr/>
        </p:nvSpPr>
        <p:spPr>
          <a:xfrm>
            <a:off x="2267324" y="3626776"/>
            <a:ext cx="489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Line 8 – (I’ve never seen this)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7E034-8F72-1D36-84AA-51DDFAA75978}"/>
              </a:ext>
            </a:extLst>
          </p:cNvPr>
          <p:cNvSpPr txBox="1"/>
          <p:nvPr/>
        </p:nvSpPr>
        <p:spPr>
          <a:xfrm>
            <a:off x="2267324" y="3063918"/>
            <a:ext cx="3813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Line 6 – </a:t>
            </a:r>
            <a:r>
              <a:rPr lang="en-US" sz="2000" b="1" dirty="0">
                <a:solidFill>
                  <a:schemeClr val="accent6"/>
                </a:solidFill>
              </a:rPr>
              <a:t>OOS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554C9-A2C5-6E9C-CE49-2DFE8E8180B9}"/>
              </a:ext>
            </a:extLst>
          </p:cNvPr>
          <p:cNvSpPr txBox="1"/>
          <p:nvPr/>
        </p:nvSpPr>
        <p:spPr>
          <a:xfrm>
            <a:off x="2406649" y="4828217"/>
            <a:ext cx="489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Line 18 – Still need to enter 0 for Fed Refund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BDFEEE-B431-344B-8309-28B3A41C0FE2}"/>
              </a:ext>
            </a:extLst>
          </p:cNvPr>
          <p:cNvSpPr txBox="1"/>
          <p:nvPr/>
        </p:nvSpPr>
        <p:spPr>
          <a:xfrm>
            <a:off x="1669631" y="4160626"/>
            <a:ext cx="3813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Line 17 Net Operating Loss – </a:t>
            </a:r>
            <a:r>
              <a:rPr lang="en-US" sz="2000" b="1" dirty="0">
                <a:solidFill>
                  <a:schemeClr val="accent6"/>
                </a:solidFill>
              </a:rPr>
              <a:t>OOS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FADEA-2D1A-E760-25D4-3FCC5B484F7C}"/>
              </a:ext>
            </a:extLst>
          </p:cNvPr>
          <p:cNvSpPr txBox="1"/>
          <p:nvPr/>
        </p:nvSpPr>
        <p:spPr>
          <a:xfrm>
            <a:off x="2898089" y="5831027"/>
            <a:ext cx="489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Line 15 – Defaulted initially by </a:t>
            </a:r>
            <a:r>
              <a:rPr lang="en-US" sz="2000" b="1" dirty="0" err="1">
                <a:solidFill>
                  <a:schemeClr val="accent1"/>
                </a:solidFill>
              </a:rPr>
              <a:t>Taxslayer</a:t>
            </a:r>
            <a:r>
              <a:rPr lang="en-US" sz="2000" b="1" dirty="0">
                <a:solidFill>
                  <a:schemeClr val="accent1"/>
                </a:solidFill>
              </a:rPr>
              <a:t> from Fed inputs (except LTC), but only once</a:t>
            </a:r>
          </a:p>
        </p:txBody>
      </p:sp>
    </p:spTree>
    <p:extLst>
      <p:ext uri="{BB962C8B-B14F-4D97-AF65-F5344CB8AC3E}">
        <p14:creationId xmlns:p14="http://schemas.microsoft.com/office/powerpoint/2010/main" val="923506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AE3C12C-632E-0C0A-658E-08F5815E3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85" y="1214164"/>
            <a:ext cx="5699492" cy="52512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Subtractions from Income - 2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39717-348E-6D6E-A7A3-12253137F9BF}"/>
              </a:ext>
            </a:extLst>
          </p:cNvPr>
          <p:cNvSpPr txBox="1"/>
          <p:nvPr/>
        </p:nvSpPr>
        <p:spPr>
          <a:xfrm>
            <a:off x="2002216" y="1488954"/>
            <a:ext cx="618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Line 7 – RR Retirement is not usually taxable at Fed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846240-371A-F9C7-F51A-821C1FC188B6}"/>
              </a:ext>
            </a:extLst>
          </p:cNvPr>
          <p:cNvSpPr/>
          <p:nvPr/>
        </p:nvSpPr>
        <p:spPr>
          <a:xfrm>
            <a:off x="782843" y="1943294"/>
            <a:ext cx="5479412" cy="40011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BA204-3577-88A2-D6D3-FAF712DCD423}"/>
              </a:ext>
            </a:extLst>
          </p:cNvPr>
          <p:cNvSpPr txBox="1"/>
          <p:nvPr/>
        </p:nvSpPr>
        <p:spPr>
          <a:xfrm>
            <a:off x="6857997" y="1943294"/>
            <a:ext cx="1503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Helpful Hint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4B67EFD-BBCD-22B5-C508-D1C32E123DB9}"/>
              </a:ext>
            </a:extLst>
          </p:cNvPr>
          <p:cNvSpPr/>
          <p:nvPr/>
        </p:nvSpPr>
        <p:spPr>
          <a:xfrm>
            <a:off x="6577580" y="2078954"/>
            <a:ext cx="280417" cy="1697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3C0626-EE4B-A4C3-92D7-93A684552313}"/>
              </a:ext>
            </a:extLst>
          </p:cNvPr>
          <p:cNvSpPr txBox="1"/>
          <p:nvPr/>
        </p:nvSpPr>
        <p:spPr>
          <a:xfrm>
            <a:off x="3043718" y="3303758"/>
            <a:ext cx="255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Line 16 – </a:t>
            </a:r>
            <a:r>
              <a:rPr lang="en-US" sz="1600" b="1" dirty="0">
                <a:solidFill>
                  <a:schemeClr val="accent6"/>
                </a:solidFill>
              </a:rPr>
              <a:t>OOS </a:t>
            </a:r>
            <a:r>
              <a:rPr lang="en-US" sz="1600" b="1" dirty="0">
                <a:solidFill>
                  <a:schemeClr val="accent1"/>
                </a:solidFill>
              </a:rPr>
              <a:t>– Business, not stock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ADC34-7F4B-184C-9C70-C36F7EC34815}"/>
              </a:ext>
            </a:extLst>
          </p:cNvPr>
          <p:cNvSpPr txBox="1"/>
          <p:nvPr/>
        </p:nvSpPr>
        <p:spPr>
          <a:xfrm>
            <a:off x="2548555" y="3913218"/>
            <a:ext cx="263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Line 11 – </a:t>
            </a:r>
            <a:r>
              <a:rPr lang="en-US" sz="1600" b="1" dirty="0">
                <a:solidFill>
                  <a:schemeClr val="accent6"/>
                </a:solidFill>
              </a:rPr>
              <a:t>OOS</a:t>
            </a:r>
            <a:r>
              <a:rPr lang="en-US" sz="1600" b="1" dirty="0">
                <a:solidFill>
                  <a:schemeClr val="accent1"/>
                </a:solidFill>
              </a:rPr>
              <a:t> – Listed as option x in IA Exp </a:t>
            </a:r>
            <a:r>
              <a:rPr lang="en-US" sz="1600" b="1" dirty="0" err="1">
                <a:solidFill>
                  <a:schemeClr val="accent1"/>
                </a:solidFill>
              </a:rPr>
              <a:t>Instr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23D58C-4F41-B57F-19E1-17B39DE57FAE}"/>
              </a:ext>
            </a:extLst>
          </p:cNvPr>
          <p:cNvSpPr txBox="1"/>
          <p:nvPr/>
        </p:nvSpPr>
        <p:spPr>
          <a:xfrm>
            <a:off x="3307750" y="4817495"/>
            <a:ext cx="211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Line 9 – </a:t>
            </a:r>
            <a:r>
              <a:rPr lang="en-US" sz="1400" b="1" dirty="0">
                <a:solidFill>
                  <a:schemeClr val="accent6"/>
                </a:solidFill>
              </a:rPr>
              <a:t>OOS </a:t>
            </a:r>
            <a:r>
              <a:rPr lang="en-US" sz="1400" b="1" dirty="0">
                <a:solidFill>
                  <a:schemeClr val="accent1"/>
                </a:solidFill>
              </a:rPr>
              <a:t>– Deal with business and farming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5DA38358-FC6A-F578-6FE2-6DEC1025FA78}"/>
              </a:ext>
            </a:extLst>
          </p:cNvPr>
          <p:cNvSpPr/>
          <p:nvPr/>
        </p:nvSpPr>
        <p:spPr>
          <a:xfrm>
            <a:off x="2998836" y="5093969"/>
            <a:ext cx="253925" cy="1697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91D689D4-738D-480C-7E09-1C1A5863F49E}"/>
              </a:ext>
            </a:extLst>
          </p:cNvPr>
          <p:cNvSpPr/>
          <p:nvPr/>
        </p:nvSpPr>
        <p:spPr>
          <a:xfrm rot="2213542">
            <a:off x="3069261" y="4753050"/>
            <a:ext cx="253925" cy="1697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3BEB6-B4FF-832E-E2E0-1D59787C753F}"/>
              </a:ext>
            </a:extLst>
          </p:cNvPr>
          <p:cNvSpPr txBox="1"/>
          <p:nvPr/>
        </p:nvSpPr>
        <p:spPr>
          <a:xfrm>
            <a:off x="2998836" y="5394945"/>
            <a:ext cx="242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Line 19 – listed as option h in IA Exp </a:t>
            </a:r>
            <a:r>
              <a:rPr lang="en-US" sz="1600" b="1" dirty="0" err="1">
                <a:solidFill>
                  <a:schemeClr val="accent1"/>
                </a:solidFill>
              </a:rPr>
              <a:t>Instr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C85E0E-8F38-A94B-AA15-9BC34F8D16D4}"/>
              </a:ext>
            </a:extLst>
          </p:cNvPr>
          <p:cNvSpPr txBox="1"/>
          <p:nvPr/>
        </p:nvSpPr>
        <p:spPr>
          <a:xfrm>
            <a:off x="3522549" y="5941620"/>
            <a:ext cx="1976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Goes with Line 19 j</a:t>
            </a:r>
          </a:p>
        </p:txBody>
      </p:sp>
    </p:spTree>
    <p:extLst>
      <p:ext uri="{BB962C8B-B14F-4D97-AF65-F5344CB8AC3E}">
        <p14:creationId xmlns:p14="http://schemas.microsoft.com/office/powerpoint/2010/main" val="1900418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hite and black document&#10;&#10;Description automatically generated">
            <a:extLst>
              <a:ext uri="{FF2B5EF4-FFF2-40B4-BE49-F238E27FC236}">
                <a16:creationId xmlns:a16="http://schemas.microsoft.com/office/drawing/2014/main" id="{58863844-EF7F-D85F-4D37-94CE2A992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59" y="1312917"/>
            <a:ext cx="7609342" cy="26298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3847BE-F38E-7D11-F3CC-F18D56ECEE5B}"/>
              </a:ext>
            </a:extLst>
          </p:cNvPr>
          <p:cNvSpPr txBox="1"/>
          <p:nvPr/>
        </p:nvSpPr>
        <p:spPr>
          <a:xfrm>
            <a:off x="326433" y="1260293"/>
            <a:ext cx="4053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a   d   e   f      h    </a:t>
            </a:r>
            <a:r>
              <a:rPr lang="en-US" sz="1400" b="1" dirty="0" err="1">
                <a:solidFill>
                  <a:schemeClr val="accent1"/>
                </a:solidFill>
              </a:rPr>
              <a:t>i</a:t>
            </a:r>
            <a:r>
              <a:rPr lang="en-US" sz="1400" b="1" dirty="0">
                <a:solidFill>
                  <a:schemeClr val="accent1"/>
                </a:solidFill>
              </a:rPr>
              <a:t>   k 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n  o  </a:t>
            </a:r>
            <a:r>
              <a:rPr lang="en-US" sz="1400" b="1" dirty="0" err="1">
                <a:solidFill>
                  <a:schemeClr val="accent1"/>
                </a:solidFill>
              </a:rPr>
              <a:t>aabbcc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Drop-Down Menu 1 – Line 11 in Exp </a:t>
            </a:r>
            <a:r>
              <a:rPr lang="en-US" sz="3200" dirty="0" err="1"/>
              <a:t>Instr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447D19-215A-E842-AD4C-D0D60F6FB983}"/>
              </a:ext>
            </a:extLst>
          </p:cNvPr>
          <p:cNvSpPr txBox="1"/>
          <p:nvPr/>
        </p:nvSpPr>
        <p:spPr>
          <a:xfrm>
            <a:off x="315796" y="4040579"/>
            <a:ext cx="8092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Out-of-Scope: </a:t>
            </a:r>
            <a:r>
              <a:rPr lang="en-US" sz="2000" b="1" dirty="0" err="1">
                <a:solidFill>
                  <a:schemeClr val="accent1"/>
                </a:solidFill>
              </a:rPr>
              <a:t>i</a:t>
            </a:r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Ones we might see: k, refunds from other states, n Net Premium Tax Credit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IA Exp </a:t>
            </a:r>
            <a:r>
              <a:rPr lang="en-US" sz="2000" b="1" dirty="0" err="1">
                <a:solidFill>
                  <a:schemeClr val="accent1"/>
                </a:solidFill>
              </a:rPr>
              <a:t>Instr</a:t>
            </a:r>
            <a:r>
              <a:rPr lang="en-US" sz="2000" b="1" dirty="0">
                <a:solidFill>
                  <a:schemeClr val="accent1"/>
                </a:solidFill>
              </a:rPr>
              <a:t> tie it all to Line 11, but </a:t>
            </a:r>
            <a:r>
              <a:rPr lang="en-US" sz="2000" b="1" dirty="0" err="1">
                <a:solidFill>
                  <a:schemeClr val="accent1"/>
                </a:solidFill>
              </a:rPr>
              <a:t>Taxslayer</a:t>
            </a:r>
            <a:r>
              <a:rPr lang="en-US" sz="2000" b="1" dirty="0">
                <a:solidFill>
                  <a:schemeClr val="accent1"/>
                </a:solidFill>
              </a:rPr>
              <a:t> lists it only for subtractions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No clarification on how cc Military is different than other entries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Military normal retirement is taxable at the Fed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Military disability pension is NOT taxable at the Fed level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aa is the Retention Bonus for teachers and daycare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aa is the only one listed her that is a reduction.  Others add income.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Refund or Amount Owed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3943350" y="1352587"/>
            <a:ext cx="5710316" cy="3876637"/>
          </a:xfrm>
          <a:prstGeom prst="rect">
            <a:avLst/>
          </a:prstGeom>
        </p:spPr>
        <p:txBody>
          <a:bodyPr vert="horz" wrap="square" lIns="0" tIns="45720" rIns="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Steps are shown across the top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Any refunds or amount owed are shown when you start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Note the IA amount, since it is not displayed later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93A4142-E82A-4827-AC12-73BB8E8E9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90" y="1298574"/>
            <a:ext cx="3390835" cy="5022675"/>
          </a:xfrm>
        </p:spPr>
      </p:pic>
    </p:spTree>
    <p:extLst>
      <p:ext uri="{BB962C8B-B14F-4D97-AF65-F5344CB8AC3E}">
        <p14:creationId xmlns:p14="http://schemas.microsoft.com/office/powerpoint/2010/main" val="2497366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E3847BE-F38E-7D11-F3CC-F18D56ECEE5B}"/>
              </a:ext>
            </a:extLst>
          </p:cNvPr>
          <p:cNvSpPr txBox="1"/>
          <p:nvPr/>
        </p:nvSpPr>
        <p:spPr>
          <a:xfrm>
            <a:off x="349249" y="1159934"/>
            <a:ext cx="36021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a   f   g   j    p   q   r    s   t </a:t>
            </a:r>
          </a:p>
          <a:p>
            <a:r>
              <a:rPr lang="en-US" sz="1100" b="1" dirty="0">
                <a:solidFill>
                  <a:schemeClr val="accent1"/>
                </a:solidFill>
              </a:rPr>
              <a:t>  </a:t>
            </a:r>
          </a:p>
          <a:p>
            <a:r>
              <a:rPr lang="en-US" sz="1100" b="1" dirty="0">
                <a:solidFill>
                  <a:schemeClr val="accent1"/>
                </a:solidFill>
              </a:rPr>
              <a:t>v   w   x   aa bb</a:t>
            </a: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gg</a:t>
            </a:r>
          </a:p>
          <a:p>
            <a:r>
              <a:rPr lang="en-US" sz="1100" b="1" dirty="0" err="1">
                <a:solidFill>
                  <a:schemeClr val="accent1"/>
                </a:solidFill>
              </a:rPr>
              <a:t>hh</a:t>
            </a:r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ii  kk  </a:t>
            </a:r>
            <a:r>
              <a:rPr lang="en-US" sz="1100" b="1" dirty="0" err="1">
                <a:solidFill>
                  <a:schemeClr val="accent1"/>
                </a:solidFill>
              </a:rPr>
              <a:t>ll</a:t>
            </a:r>
            <a:r>
              <a:rPr lang="en-US" sz="1100" b="1" dirty="0">
                <a:solidFill>
                  <a:schemeClr val="accent1"/>
                </a:solidFill>
              </a:rPr>
              <a:t>  </a:t>
            </a:r>
            <a:r>
              <a:rPr lang="en-US" sz="1100" b="1" dirty="0" err="1">
                <a:solidFill>
                  <a:schemeClr val="accent1"/>
                </a:solidFill>
              </a:rPr>
              <a:t>nn</a:t>
            </a:r>
            <a:r>
              <a:rPr lang="en-US" sz="1100" b="1" dirty="0">
                <a:solidFill>
                  <a:schemeClr val="accent1"/>
                </a:solidFill>
              </a:rPr>
              <a:t>  </a:t>
            </a:r>
            <a:r>
              <a:rPr lang="en-US" sz="1100" b="1" dirty="0" err="1">
                <a:solidFill>
                  <a:schemeClr val="accent1"/>
                </a:solidFill>
              </a:rPr>
              <a:t>oo</a:t>
            </a:r>
            <a:r>
              <a:rPr lang="en-US" sz="11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Drop-Down Menu 2 – Line 19 in Exp </a:t>
            </a:r>
            <a:r>
              <a:rPr lang="en-US" sz="3200" dirty="0" err="1"/>
              <a:t>Instr</a:t>
            </a:r>
            <a:endParaRPr lang="en-US" sz="3200" dirty="0"/>
          </a:p>
        </p:txBody>
      </p:sp>
      <p:pic>
        <p:nvPicPr>
          <p:cNvPr id="18" name="Picture 17" descr="A list of words on a white background&#10;&#10;Description automatically generated">
            <a:extLst>
              <a:ext uri="{FF2B5EF4-FFF2-40B4-BE49-F238E27FC236}">
                <a16:creationId xmlns:a16="http://schemas.microsoft.com/office/drawing/2014/main" id="{D7335D73-FEBD-07BB-01C1-AF0F4363B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86" y="1235280"/>
            <a:ext cx="4104213" cy="32229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C19EF9-B0D8-6B7C-985A-84119F7F0912}"/>
              </a:ext>
            </a:extLst>
          </p:cNvPr>
          <p:cNvSpPr txBox="1"/>
          <p:nvPr/>
        </p:nvSpPr>
        <p:spPr>
          <a:xfrm>
            <a:off x="3756870" y="2668205"/>
            <a:ext cx="4984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Not listed for Line 19 in Exp </a:t>
            </a:r>
            <a:r>
              <a:rPr lang="en-US" sz="1400" b="1" dirty="0" err="1">
                <a:solidFill>
                  <a:schemeClr val="accent1"/>
                </a:solidFill>
              </a:rPr>
              <a:t>Instr</a:t>
            </a:r>
            <a:r>
              <a:rPr lang="en-US" sz="1400" b="1" dirty="0">
                <a:solidFill>
                  <a:schemeClr val="accent1"/>
                </a:solidFill>
              </a:rPr>
              <a:t> – goes to lines 10 and 17 - </a:t>
            </a:r>
            <a:r>
              <a:rPr lang="en-US" sz="1400" b="1" dirty="0">
                <a:solidFill>
                  <a:schemeClr val="accent6"/>
                </a:solidFill>
              </a:rPr>
              <a:t>OOS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983039-D9D7-6E55-E066-6CF8EF12E4CD}"/>
              </a:ext>
            </a:extLst>
          </p:cNvPr>
          <p:cNvSpPr txBox="1"/>
          <p:nvPr/>
        </p:nvSpPr>
        <p:spPr>
          <a:xfrm>
            <a:off x="4198448" y="3663401"/>
            <a:ext cx="3532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Now the catch-all for other adjustments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C815BA6-1BE6-78DA-B4B1-6FB16A644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73" y="4393313"/>
            <a:ext cx="8124369" cy="97168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DE7A9A9-1800-B53E-9343-267F7937A9F8}"/>
              </a:ext>
            </a:extLst>
          </p:cNvPr>
          <p:cNvSpPr txBox="1"/>
          <p:nvPr/>
        </p:nvSpPr>
        <p:spPr>
          <a:xfrm>
            <a:off x="4672129" y="5054547"/>
            <a:ext cx="415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Not listed for Line 19 in Exp </a:t>
            </a:r>
            <a:r>
              <a:rPr lang="en-US" sz="1400" b="1" dirty="0" err="1">
                <a:solidFill>
                  <a:schemeClr val="accent1"/>
                </a:solidFill>
              </a:rPr>
              <a:t>Instr</a:t>
            </a:r>
            <a:r>
              <a:rPr lang="en-US" sz="1400" b="1" dirty="0">
                <a:solidFill>
                  <a:schemeClr val="accent1"/>
                </a:solidFill>
              </a:rPr>
              <a:t> part of Line 14 - </a:t>
            </a:r>
            <a:r>
              <a:rPr lang="en-US" sz="1400" b="1" dirty="0">
                <a:solidFill>
                  <a:schemeClr val="accent6"/>
                </a:solidFill>
              </a:rPr>
              <a:t>OOS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447D19-215A-E842-AD4C-D0D60F6FB983}"/>
              </a:ext>
            </a:extLst>
          </p:cNvPr>
          <p:cNvSpPr txBox="1"/>
          <p:nvPr/>
        </p:nvSpPr>
        <p:spPr>
          <a:xfrm>
            <a:off x="449609" y="5268777"/>
            <a:ext cx="7913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Out-of-Scope: a, t, w, bb, kk, </a:t>
            </a:r>
            <a:r>
              <a:rPr lang="en-US" sz="2000" b="1" dirty="0" err="1">
                <a:solidFill>
                  <a:schemeClr val="accent1"/>
                </a:solidFill>
              </a:rPr>
              <a:t>ll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</a:rPr>
              <a:t>oo</a:t>
            </a:r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Ones we might see: g College Savings IA (529), ii IA Able plans, </a:t>
            </a:r>
            <a:r>
              <a:rPr lang="en-US" sz="2000" b="1" dirty="0" err="1">
                <a:solidFill>
                  <a:schemeClr val="accent1"/>
                </a:solidFill>
              </a:rPr>
              <a:t>nn</a:t>
            </a:r>
            <a:r>
              <a:rPr lang="en-US" sz="2000" b="1" dirty="0">
                <a:solidFill>
                  <a:schemeClr val="accent1"/>
                </a:solidFill>
              </a:rPr>
              <a:t> ESA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Accrual method used to be the catch-all, now use “other”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IA Exp </a:t>
            </a:r>
            <a:r>
              <a:rPr lang="en-US" sz="2000" b="1" dirty="0" err="1">
                <a:solidFill>
                  <a:schemeClr val="accent1"/>
                </a:solidFill>
              </a:rPr>
              <a:t>Instr</a:t>
            </a:r>
            <a:r>
              <a:rPr lang="en-US" sz="2000" b="1" dirty="0">
                <a:solidFill>
                  <a:schemeClr val="accent1"/>
                </a:solidFill>
              </a:rPr>
              <a:t> tie these all to Line 19, but </a:t>
            </a:r>
            <a:r>
              <a:rPr lang="en-US" sz="2000" b="1" dirty="0" err="1">
                <a:solidFill>
                  <a:schemeClr val="accent1"/>
                </a:solidFill>
              </a:rPr>
              <a:t>Taxslayer</a:t>
            </a:r>
            <a:r>
              <a:rPr lang="en-US" sz="2000" b="1" dirty="0">
                <a:solidFill>
                  <a:schemeClr val="accent1"/>
                </a:solidFill>
              </a:rPr>
              <a:t> uses it multiple times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0C124-C9EC-47BD-398B-E5CCA84CE004}"/>
              </a:ext>
            </a:extLst>
          </p:cNvPr>
          <p:cNvSpPr txBox="1"/>
          <p:nvPr/>
        </p:nvSpPr>
        <p:spPr>
          <a:xfrm>
            <a:off x="3816412" y="2149360"/>
            <a:ext cx="3452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Should be IA 124.  IA 126 is part-</a:t>
            </a:r>
            <a:r>
              <a:rPr lang="en-US" sz="1400" b="1" dirty="0" err="1">
                <a:solidFill>
                  <a:schemeClr val="accent1"/>
                </a:solidFill>
              </a:rPr>
              <a:t>yr</a:t>
            </a:r>
            <a:r>
              <a:rPr lang="en-US" sz="1400" b="1" dirty="0">
                <a:solidFill>
                  <a:schemeClr val="accent1"/>
                </a:solidFill>
              </a:rPr>
              <a:t> resident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F0330897-059D-AD0C-217B-0C460F2ED2E8}"/>
              </a:ext>
            </a:extLst>
          </p:cNvPr>
          <p:cNvSpPr/>
          <p:nvPr/>
        </p:nvSpPr>
        <p:spPr>
          <a:xfrm rot="17880429">
            <a:off x="3689450" y="2476190"/>
            <a:ext cx="253925" cy="1697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20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Drop-Down List Concerns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525880" y="1119764"/>
            <a:ext cx="84332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In the IA Exp </a:t>
            </a:r>
            <a:r>
              <a:rPr lang="en-US" sz="3200" dirty="0" err="1">
                <a:solidFill>
                  <a:schemeClr val="tx2"/>
                </a:solidFill>
              </a:rPr>
              <a:t>Instr</a:t>
            </a:r>
            <a:endParaRPr lang="en-US" sz="32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List 1 are all additions to income for Line 11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The exception is the retention bonus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List 2 are all subtractions from to income for Line 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/>
                </a:solidFill>
              </a:rPr>
              <a:t>Taxslayer</a:t>
            </a:r>
            <a:r>
              <a:rPr lang="en-US" sz="3200" dirty="0">
                <a:solidFill>
                  <a:schemeClr val="tx2"/>
                </a:solidFill>
              </a:rPr>
              <a:t> only displays List 1 for Subtractions from Federal Total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/>
                </a:solidFill>
              </a:rPr>
              <a:t>Taxslayer</a:t>
            </a:r>
            <a:r>
              <a:rPr lang="en-US" sz="3200" dirty="0">
                <a:solidFill>
                  <a:schemeClr val="tx2"/>
                </a:solidFill>
              </a:rPr>
              <a:t> displays List 2 for everything 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However </a:t>
            </a:r>
            <a:r>
              <a:rPr lang="en-US" sz="3200" dirty="0">
                <a:solidFill>
                  <a:schemeClr val="tx2"/>
                </a:solidFill>
              </a:rPr>
              <a:t>– the inputs for List 1 are treated by the software as if they came from List 2</a:t>
            </a:r>
          </a:p>
        </p:txBody>
      </p:sp>
    </p:spTree>
    <p:extLst>
      <p:ext uri="{BB962C8B-B14F-4D97-AF65-F5344CB8AC3E}">
        <p14:creationId xmlns:p14="http://schemas.microsoft.com/office/powerpoint/2010/main" val="4075943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Drop-Down List Concerns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525880" y="1119764"/>
            <a:ext cx="84332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For both added and subtracted Federal Taxable calculations, inputs under “Other” seem to be ignored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IA Exp </a:t>
            </a:r>
            <a:r>
              <a:rPr lang="en-US" sz="3200" dirty="0" err="1">
                <a:solidFill>
                  <a:schemeClr val="tx2"/>
                </a:solidFill>
              </a:rPr>
              <a:t>Instr</a:t>
            </a:r>
            <a:r>
              <a:rPr lang="en-US" sz="3200" dirty="0">
                <a:solidFill>
                  <a:schemeClr val="tx2"/>
                </a:solidFill>
              </a:rPr>
              <a:t> lists two items we are interested in for Line 19, but do not show on the drop-downs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5191"/>
                </a:solidFill>
              </a:rPr>
              <a:t>Extra Educator Expenses (</a:t>
            </a:r>
            <a:r>
              <a:rPr lang="en-US" sz="3200" dirty="0" err="1">
                <a:solidFill>
                  <a:srgbClr val="005191"/>
                </a:solidFill>
              </a:rPr>
              <a:t>ee</a:t>
            </a:r>
            <a:r>
              <a:rPr lang="en-US" sz="3200" dirty="0">
                <a:solidFill>
                  <a:srgbClr val="005191"/>
                </a:solidFill>
              </a:rPr>
              <a:t>) (up to $200)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5191"/>
                </a:solidFill>
              </a:rPr>
              <a:t>Employer contributions toward paying a student loan on a W-2 that were taxed (pp)</a:t>
            </a:r>
          </a:p>
        </p:txBody>
      </p:sp>
    </p:spTree>
    <p:extLst>
      <p:ext uri="{BB962C8B-B14F-4D97-AF65-F5344CB8AC3E}">
        <p14:creationId xmlns:p14="http://schemas.microsoft.com/office/powerpoint/2010/main" val="3714421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Workaround until Resolved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525880" y="1119764"/>
            <a:ext cx="84332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Reminder: Only subtract qualified expenses from the IA taxes that were NOT already reduced at the Federal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In previous years, we had just used “Accrual Method” (the “a” labeled choice) as the “catch-all”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I’ll suggest we go back to that for now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Use the Federal Taxable (Not Total) Income choices to add or subtract, and choose “Accrual Method”</a:t>
            </a:r>
          </a:p>
        </p:txBody>
      </p:sp>
    </p:spTree>
    <p:extLst>
      <p:ext uri="{BB962C8B-B14F-4D97-AF65-F5344CB8AC3E}">
        <p14:creationId xmlns:p14="http://schemas.microsoft.com/office/powerpoint/2010/main" val="965396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Adjustments We Frequently See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525880" y="1119764"/>
            <a:ext cx="84332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5191"/>
                </a:solidFill>
              </a:rPr>
              <a:t>Extra Educator Expenses (Line 19 </a:t>
            </a:r>
            <a:r>
              <a:rPr lang="en-US" sz="2800" dirty="0" err="1">
                <a:solidFill>
                  <a:srgbClr val="005191"/>
                </a:solidFill>
              </a:rPr>
              <a:t>ee</a:t>
            </a:r>
            <a:r>
              <a:rPr lang="en-US" sz="2800" dirty="0">
                <a:solidFill>
                  <a:srgbClr val="005191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Up to $200 in addition to the Federal limit of $300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Federal $300 will carry over on its 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5191"/>
                </a:solidFill>
              </a:rPr>
              <a:t>Taxed Employer contributions toward paying a student loan on a W-2 (Line 19 pp)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Only the excess over $5,250 was taxed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5191"/>
                </a:solidFill>
              </a:rPr>
              <a:t>529 Contributions (Line 19 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Taxed at Federal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5191"/>
                </a:solidFill>
              </a:rPr>
              <a:t>Teacher/Daycare retention bonus (Line 11 aa)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Up to $1000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5191"/>
                </a:solidFill>
              </a:rPr>
              <a:t>Net Premium Tax Credits (Form 8962) (Line 11 aa)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what they were refunded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57814"/>
                </a:solidFill>
              </a:rPr>
              <a:t>This is additional income, not a subtraction</a:t>
            </a:r>
          </a:p>
        </p:txBody>
      </p:sp>
    </p:spTree>
    <p:extLst>
      <p:ext uri="{BB962C8B-B14F-4D97-AF65-F5344CB8AC3E}">
        <p14:creationId xmlns:p14="http://schemas.microsoft.com/office/powerpoint/2010/main" val="2652000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57798A8-AA1E-DB3D-C560-39DA4133F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08" y="1209047"/>
            <a:ext cx="8214405" cy="48315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How the Drop-Downs Show Up - Screen</a:t>
            </a:r>
            <a:endParaRPr 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5956B-8D06-DB05-F51D-5A0A5F7A9826}"/>
              </a:ext>
            </a:extLst>
          </p:cNvPr>
          <p:cNvSpPr txBox="1"/>
          <p:nvPr/>
        </p:nvSpPr>
        <p:spPr>
          <a:xfrm>
            <a:off x="3723212" y="2397746"/>
            <a:ext cx="4897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After you “CONTINUE”: You chose from a text drop-down, but the display gives the letter code from the IA Exp </a:t>
            </a:r>
            <a:r>
              <a:rPr lang="en-US" sz="2000" b="1" dirty="0" err="1">
                <a:solidFill>
                  <a:schemeClr val="accent1"/>
                </a:solidFill>
              </a:rPr>
              <a:t>Instr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93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How the Drop-Downs Show Up - Printed</a:t>
            </a: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78593-43E6-89F0-3A4A-806ECD401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2831356"/>
            <a:ext cx="8027423" cy="1667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554397-34F5-357A-8BF6-464E18BA664C}"/>
              </a:ext>
            </a:extLst>
          </p:cNvPr>
          <p:cNvSpPr txBox="1"/>
          <p:nvPr/>
        </p:nvSpPr>
        <p:spPr>
          <a:xfrm>
            <a:off x="506741" y="1262630"/>
            <a:ext cx="79265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In the IA Exp </a:t>
            </a:r>
            <a:r>
              <a:rPr lang="en-US" sz="2000" b="1" dirty="0" err="1">
                <a:solidFill>
                  <a:schemeClr val="accent1"/>
                </a:solidFill>
              </a:rPr>
              <a:t>Instr</a:t>
            </a:r>
            <a:r>
              <a:rPr lang="en-US" sz="2000" b="1" dirty="0">
                <a:solidFill>
                  <a:schemeClr val="accent1"/>
                </a:solidFill>
              </a:rPr>
              <a:t>, it has the following requirement: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Here’s how </a:t>
            </a:r>
            <a:r>
              <a:rPr lang="en-US" sz="2000" b="1" dirty="0" err="1">
                <a:solidFill>
                  <a:schemeClr val="accent1"/>
                </a:solidFill>
              </a:rPr>
              <a:t>Taxslayer</a:t>
            </a:r>
            <a:r>
              <a:rPr lang="en-US" sz="2000" b="1" dirty="0">
                <a:solidFill>
                  <a:schemeClr val="accent1"/>
                </a:solidFill>
              </a:rPr>
              <a:t> handles that: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/>
                </a:solidFill>
              </a:rPr>
              <a:t>Taxslayer</a:t>
            </a:r>
            <a:r>
              <a:rPr lang="en-US" sz="2000" b="1" dirty="0">
                <a:solidFill>
                  <a:schemeClr val="accent1"/>
                </a:solidFill>
              </a:rPr>
              <a:t> creates one page at the end of the IA 1040 with the adjustment selections for each of the four areas:  Total Fed Income Add and Subtract, and  Taxable Fed Income Add and Subtract.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For printing, note it’s using the text field, not the letter code from the IA Exp Instr. (Previous years, this page just showed the letter code)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CD594D-C735-AABC-823E-2E7DA5F89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88" y="1726161"/>
            <a:ext cx="8027423" cy="779361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04CACEA-D752-8C21-EDDB-DC57BC0491B1}"/>
                  </a:ext>
                </a:extLst>
              </p14:cNvPr>
              <p14:cNvContentPartPr/>
              <p14:nvPr/>
            </p14:nvContentPartPr>
            <p14:xfrm>
              <a:off x="4978093" y="1994242"/>
              <a:ext cx="3355560" cy="150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04CACEA-D752-8C21-EDDB-DC57BC0491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4093" y="1886602"/>
                <a:ext cx="346320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EBA87BD-49F5-1DDB-703B-84551BCA34B8}"/>
                  </a:ext>
                </a:extLst>
              </p14:cNvPr>
              <p14:cNvContentPartPr/>
              <p14:nvPr/>
            </p14:nvContentPartPr>
            <p14:xfrm>
              <a:off x="664546" y="2241531"/>
              <a:ext cx="1826640" cy="97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EBA87BD-49F5-1DDB-703B-84551BCA34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546" y="2133531"/>
                <a:ext cx="1934280" cy="3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376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redit form&#10;&#10;Description automatically generated">
            <a:extLst>
              <a:ext uri="{FF2B5EF4-FFF2-40B4-BE49-F238E27FC236}">
                <a16:creationId xmlns:a16="http://schemas.microsoft.com/office/drawing/2014/main" id="{993AB8AE-A529-4EE5-4EC8-5C6286689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15" y="1255493"/>
            <a:ext cx="5412597" cy="52834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Iowa Credits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7E034-8F72-1D36-84AA-51DDFAA75978}"/>
              </a:ext>
            </a:extLst>
          </p:cNvPr>
          <p:cNvSpPr txBox="1"/>
          <p:nvPr/>
        </p:nvSpPr>
        <p:spPr>
          <a:xfrm>
            <a:off x="2226930" y="4573960"/>
            <a:ext cx="1061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OOS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554C9-A2C5-6E9C-CE49-2DFE8E8180B9}"/>
              </a:ext>
            </a:extLst>
          </p:cNvPr>
          <p:cNvSpPr txBox="1"/>
          <p:nvPr/>
        </p:nvSpPr>
        <p:spPr>
          <a:xfrm>
            <a:off x="3392513" y="5445549"/>
            <a:ext cx="294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 have not seen this much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D0679D-4792-01D3-63D9-4BBF9D333050}"/>
              </a:ext>
            </a:extLst>
          </p:cNvPr>
          <p:cNvSpPr txBox="1"/>
          <p:nvPr/>
        </p:nvSpPr>
        <p:spPr>
          <a:xfrm>
            <a:off x="2515334" y="6030317"/>
            <a:ext cx="1061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OOS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5771F6-EA29-CB17-6DC2-AC5891A81055}"/>
              </a:ext>
            </a:extLst>
          </p:cNvPr>
          <p:cNvSpPr txBox="1"/>
          <p:nvPr/>
        </p:nvSpPr>
        <p:spPr>
          <a:xfrm>
            <a:off x="2226930" y="3649678"/>
            <a:ext cx="294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25% of up to $2K expenses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128D3A-F0CE-4F3E-2D06-9F53C44EA8BA}"/>
              </a:ext>
            </a:extLst>
          </p:cNvPr>
          <p:cNvSpPr txBox="1"/>
          <p:nvPr/>
        </p:nvSpPr>
        <p:spPr>
          <a:xfrm>
            <a:off x="2542263" y="4124105"/>
            <a:ext cx="294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25% of up to $1K expenses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A2134A-7C62-1284-FAE3-6BCC45439F69}"/>
              </a:ext>
            </a:extLst>
          </p:cNvPr>
          <p:cNvSpPr txBox="1"/>
          <p:nvPr/>
        </p:nvSpPr>
        <p:spPr>
          <a:xfrm>
            <a:off x="6098812" y="4188238"/>
            <a:ext cx="129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(ages 3-5)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083D4B-D5D8-AFDF-48CB-23267BCEA0B5}"/>
              </a:ext>
            </a:extLst>
          </p:cNvPr>
          <p:cNvSpPr txBox="1"/>
          <p:nvPr/>
        </p:nvSpPr>
        <p:spPr>
          <a:xfrm>
            <a:off x="6098812" y="3771127"/>
            <a:ext cx="172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(Grades K-12)</a:t>
            </a:r>
          </a:p>
        </p:txBody>
      </p:sp>
    </p:spTree>
    <p:extLst>
      <p:ext uri="{BB962C8B-B14F-4D97-AF65-F5344CB8AC3E}">
        <p14:creationId xmlns:p14="http://schemas.microsoft.com/office/powerpoint/2010/main" val="3776280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form&#10;&#10;Description automatically generated">
            <a:extLst>
              <a:ext uri="{FF2B5EF4-FFF2-40B4-BE49-F238E27FC236}">
                <a16:creationId xmlns:a16="http://schemas.microsoft.com/office/drawing/2014/main" id="{A8609CE5-B48F-390F-18AF-EBBC51E0F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05" y="1210882"/>
            <a:ext cx="6071948" cy="53084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Iowa Unique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7870806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Adjustments</a:t>
            </a:r>
          </a:p>
        </p:txBody>
      </p:sp>
      <p:pic>
        <p:nvPicPr>
          <p:cNvPr id="6" name="Picture 5" descr="A screenshot of a form&#10;&#10;Description automatically generated">
            <a:extLst>
              <a:ext uri="{FF2B5EF4-FFF2-40B4-BE49-F238E27FC236}">
                <a16:creationId xmlns:a16="http://schemas.microsoft.com/office/drawing/2014/main" id="{5ED731A1-0010-B2B3-ACEA-F0F073D17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79" y="1198332"/>
            <a:ext cx="6067021" cy="5213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647CB6-E971-5BFF-F460-6F857B51A402}"/>
              </a:ext>
            </a:extLst>
          </p:cNvPr>
          <p:cNvSpPr txBox="1"/>
          <p:nvPr/>
        </p:nvSpPr>
        <p:spPr>
          <a:xfrm>
            <a:off x="1885183" y="4495714"/>
            <a:ext cx="6279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Amounts brought from 2022 and IA estimated payments are input in the Federal section under Payments &amp; Estimates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4AA1B-789D-81FC-8F69-27CD1B5C7F10}"/>
              </a:ext>
            </a:extLst>
          </p:cNvPr>
          <p:cNvSpPr txBox="1"/>
          <p:nvPr/>
        </p:nvSpPr>
        <p:spPr>
          <a:xfrm>
            <a:off x="1885183" y="6034145"/>
            <a:ext cx="6067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Fed estimated payments done in January have to be shifted a year</a:t>
            </a:r>
          </a:p>
        </p:txBody>
      </p:sp>
    </p:spTree>
    <p:extLst>
      <p:ext uri="{BB962C8B-B14F-4D97-AF65-F5344CB8AC3E}">
        <p14:creationId xmlns:p14="http://schemas.microsoft.com/office/powerpoint/2010/main" val="258149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 Filing Options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5601085" y="1438167"/>
            <a:ext cx="4112322" cy="1571625"/>
          </a:xfrm>
          <a:prstGeom prst="rect">
            <a:avLst/>
          </a:prstGeom>
        </p:spPr>
        <p:txBody>
          <a:bodyPr vert="horz" wrap="square" lIns="0" tIns="45720" rIns="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For Federal and State, select the filing option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CB201C-71D9-4B3F-9E30-BAC704DF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257829"/>
            <a:ext cx="5251836" cy="294745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D501C4-76B0-A28A-0FEE-1F1EF6AF429B}"/>
              </a:ext>
            </a:extLst>
          </p:cNvPr>
          <p:cNvSpPr txBox="1">
            <a:spLocks/>
          </p:cNvSpPr>
          <p:nvPr/>
        </p:nvSpPr>
        <p:spPr>
          <a:xfrm>
            <a:off x="349249" y="4315215"/>
            <a:ext cx="9129288" cy="2130190"/>
          </a:xfrm>
          <a:prstGeom prst="rect">
            <a:avLst/>
          </a:prstGeom>
        </p:spPr>
        <p:txBody>
          <a:bodyPr vert="horz" wrap="square" lIns="0" tIns="45720" rIns="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For any returns to be mailed by the client: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800" b="0" dirty="0">
                <a:solidFill>
                  <a:schemeClr val="tx1"/>
                </a:solidFill>
              </a:rPr>
              <a:t>Make sure W</a:t>
            </a:r>
            <a:r>
              <a:rPr lang="en-US" sz="2800" dirty="0"/>
              <a:t>-2’s and 1099-R’s are included in some manner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800" b="0" dirty="0">
                <a:solidFill>
                  <a:schemeClr val="tx1"/>
                </a:solidFill>
              </a:rPr>
              <a:t>For mailed IA returns, remember they need a copy of the Federal return to go along with it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736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Notes on Iowa Credits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00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Tuition and Textbook Credit (K-12)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89" y="1263379"/>
            <a:ext cx="9304418" cy="5087547"/>
          </a:xfrm>
        </p:spPr>
        <p:txBody>
          <a:bodyPr wrap="square" lIns="0" rIns="0">
            <a:normAutofit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This is frequently overlooked by our clients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How Much?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25% of expenses up to $2K per qualifying dependent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What is covered?</a:t>
            </a:r>
          </a:p>
          <a:p>
            <a:pPr marL="900112" marR="1128840" lvl="1" indent="-28575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Table is on page 16 (Line 9 Step 5) of the IA Exp </a:t>
            </a:r>
            <a:r>
              <a:rPr lang="en-US" dirty="0" err="1"/>
              <a:t>Instr</a:t>
            </a:r>
            <a:endParaRPr lang="en-US" dirty="0"/>
          </a:p>
          <a:p>
            <a:pPr marL="900112" marR="1128840" lvl="1" indent="-28575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Summary:</a:t>
            </a:r>
          </a:p>
          <a:p>
            <a:pPr marL="1357312" marR="1128840" lvl="2" indent="-28575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Any tuition, fee, textbook, materials or supplies required to participate in school or a school-sponsored activity</a:t>
            </a:r>
          </a:p>
          <a:p>
            <a:pPr marL="1357312" marR="1128840" lvl="2" indent="-28575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Sports, clubs, band, choral, </a:t>
            </a:r>
            <a:r>
              <a:rPr lang="en-US" dirty="0" err="1"/>
              <a:t>etc</a:t>
            </a:r>
            <a:endParaRPr lang="en-US" dirty="0"/>
          </a:p>
          <a:p>
            <a:pPr marL="1357312" marR="1128840" lvl="2" indent="-28575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Instrument rental only, not purchasing an instrument</a:t>
            </a:r>
          </a:p>
          <a:p>
            <a:pPr marL="1357312" marR="1128840" lvl="2" indent="-28575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CANNOT be clothing they might wear every day</a:t>
            </a:r>
          </a:p>
          <a:p>
            <a:pPr marL="1357312" marR="1128840" lvl="2" indent="-28575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CANNOT have been already paid for by ESA</a:t>
            </a:r>
          </a:p>
          <a:p>
            <a:pPr marL="900112" marR="1128840" lvl="1" indent="-28575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If reasonable, they don’t need receipts</a:t>
            </a:r>
          </a:p>
        </p:txBody>
      </p:sp>
    </p:spTree>
    <p:extLst>
      <p:ext uri="{BB962C8B-B14F-4D97-AF65-F5344CB8AC3E}">
        <p14:creationId xmlns:p14="http://schemas.microsoft.com/office/powerpoint/2010/main" val="3176382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Early Childhood Development Credit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89" y="1263379"/>
            <a:ext cx="9304418" cy="5087547"/>
          </a:xfrm>
        </p:spPr>
        <p:txBody>
          <a:bodyPr wrap="square" lIns="0" rIns="0">
            <a:normAutofit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This is seldom used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Cannot use both Dependent Care and this credit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Ages 3-5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How Much?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25% of up to $1K in expenses for each qualified dependent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What’s Covered?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List in the IA Exp </a:t>
            </a:r>
            <a:r>
              <a:rPr lang="en-US" dirty="0" err="1"/>
              <a:t>Instr</a:t>
            </a:r>
            <a:r>
              <a:rPr lang="en-US" dirty="0"/>
              <a:t>, </a:t>
            </a:r>
            <a:r>
              <a:rPr lang="en-US" dirty="0" err="1"/>
              <a:t>pg</a:t>
            </a:r>
            <a:r>
              <a:rPr lang="en-US" dirty="0"/>
              <a:t> 49 (Line 24 Step 6)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Preschool services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Development activities outside the home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Books and materi</a:t>
            </a:r>
            <a:r>
              <a:rPr lang="en-US" dirty="0"/>
              <a:t>als promoting child development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NO religious instruction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387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James and Stephani Swanson</a:t>
            </a:r>
          </a:p>
        </p:txBody>
      </p:sp>
    </p:spTree>
    <p:extLst>
      <p:ext uri="{BB962C8B-B14F-4D97-AF65-F5344CB8AC3E}">
        <p14:creationId xmlns:p14="http://schemas.microsoft.com/office/powerpoint/2010/main" val="19317842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Discussion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75" y="1217658"/>
            <a:ext cx="9304418" cy="5503818"/>
          </a:xfrm>
        </p:spPr>
        <p:txBody>
          <a:bodyPr wrap="square" lIns="0" rIns="0">
            <a:normAutofit fontScale="92500" lnSpcReduction="2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Railroad Pension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dirty="0"/>
              <a:t>Pay attention to which section of the document goes with which input area in </a:t>
            </a:r>
            <a:r>
              <a:rPr lang="en-US" sz="1900" dirty="0" err="1"/>
              <a:t>Taxslayer</a:t>
            </a:r>
            <a:r>
              <a:rPr lang="en-US" sz="1900" dirty="0"/>
              <a:t>, and how fields match up between different documents (vs SSA-1099 and 1099-R)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dirty="0"/>
              <a:t>Getting the starting date for a pension during the interview is critical</a:t>
            </a:r>
            <a:endParaRPr lang="en-US" sz="1700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Energy Credits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100" b="0" dirty="0">
                <a:solidFill>
                  <a:schemeClr val="tx1"/>
                </a:solidFill>
              </a:rPr>
              <a:t>The screen door makes sense if you are replacing the main door, but it is not something you get an energy credit for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100" dirty="0"/>
              <a:t>Remember to reduce the A/C or furnace amounts by the rebate $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2100" dirty="0"/>
              <a:t>It doesn’t matter how it’s allocated, since it’s combined anyway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IRA Contribution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dirty="0"/>
              <a:t>Since Stephani does have income, she can contribute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dirty="0"/>
              <a:t>There is no longer an age limit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b="0" dirty="0">
                <a:solidFill>
                  <a:schemeClr val="tx1"/>
                </a:solidFill>
              </a:rPr>
              <a:t>The Retirement Plan question refers to an active plan with a current employer, where the employer is potentially contributing into that plan</a:t>
            </a:r>
            <a:endParaRPr lang="en-US" sz="1700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Sale of Home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dirty="0"/>
              <a:t>We don’t hear about a lot of home sales, but if a 1099-S shows up we have to include that with their taxes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b="0" dirty="0">
                <a:solidFill>
                  <a:schemeClr val="tx1"/>
                </a:solidFill>
              </a:rPr>
              <a:t>Make sure everything is in scope</a:t>
            </a: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19745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Shamus O’Connor</a:t>
            </a:r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Discussion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75" y="1217658"/>
            <a:ext cx="9304418" cy="5503818"/>
          </a:xfrm>
        </p:spPr>
        <p:txBody>
          <a:bodyPr wrap="square" lIns="0" rIns="0">
            <a:normAutofit fontScale="92500"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Medicare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dirty="0"/>
              <a:t>It’s unusual for us to see a Medicare payment outside of Social Security, but as the full Social Security age creeps up we may see more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700" dirty="0"/>
              <a:t>The key point is when you paid the bill, not what time period it covered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Self-Employment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b="0" dirty="0">
                <a:solidFill>
                  <a:schemeClr val="tx1"/>
                </a:solidFill>
              </a:rPr>
              <a:t>Do any 1099-NEC first, since it will trigger a Schedule C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b="0" dirty="0">
                <a:solidFill>
                  <a:schemeClr val="tx1"/>
                </a:solidFill>
              </a:rPr>
              <a:t>Income not on a 1099-NEC is manually entered in Schedule C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dirty="0" err="1"/>
              <a:t>Taxslayer</a:t>
            </a:r>
            <a:r>
              <a:rPr lang="en-US" sz="1900" dirty="0"/>
              <a:t> is still showing a split input for mileage.  Use either one.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dirty="0"/>
              <a:t>Net loss, inventory, depreciation, not using std mileage create </a:t>
            </a:r>
            <a:r>
              <a:rPr lang="en-US" sz="1900" dirty="0">
                <a:solidFill>
                  <a:srgbClr val="FF0000"/>
                </a:solidFill>
              </a:rPr>
              <a:t>OOS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IPERS Pension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dirty="0"/>
              <a:t>These almost always have an Iowa taxable amount &lt; Federal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b="0" dirty="0">
                <a:solidFill>
                  <a:schemeClr val="tx1"/>
                </a:solidFill>
              </a:rPr>
              <a:t>Does not affect the Federal return, but will come into play with IA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Estimated Payments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dirty="0"/>
              <a:t>We don’t see a lot of these.  This is the last year Federal estimated payments will matter for IA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b="0" dirty="0">
                <a:solidFill>
                  <a:schemeClr val="tx1"/>
                </a:solidFill>
              </a:rPr>
              <a:t>Note: For IA taxes we will need to know if they made a Jan 2023 payment for 2022 taxes</a:t>
            </a: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539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Tiana Edward</a:t>
            </a:r>
          </a:p>
        </p:txBody>
      </p:sp>
    </p:spTree>
    <p:extLst>
      <p:ext uri="{BB962C8B-B14F-4D97-AF65-F5344CB8AC3E}">
        <p14:creationId xmlns:p14="http://schemas.microsoft.com/office/powerpoint/2010/main" val="14595872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Discussion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75" y="1217658"/>
            <a:ext cx="9304418" cy="5503818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Dependent Care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dirty="0"/>
              <a:t>Her Employer contributed toward dependent care, so she does not get to use the full amount for her credit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700" dirty="0" err="1"/>
              <a:t>Taxslayer</a:t>
            </a:r>
            <a:r>
              <a:rPr lang="en-US" sz="1700" dirty="0"/>
              <a:t> handles this automatically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Retention Bonus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b="0" dirty="0">
                <a:solidFill>
                  <a:schemeClr val="tx1"/>
                </a:solidFill>
              </a:rPr>
              <a:t>Not sure how they will show up this year, last year was 1099-NEC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b="0" dirty="0">
                <a:solidFill>
                  <a:schemeClr val="tx1"/>
                </a:solidFill>
              </a:rPr>
              <a:t>Unfortunately, this forces a Schedule C and self-employment tax</a:t>
            </a:r>
            <a:endParaRPr lang="en-US" sz="1900" dirty="0">
              <a:solidFill>
                <a:srgbClr val="FF0000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Interest Income – Savings Bonds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/>
              <a:t>Input </a:t>
            </a:r>
            <a:r>
              <a:rPr lang="en-US" sz="1900" dirty="0"/>
              <a:t>in the Fed section, but this directly affects the IA return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b="0" dirty="0">
                <a:solidFill>
                  <a:schemeClr val="tx1"/>
                </a:solidFill>
              </a:rPr>
              <a:t>The IA Exp </a:t>
            </a:r>
            <a:r>
              <a:rPr lang="en-US" sz="1900" b="0" dirty="0" err="1">
                <a:solidFill>
                  <a:schemeClr val="tx1"/>
                </a:solidFill>
              </a:rPr>
              <a:t>Instr</a:t>
            </a:r>
            <a:r>
              <a:rPr lang="en-US" sz="1900" b="0" dirty="0">
                <a:solidFill>
                  <a:schemeClr val="tx1"/>
                </a:solidFill>
              </a:rPr>
              <a:t> has the full list of interest that changes with IA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Alimony and Child Support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dirty="0"/>
              <a:t>We don’t see a lot of these, so remember to get the divorce date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b="0" dirty="0">
                <a:solidFill>
                  <a:schemeClr val="tx1"/>
                </a:solidFill>
              </a:rPr>
              <a:t>Child Support is not taxable, so be sure to clarify </a:t>
            </a:r>
            <a:r>
              <a:rPr lang="en-US" sz="1900" dirty="0"/>
              <a:t>with the client which category any money they get comes under</a:t>
            </a:r>
            <a:endParaRPr lang="en-US" sz="1900" b="0" dirty="0">
              <a:solidFill>
                <a:schemeClr val="tx1"/>
              </a:solidFill>
            </a:endParaRP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47175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Discussion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75" y="1217658"/>
            <a:ext cx="9304418" cy="5503818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IPERS Contributions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dirty="0"/>
              <a:t>On the W-2, this always shows up in Box 14 since it is mandatory.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900" dirty="0"/>
              <a:t>That makes it ineligible to trigger a Retirement Contribution credit</a:t>
            </a:r>
            <a:endParaRPr lang="en-US" sz="1700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Addresses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b="0" dirty="0">
                <a:solidFill>
                  <a:schemeClr val="tx1"/>
                </a:solidFill>
              </a:rPr>
              <a:t>It is very common for our clients’ driver’s license to not show their current address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Enter the address from the 13614-C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This will create the default address for almost all documents you input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If any document address doesn’t match the 13614-C, overwrite it</a:t>
            </a: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8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8879 Data – No Input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572000" y="1471614"/>
            <a:ext cx="4695904" cy="4884738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These should be defaulted by the system, and do not need to be changed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4E24E8-AC23-42BA-9832-24B2A9B46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21" y="1257297"/>
            <a:ext cx="3864054" cy="51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930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001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07548-E874-4174-8309-8B686939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7" y="1540933"/>
            <a:ext cx="8480426" cy="4656115"/>
          </a:xfrm>
        </p:spPr>
        <p:txBody>
          <a:bodyPr>
            <a:normAutofit/>
          </a:bodyPr>
          <a:lstStyle/>
          <a:p>
            <a:r>
              <a:rPr lang="en-US" dirty="0"/>
              <a:t>ZOOM January 27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Discuss:</a:t>
            </a:r>
          </a:p>
          <a:p>
            <a:pPr lvl="2"/>
            <a:r>
              <a:rPr lang="en-US" dirty="0"/>
              <a:t> Injured Spouse</a:t>
            </a:r>
          </a:p>
          <a:p>
            <a:pPr lvl="2"/>
            <a:r>
              <a:rPr lang="en-US" dirty="0"/>
              <a:t> Amended Returns</a:t>
            </a:r>
          </a:p>
          <a:p>
            <a:pPr lvl="2"/>
            <a:r>
              <a:rPr lang="en-US" dirty="0"/>
              <a:t>Part-year resident</a:t>
            </a:r>
          </a:p>
          <a:p>
            <a:pPr lvl="1"/>
            <a:r>
              <a:rPr lang="en-US" dirty="0"/>
              <a:t>Detail step through of VITA processes</a:t>
            </a:r>
          </a:p>
          <a:p>
            <a:pPr lvl="1"/>
            <a:r>
              <a:rPr lang="en-US" dirty="0"/>
              <a:t>Review IA scenarios</a:t>
            </a:r>
          </a:p>
          <a:p>
            <a:r>
              <a:rPr lang="en-US" dirty="0"/>
              <a:t>I will not create 3 brand new scenarios</a:t>
            </a:r>
          </a:p>
          <a:p>
            <a:pPr lvl="1"/>
            <a:r>
              <a:rPr lang="en-US" dirty="0"/>
              <a:t>I’ll add/change details with 3 existing ones and add Iowa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20706-20C5-4D43-87FB-B85986E5A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35767-1947-4FA0-ACDF-3EE24D09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Training</a:t>
            </a:r>
          </a:p>
        </p:txBody>
      </p:sp>
    </p:spTree>
    <p:extLst>
      <p:ext uri="{BB962C8B-B14F-4D97-AF65-F5344CB8AC3E}">
        <p14:creationId xmlns:p14="http://schemas.microsoft.com/office/powerpoint/2010/main" val="11193192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Questions?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 See you on Jan 27</a:t>
            </a:r>
            <a:r>
              <a:rPr lang="en-US" baseline="30000" dirty="0"/>
              <a:t>th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5218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Questions – No Input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572000" y="1471614"/>
            <a:ext cx="4695904" cy="4884738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We do not deal with this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9F507C-201F-4A0D-AFD7-72DDC0420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298312"/>
            <a:ext cx="4105276" cy="51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2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Fees – No Input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5509902" y="1471614"/>
            <a:ext cx="3758001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We do not have fees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4729C91-6A09-402D-A97E-BD52C5E77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314451"/>
            <a:ext cx="5160654" cy="48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9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for any Bank activity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8562FD-540B-4FC2-8696-81F421DA0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362075"/>
            <a:ext cx="6582752" cy="4994276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6527411" y="1471614"/>
            <a:ext cx="3384818" cy="4729161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Only shows Federal total here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Iowa is on earlier screen</a:t>
            </a:r>
          </a:p>
        </p:txBody>
      </p:sp>
    </p:spTree>
    <p:extLst>
      <p:ext uri="{BB962C8B-B14F-4D97-AF65-F5344CB8AC3E}">
        <p14:creationId xmlns:p14="http://schemas.microsoft.com/office/powerpoint/2010/main" val="1658805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Way 2017">
      <a:dk1>
        <a:sysClr val="windowText" lastClr="000000"/>
      </a:dk1>
      <a:lt1>
        <a:sysClr val="window" lastClr="FFFFFF"/>
      </a:lt1>
      <a:dk2>
        <a:srgbClr val="005191"/>
      </a:dk2>
      <a:lt2>
        <a:srgbClr val="75B1D9"/>
      </a:lt2>
      <a:accent1>
        <a:srgbClr val="005191"/>
      </a:accent1>
      <a:accent2>
        <a:srgbClr val="539ED0"/>
      </a:accent2>
      <a:accent3>
        <a:srgbClr val="F57814"/>
      </a:accent3>
      <a:accent4>
        <a:srgbClr val="FFB351"/>
      </a:accent4>
      <a:accent5>
        <a:srgbClr val="7C81B8"/>
      </a:accent5>
      <a:accent6>
        <a:srgbClr val="FF443B"/>
      </a:accent6>
      <a:hlink>
        <a:srgbClr val="F57814"/>
      </a:hlink>
      <a:folHlink>
        <a:srgbClr val="FF443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ECI-Generic-PowerPoint-Template" id="{47F96A85-D5D0-40F2-8EB6-874D71EE53C1}" vid="{25F155B4-F74E-4E08-BC0E-36ECDAC6D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UWECI-Generic-PowerPoint-Template</Template>
  <TotalTime>0</TotalTime>
  <Words>3028</Words>
  <Application>Microsoft Office PowerPoint</Application>
  <PresentationFormat>On-screen Show (4:3)</PresentationFormat>
  <Paragraphs>397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PowerPoint Presentation</vt:lpstr>
      <vt:lpstr>Agenda</vt:lpstr>
      <vt:lpstr>Finishing and e-filing</vt:lpstr>
      <vt:lpstr>Refund or Amount Owed</vt:lpstr>
      <vt:lpstr>Select Filing Options</vt:lpstr>
      <vt:lpstr>8879 Data – No Input</vt:lpstr>
      <vt:lpstr>Optional Questions – No Input</vt:lpstr>
      <vt:lpstr>Fees – No Input</vt:lpstr>
      <vt:lpstr>Total for any Bank activity</vt:lpstr>
      <vt:lpstr>Bank Details</vt:lpstr>
      <vt:lpstr>Check/Savings Bond Input</vt:lpstr>
      <vt:lpstr>Error Messages</vt:lpstr>
      <vt:lpstr>Driver’s License – No Input</vt:lpstr>
      <vt:lpstr>Carry-Forward Authorization</vt:lpstr>
      <vt:lpstr>Additional Questions</vt:lpstr>
      <vt:lpstr>Custom Credits – No Input</vt:lpstr>
      <vt:lpstr>esignatures</vt:lpstr>
      <vt:lpstr>Summary/Verification</vt:lpstr>
      <vt:lpstr>Printing and Tags</vt:lpstr>
      <vt:lpstr>Printing Configuration Options</vt:lpstr>
      <vt:lpstr>Review and Complete Flags</vt:lpstr>
      <vt:lpstr>Students First ESA</vt:lpstr>
      <vt:lpstr>New Program But Little Guidance</vt:lpstr>
      <vt:lpstr>How do we proceed?</vt:lpstr>
      <vt:lpstr>Premium Tax Credits</vt:lpstr>
      <vt:lpstr>Handled Differently: Fed vs Iowa</vt:lpstr>
      <vt:lpstr>Handled Differently: Fed vs Iowa</vt:lpstr>
      <vt:lpstr>Iowa in Taxslayer</vt:lpstr>
      <vt:lpstr>State Selection</vt:lpstr>
      <vt:lpstr>Starting A New State</vt:lpstr>
      <vt:lpstr>Main Menu</vt:lpstr>
      <vt:lpstr>Basic Information – No Spouse</vt:lpstr>
      <vt:lpstr>Basic Information – Spouse</vt:lpstr>
      <vt:lpstr>Adjusting for Iowa Income</vt:lpstr>
      <vt:lpstr>Where it goes on IA Schedule 1</vt:lpstr>
      <vt:lpstr>Additions to Income</vt:lpstr>
      <vt:lpstr>Subtractions from Income - 1</vt:lpstr>
      <vt:lpstr>Subtractions from Income - 2</vt:lpstr>
      <vt:lpstr>Drop-Down Menu 1 – Line 11 in Exp Instr</vt:lpstr>
      <vt:lpstr>Drop-Down Menu 2 – Line 19 in Exp Instr</vt:lpstr>
      <vt:lpstr>Drop-Down List Concerns</vt:lpstr>
      <vt:lpstr>Drop-Down List Concerns</vt:lpstr>
      <vt:lpstr>Workaround until Resolved</vt:lpstr>
      <vt:lpstr>Adjustments We Frequently See</vt:lpstr>
      <vt:lpstr>How the Drop-Downs Show Up - Screen</vt:lpstr>
      <vt:lpstr>How the Drop-Downs Show Up - Printed</vt:lpstr>
      <vt:lpstr>Iowa Credits</vt:lpstr>
      <vt:lpstr>Iowa Unique Contributions</vt:lpstr>
      <vt:lpstr>Payment Adjustments</vt:lpstr>
      <vt:lpstr>Notes on Iowa Credits</vt:lpstr>
      <vt:lpstr>Tuition and Textbook Credit (K-12)</vt:lpstr>
      <vt:lpstr>Early Childhood Development Credit</vt:lpstr>
      <vt:lpstr>Training Scenario 4</vt:lpstr>
      <vt:lpstr>Discussion</vt:lpstr>
      <vt:lpstr>Training Scenario 5</vt:lpstr>
      <vt:lpstr>Discussion</vt:lpstr>
      <vt:lpstr>Training Scenario 6</vt:lpstr>
      <vt:lpstr>Discussion</vt:lpstr>
      <vt:lpstr>Discussion</vt:lpstr>
      <vt:lpstr>Next Steps</vt:lpstr>
      <vt:lpstr>Next Training</vt:lpstr>
      <vt:lpstr>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2019-11-25T02:10:59Z</dcterms:created>
  <dcterms:modified xsi:type="dcterms:W3CDTF">2024-01-22T18:54:49Z</dcterms:modified>
</cp:coreProperties>
</file>