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469" r:id="rId2"/>
    <p:sldId id="257" r:id="rId3"/>
    <p:sldId id="632" r:id="rId4"/>
    <p:sldId id="783" r:id="rId5"/>
    <p:sldId id="784" r:id="rId6"/>
    <p:sldId id="786" r:id="rId7"/>
    <p:sldId id="785" r:id="rId8"/>
    <p:sldId id="787" r:id="rId9"/>
    <p:sldId id="755" r:id="rId10"/>
    <p:sldId id="583" r:id="rId11"/>
    <p:sldId id="626" r:id="rId12"/>
    <p:sldId id="651" r:id="rId13"/>
    <p:sldId id="631" r:id="rId14"/>
    <p:sldId id="652" r:id="rId15"/>
    <p:sldId id="633" r:id="rId16"/>
    <p:sldId id="636" r:id="rId17"/>
    <p:sldId id="634" r:id="rId18"/>
    <p:sldId id="650" r:id="rId19"/>
    <p:sldId id="647" r:id="rId20"/>
    <p:sldId id="637" r:id="rId21"/>
    <p:sldId id="646" r:id="rId22"/>
    <p:sldId id="638" r:id="rId23"/>
    <p:sldId id="639" r:id="rId24"/>
    <p:sldId id="678" r:id="rId25"/>
    <p:sldId id="645" r:id="rId26"/>
    <p:sldId id="648" r:id="rId27"/>
    <p:sldId id="649" r:id="rId28"/>
    <p:sldId id="800" r:id="rId29"/>
    <p:sldId id="655" r:id="rId30"/>
    <p:sldId id="654" r:id="rId31"/>
    <p:sldId id="653" r:id="rId32"/>
    <p:sldId id="264" r:id="rId33"/>
    <p:sldId id="641" r:id="rId34"/>
    <p:sldId id="642" r:id="rId35"/>
    <p:sldId id="656" r:id="rId36"/>
    <p:sldId id="670" r:id="rId37"/>
    <p:sldId id="640" r:id="rId38"/>
    <p:sldId id="657" r:id="rId39"/>
    <p:sldId id="658" r:id="rId40"/>
    <p:sldId id="519" r:id="rId41"/>
    <p:sldId id="661" r:id="rId42"/>
    <p:sldId id="660" r:id="rId43"/>
    <p:sldId id="663" r:id="rId44"/>
    <p:sldId id="664" r:id="rId45"/>
    <p:sldId id="665" r:id="rId46"/>
    <p:sldId id="666" r:id="rId47"/>
    <p:sldId id="662" r:id="rId48"/>
    <p:sldId id="667" r:id="rId49"/>
    <p:sldId id="668" r:id="rId50"/>
    <p:sldId id="669" r:id="rId51"/>
    <p:sldId id="728" r:id="rId52"/>
    <p:sldId id="747" r:id="rId53"/>
    <p:sldId id="801" r:id="rId54"/>
    <p:sldId id="774" r:id="rId55"/>
    <p:sldId id="775" r:id="rId56"/>
    <p:sldId id="777" r:id="rId57"/>
    <p:sldId id="778" r:id="rId58"/>
    <p:sldId id="748" r:id="rId59"/>
    <p:sldId id="762" r:id="rId60"/>
    <p:sldId id="749" r:id="rId61"/>
    <p:sldId id="753" r:id="rId62"/>
    <p:sldId id="763" r:id="rId63"/>
    <p:sldId id="767" r:id="rId64"/>
    <p:sldId id="764" r:id="rId65"/>
    <p:sldId id="752" r:id="rId66"/>
    <p:sldId id="765" r:id="rId67"/>
    <p:sldId id="766" r:id="rId68"/>
    <p:sldId id="768" r:id="rId69"/>
    <p:sldId id="759" r:id="rId70"/>
    <p:sldId id="769" r:id="rId71"/>
    <p:sldId id="770" r:id="rId72"/>
    <p:sldId id="771" r:id="rId73"/>
    <p:sldId id="760" r:id="rId74"/>
    <p:sldId id="772" r:id="rId75"/>
    <p:sldId id="773" r:id="rId76"/>
    <p:sldId id="789" r:id="rId77"/>
    <p:sldId id="790" r:id="rId78"/>
    <p:sldId id="791" r:id="rId79"/>
    <p:sldId id="793" r:id="rId80"/>
    <p:sldId id="794" r:id="rId81"/>
    <p:sldId id="792" r:id="rId82"/>
    <p:sldId id="797" r:id="rId83"/>
    <p:sldId id="798" r:id="rId84"/>
    <p:sldId id="795" r:id="rId85"/>
    <p:sldId id="796" r:id="rId86"/>
    <p:sldId id="799" r:id="rId87"/>
    <p:sldId id="265" r:id="rId88"/>
    <p:sldId id="625" r:id="rId89"/>
    <p:sldId id="628" r:id="rId90"/>
    <p:sldId id="788" r:id="rId91"/>
    <p:sldId id="300" r:id="rId92"/>
    <p:sldId id="397" r:id="rId93"/>
    <p:sldId id="465" r:id="rId9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1"/>
    <a:srgbClr val="539ED0"/>
    <a:srgbClr val="FBB43E"/>
    <a:srgbClr val="EA7200"/>
    <a:srgbClr val="F57814"/>
    <a:srgbClr val="FFB351"/>
    <a:srgbClr val="6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94" autoAdjust="0"/>
    <p:restoredTop sz="93886" autoAdjust="0"/>
  </p:normalViewPr>
  <p:slideViewPr>
    <p:cSldViewPr snapToGrid="0" snapToObjects="1">
      <p:cViewPr varScale="1">
        <p:scale>
          <a:sx n="82" d="100"/>
          <a:sy n="82" d="100"/>
        </p:scale>
        <p:origin x="13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9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5353776"/>
            <a:ext cx="6784412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51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08461" y="6052999"/>
            <a:ext cx="6783880" cy="4896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39ED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5638800"/>
            <a:ext cx="1243052" cy="896075"/>
          </a:xfrm>
          <a:prstGeom prst="rect">
            <a:avLst/>
          </a:prstGeom>
        </p:spPr>
      </p:pic>
      <p:sp>
        <p:nvSpPr>
          <p:cNvPr id="1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1913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 rot="5400000">
            <a:off x="-1371600" y="1371600"/>
            <a:ext cx="6857999" cy="4114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1"/>
            <a:ext cx="4479924" cy="4572000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49749" y="493136"/>
            <a:ext cx="4479925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49750" y="1159933"/>
            <a:ext cx="4403725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989863"/>
            <a:ext cx="8166100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04226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349249" y="1210731"/>
            <a:ext cx="8404226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50" y="1955800"/>
            <a:ext cx="81534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422401"/>
            <a:ext cx="8480426" cy="4622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6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0434" cy="2337434"/>
          </a:xfrm>
        </p:spPr>
        <p:txBody>
          <a:bodyPr anchor="b"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04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89484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894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rgbClr val="EA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6090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6090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995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99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388533"/>
            <a:ext cx="8480426" cy="4656115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 algn="l"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9249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380067"/>
            <a:ext cx="8166100" cy="4664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49" y="1405467"/>
            <a:ext cx="8467725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1949" y="5054601"/>
            <a:ext cx="8467725" cy="1023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0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6134"/>
            <a:ext cx="7886700" cy="4644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68" r:id="rId4"/>
    <p:sldLayoutId id="2147483670" r:id="rId5"/>
    <p:sldLayoutId id="2147483650" r:id="rId6"/>
    <p:sldLayoutId id="2147483661" r:id="rId7"/>
    <p:sldLayoutId id="2147483662" r:id="rId8"/>
    <p:sldLayoutId id="2147483667" r:id="rId9"/>
    <p:sldLayoutId id="2147483665" r:id="rId10"/>
    <p:sldLayoutId id="2147483673" r:id="rId11"/>
    <p:sldLayoutId id="2147483660" r:id="rId12"/>
    <p:sldLayoutId id="2147483663" r:id="rId13"/>
    <p:sldLayoutId id="2147483666" r:id="rId14"/>
    <p:sldLayoutId id="2147483664" r:id="rId15"/>
    <p:sldLayoutId id="2147483672" r:id="rId16"/>
    <p:sldLayoutId id="21474836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519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rgbClr val="539ED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m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govconnect.iowa.gov/tap/_/#1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tmp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tmp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tm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tmp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4312" y="5199203"/>
            <a:ext cx="8010257" cy="699223"/>
          </a:xfrm>
        </p:spPr>
        <p:txBody>
          <a:bodyPr>
            <a:normAutofit/>
          </a:bodyPr>
          <a:lstStyle/>
          <a:p>
            <a:r>
              <a:rPr lang="en-US" dirty="0"/>
              <a:t>January 27, 2024 Training Session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8586" y="6052999"/>
            <a:ext cx="6783880" cy="489675"/>
          </a:xfrm>
        </p:spPr>
        <p:txBody>
          <a:bodyPr>
            <a:normAutofit/>
          </a:bodyPr>
          <a:lstStyle/>
          <a:p>
            <a:r>
              <a:rPr lang="en-US" dirty="0"/>
              <a:t>Tax Year 2023			</a:t>
            </a:r>
          </a:p>
        </p:txBody>
      </p:sp>
      <p:pic>
        <p:nvPicPr>
          <p:cNvPr id="14" name="Picture Placeholder 13" descr="A picture containing traffic, sitting, lit, light&#10;&#10;Description automatically generated">
            <a:extLst>
              <a:ext uri="{FF2B5EF4-FFF2-40B4-BE49-F238E27FC236}">
                <a16:creationId xmlns:a16="http://schemas.microsoft.com/office/drawing/2014/main" id="{E6405B2E-2898-4DC6-A03E-AEC3A3D39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035" t="-14360" r="1035" b="-16778"/>
          <a:stretch/>
        </p:blipFill>
        <p:spPr>
          <a:xfrm>
            <a:off x="0" y="0"/>
            <a:ext cx="9144000" cy="4919663"/>
          </a:xfrm>
        </p:spPr>
      </p:pic>
    </p:spTree>
    <p:extLst>
      <p:ext uri="{BB962C8B-B14F-4D97-AF65-F5344CB8AC3E}">
        <p14:creationId xmlns:p14="http://schemas.microsoft.com/office/powerpoint/2010/main" val="6323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Intake/Interview</a:t>
            </a:r>
          </a:p>
        </p:txBody>
      </p:sp>
      <p:sp>
        <p:nvSpPr>
          <p:cNvPr id="3" name="Subtitle 8">
            <a:extLst>
              <a:ext uri="{FF2B5EF4-FFF2-40B4-BE49-F238E27FC236}">
                <a16:creationId xmlns:a16="http://schemas.microsoft.com/office/drawing/2014/main" id="{7D47CC94-FAB2-4D69-AFD8-988BF9F12C38}"/>
              </a:ext>
            </a:extLst>
          </p:cNvPr>
          <p:cNvSpPr txBox="1">
            <a:spLocks/>
          </p:cNvSpPr>
          <p:nvPr/>
        </p:nvSpPr>
        <p:spPr>
          <a:xfrm>
            <a:off x="525916" y="4545672"/>
            <a:ext cx="8010257" cy="69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Applies to both F2F and NIP</a:t>
            </a:r>
          </a:p>
        </p:txBody>
      </p:sp>
    </p:spTree>
    <p:extLst>
      <p:ext uri="{BB962C8B-B14F-4D97-AF65-F5344CB8AC3E}">
        <p14:creationId xmlns:p14="http://schemas.microsoft.com/office/powerpoint/2010/main" val="203027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26268"/>
            <a:ext cx="8433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Verify Photo ID, Taxpayer and Spouse (if a joint return)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Gov’t Issued Document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Do this even if there is a greeter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Verify SSNs or ITINs, including dependents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For NIP, get copies of Photo and Tax 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Make sure the client understands the process, especially for NIP</a:t>
            </a:r>
          </a:p>
        </p:txBody>
      </p:sp>
    </p:spTree>
    <p:extLst>
      <p:ext uri="{BB962C8B-B14F-4D97-AF65-F5344CB8AC3E}">
        <p14:creationId xmlns:p14="http://schemas.microsoft.com/office/powerpoint/2010/main" val="322053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Out – 13614-C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150514" y="1126268"/>
            <a:ext cx="84332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Go through the 13614-C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Verify all birthdays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Resolve illegible entries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Verify dependent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Resolve unanswered or “Unsure” questions.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Verify choices for refund or payments AND </a:t>
            </a:r>
            <a:r>
              <a:rPr lang="en-US" sz="2800" dirty="0">
                <a:solidFill>
                  <a:srgbClr val="FF0000"/>
                </a:solidFill>
              </a:rPr>
              <a:t>DATE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you are not busy, it is OK for the incoming client to fill out the 13614-C at your 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 You may need to directly help the client with the 13614-C (especially if there is no greeter)</a:t>
            </a:r>
          </a:p>
        </p:txBody>
      </p:sp>
    </p:spTree>
    <p:extLst>
      <p:ext uri="{BB962C8B-B14F-4D97-AF65-F5344CB8AC3E}">
        <p14:creationId xmlns:p14="http://schemas.microsoft.com/office/powerpoint/2010/main" val="179063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out – misc.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237108"/>
            <a:ext cx="84332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Do they prefer text or call for contacting them?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Capture on 13614-C and/or the supplemental intake forms, indicating “T” or “Text” above the phone #, or “L” for landline or “No Text” or “Call”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If no phone # can be provided, consult the Site Coordinator on what contact info to capture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Explain about signing Carry-Forward (F15080)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Accepting this means their data is available to ANY VITA site (Through Nov 2024 if they ask)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Does not affect doing their current taxes if they don’t 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Note: signature is on F15080, not 13614-C</a:t>
            </a:r>
          </a:p>
        </p:txBody>
      </p:sp>
    </p:spTree>
    <p:extLst>
      <p:ext uri="{BB962C8B-B14F-4D97-AF65-F5344CB8AC3E}">
        <p14:creationId xmlns:p14="http://schemas.microsoft.com/office/powerpoint/2010/main" val="293670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for SSN/ITIN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90808"/>
            <a:ext cx="84332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they do not have a Social Security or ITIN card with them, the following are acceptable: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SSA-1099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Letter from Social Security Office or IRS with name and full SSN or ITIN on it.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We have accepted the SSN/ITIN from the previous year’s return, especially for spouse or dependents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Verify the earlier return was not changed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you use something besides the original cards, it’s helpful to note for QR or NIP what you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Verify the name for primary taxpayer</a:t>
            </a:r>
          </a:p>
        </p:txBody>
      </p:sp>
    </p:spTree>
    <p:extLst>
      <p:ext uri="{BB962C8B-B14F-4D97-AF65-F5344CB8AC3E}">
        <p14:creationId xmlns:p14="http://schemas.microsoft.com/office/powerpoint/2010/main" val="141856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ITIN Card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C080B4F-0186-435E-95F2-16DB78E7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43" y="1920758"/>
            <a:ext cx="4672556" cy="28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6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have all the documents?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3393" y="1111561"/>
            <a:ext cx="84332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Based on the 13614-C, do you have everything?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data is sent to the IRS (financial institution, employer, etc.) there should be an IRS form.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something is missing, follow the process outlined later in this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Other documents are helpful, if not required.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Receipts from Colleges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Car registration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Property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For documents we don’t need, kindly thank them for being thorough, but return them.</a:t>
            </a:r>
          </a:p>
        </p:txBody>
      </p:sp>
    </p:spTree>
    <p:extLst>
      <p:ext uri="{BB962C8B-B14F-4D97-AF65-F5344CB8AC3E}">
        <p14:creationId xmlns:p14="http://schemas.microsoft.com/office/powerpoint/2010/main" val="3964037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Capture/Summarize other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067809"/>
            <a:ext cx="84332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Use the Intake Form(s) for capturing data, especially if there is no other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more information in one place for the NIP preparers/QR and F2F QR people, the better.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Take notes on Intake Forms, 13614-C, photocopies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Examples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Bank information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Debit cards do NOT have bank account information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Deposit slips are NOT reliable for bank routing #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Cash 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Self-employed expenses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Out-of-Pocket Medical expenses and premiums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Charity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College or K-12 school expenses</a:t>
            </a:r>
          </a:p>
        </p:txBody>
      </p:sp>
    </p:spTree>
    <p:extLst>
      <p:ext uri="{BB962C8B-B14F-4D97-AF65-F5344CB8AC3E}">
        <p14:creationId xmlns:p14="http://schemas.microsoft.com/office/powerpoint/2010/main" val="46779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Out-of-Scope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61529" y="1112413"/>
            <a:ext cx="84332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at any time you come across something that appears to be Out-of-Scope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Double-check in Pub 4012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Consult with the Site Coordinator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it is OOS, explain and apologize to the client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Return all their documents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Any photocopies or notes we made can be returned to the client or set aside for shredding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We do not recommend other places to go for tax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Keep the 13614-C, but clearly note on it that this was an Out-of-Scope situation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2397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Tax Preparation</a:t>
            </a:r>
          </a:p>
        </p:txBody>
      </p:sp>
    </p:spTree>
    <p:extLst>
      <p:ext uri="{BB962C8B-B14F-4D97-AF65-F5344CB8AC3E}">
        <p14:creationId xmlns:p14="http://schemas.microsoft.com/office/powerpoint/2010/main" val="323127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49" y="1280161"/>
            <a:ext cx="8480426" cy="5441316"/>
          </a:xfrm>
        </p:spPr>
        <p:txBody>
          <a:bodyPr>
            <a:normAutofit/>
          </a:bodyPr>
          <a:lstStyle/>
          <a:p>
            <a:r>
              <a:rPr lang="en-US" dirty="0"/>
              <a:t>Updates on </a:t>
            </a:r>
            <a:r>
              <a:rPr lang="en-US" dirty="0" err="1"/>
              <a:t>Taxslayer</a:t>
            </a:r>
            <a:r>
              <a:rPr lang="en-US" dirty="0"/>
              <a:t> IA Functions</a:t>
            </a:r>
          </a:p>
          <a:p>
            <a:r>
              <a:rPr lang="en-US" dirty="0"/>
              <a:t>Review Processes:</a:t>
            </a:r>
          </a:p>
          <a:p>
            <a:pPr lvl="1"/>
            <a:r>
              <a:rPr lang="en-US" dirty="0"/>
              <a:t>Intake/Interview</a:t>
            </a:r>
          </a:p>
          <a:p>
            <a:pPr lvl="1"/>
            <a:r>
              <a:rPr lang="en-US" dirty="0"/>
              <a:t>Preparation</a:t>
            </a:r>
          </a:p>
          <a:p>
            <a:pPr lvl="1"/>
            <a:r>
              <a:rPr lang="en-US" dirty="0"/>
              <a:t>QR and Returning Completed Taxes to Clients</a:t>
            </a:r>
          </a:p>
          <a:p>
            <a:pPr lvl="1"/>
            <a:r>
              <a:rPr lang="en-US" dirty="0"/>
              <a:t>Missing Documents or Information</a:t>
            </a:r>
          </a:p>
          <a:p>
            <a:r>
              <a:rPr lang="en-US" dirty="0"/>
              <a:t>Injured Spouse</a:t>
            </a:r>
          </a:p>
          <a:p>
            <a:r>
              <a:rPr lang="en-US" dirty="0"/>
              <a:t>Amended and Prior Year Returns</a:t>
            </a:r>
          </a:p>
          <a:p>
            <a:r>
              <a:rPr lang="en-US" dirty="0"/>
              <a:t>Iowa Part-Year Resident</a:t>
            </a:r>
          </a:p>
          <a:p>
            <a:r>
              <a:rPr lang="en-US" dirty="0"/>
              <a:t>Review of Edwards, O’Connor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29" y="493136"/>
            <a:ext cx="835454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45D7-44E4-4A1F-AC36-4C0DEADEB2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4" y="6054726"/>
            <a:ext cx="1657985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026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Face-to-Face Preparation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156430"/>
            <a:ext cx="84927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Input the data in </a:t>
            </a:r>
            <a:r>
              <a:rPr lang="en-US" sz="3600" dirty="0" err="1"/>
              <a:t>Taxslayer</a:t>
            </a:r>
            <a:r>
              <a:rPr lang="en-US" sz="3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Resolve anything that comes up that was missed in the initial interview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When done, the client is usually curious to know what the refund is or what they owe.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Remind them QR still needs to review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Set the </a:t>
            </a:r>
            <a:r>
              <a:rPr lang="en-US" sz="3600" dirty="0" err="1"/>
              <a:t>Taxslayer</a:t>
            </a:r>
            <a:r>
              <a:rPr lang="en-US" sz="3600" dirty="0"/>
              <a:t> status flag to “Ready for Review”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Do </a:t>
            </a:r>
            <a:r>
              <a:rPr lang="en-US" sz="3600" dirty="0">
                <a:solidFill>
                  <a:srgbClr val="FF0000"/>
                </a:solidFill>
              </a:rPr>
              <a:t>NOT</a:t>
            </a:r>
            <a:r>
              <a:rPr lang="en-US" sz="3600" dirty="0"/>
              <a:t> flag “Complete”</a:t>
            </a:r>
          </a:p>
        </p:txBody>
      </p:sp>
    </p:spTree>
    <p:extLst>
      <p:ext uri="{BB962C8B-B14F-4D97-AF65-F5344CB8AC3E}">
        <p14:creationId xmlns:p14="http://schemas.microsoft.com/office/powerpoint/2010/main" val="2136606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In-Person Prep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292813" y="1057849"/>
            <a:ext cx="84927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Prepare their VITA/TCE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Write their name, phone #, and text/</a:t>
            </a:r>
            <a:r>
              <a:rPr lang="en-US" sz="2800" dirty="0" err="1"/>
              <a:t>notext</a:t>
            </a:r>
            <a:r>
              <a:rPr lang="en-US" sz="2800" dirty="0"/>
              <a:t>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 tax year and site name are on the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Put in all their relevant documents, the 13614-C, and your notes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Give them the envelope and let them know where to wait for an available QR person.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If there’s a greeter, let the greeter know.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Preparer’s initials are not needed on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Since many sites are doing NIP in some manner, colored label envelopes will be standard</a:t>
            </a:r>
          </a:p>
        </p:txBody>
      </p:sp>
    </p:spTree>
    <p:extLst>
      <p:ext uri="{BB962C8B-B14F-4D97-AF65-F5344CB8AC3E}">
        <p14:creationId xmlns:p14="http://schemas.microsoft.com/office/powerpoint/2010/main" val="109788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Not-In-Person Preparation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Explain and have the client sign F14446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This is our permission to keep their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Prepare their VITA/TCE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Write their name, phone #, and text/</a:t>
            </a:r>
            <a:r>
              <a:rPr lang="en-US" sz="2800" dirty="0" err="1"/>
              <a:t>notext</a:t>
            </a:r>
            <a:r>
              <a:rPr lang="en-US" sz="2800" dirty="0"/>
              <a:t>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 tax year and site name are on the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Put all their relevant documents, signed forms, and your notes inside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Initial/Date the log label for Intake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Put the promise date (2 weeks) on the log label</a:t>
            </a:r>
          </a:p>
        </p:txBody>
      </p:sp>
    </p:spTree>
    <p:extLst>
      <p:ext uri="{BB962C8B-B14F-4D97-AF65-F5344CB8AC3E}">
        <p14:creationId xmlns:p14="http://schemas.microsoft.com/office/powerpoint/2010/main" val="1591387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Not-In-Person Prep 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Give the client a return-reminder half-sheet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Write the date and client’s name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Enter the date two weeks out when they can return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Verify check the date to use at the start of your shift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They can come anytime 2 weeks out or later when the site is open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 site days and hours are on the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the VITA envelope in the assigned location</a:t>
            </a:r>
            <a:br>
              <a:rPr lang="en-US" sz="3200" dirty="0"/>
            </a:br>
            <a:r>
              <a:rPr lang="en-US" sz="3200" dirty="0"/>
              <a:t>to go to the preparation site.</a:t>
            </a:r>
          </a:p>
        </p:txBody>
      </p:sp>
    </p:spTree>
    <p:extLst>
      <p:ext uri="{BB962C8B-B14F-4D97-AF65-F5344CB8AC3E}">
        <p14:creationId xmlns:p14="http://schemas.microsoft.com/office/powerpoint/2010/main" val="1166439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VITA Envelope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B52DEAB-3360-454B-B2A3-136BAD6F9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54" y="1211057"/>
            <a:ext cx="6975777" cy="5390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F97399-2391-44E1-B6BA-3C1EB7D17255}"/>
              </a:ext>
            </a:extLst>
          </p:cNvPr>
          <p:cNvSpPr txBox="1"/>
          <p:nvPr/>
        </p:nvSpPr>
        <p:spPr>
          <a:xfrm>
            <a:off x="6416565" y="2087776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62FAE-B96F-4BE4-B614-9C849C97D1B6}"/>
              </a:ext>
            </a:extLst>
          </p:cNvPr>
          <p:cNvSpPr txBox="1"/>
          <p:nvPr/>
        </p:nvSpPr>
        <p:spPr>
          <a:xfrm>
            <a:off x="904982" y="2137282"/>
            <a:ext cx="182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CLIENT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24D0E-8665-4B6F-A745-9D4C46592ECE}"/>
              </a:ext>
            </a:extLst>
          </p:cNvPr>
          <p:cNvSpPr txBox="1"/>
          <p:nvPr/>
        </p:nvSpPr>
        <p:spPr>
          <a:xfrm>
            <a:off x="1057383" y="2305448"/>
            <a:ext cx="15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SITE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EF756-8BB6-4F9B-9EDE-9B93B73DC080}"/>
              </a:ext>
            </a:extLst>
          </p:cNvPr>
          <p:cNvSpPr txBox="1"/>
          <p:nvPr/>
        </p:nvSpPr>
        <p:spPr>
          <a:xfrm>
            <a:off x="5992809" y="1102817"/>
            <a:ext cx="194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319-555-5555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625505-BB01-4100-8F48-16F0FDA298F4}"/>
              </a:ext>
            </a:extLst>
          </p:cNvPr>
          <p:cNvSpPr txBox="1"/>
          <p:nvPr/>
        </p:nvSpPr>
        <p:spPr>
          <a:xfrm>
            <a:off x="6870669" y="1347506"/>
            <a:ext cx="15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TEXT</a:t>
            </a:r>
          </a:p>
        </p:txBody>
      </p: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90BB63C2-268B-8E8F-B228-9A8A1799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048" y="3730135"/>
            <a:ext cx="2592710" cy="30432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1F16FD3-99E5-45B2-820F-AEEB3526D815}"/>
              </a:ext>
            </a:extLst>
          </p:cNvPr>
          <p:cNvSpPr/>
          <p:nvPr/>
        </p:nvSpPr>
        <p:spPr>
          <a:xfrm>
            <a:off x="2651047" y="5025692"/>
            <a:ext cx="2456211" cy="102942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03AB7D-47C6-138C-D740-D039222C6340}"/>
              </a:ext>
            </a:extLst>
          </p:cNvPr>
          <p:cNvSpPr/>
          <p:nvPr/>
        </p:nvSpPr>
        <p:spPr>
          <a:xfrm>
            <a:off x="3462462" y="4011711"/>
            <a:ext cx="1707160" cy="24413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7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Not-In-Person Preparation 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Site Coordinator will indicate the priority for envelopes to be processed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Remove all documents from the envelope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Review 13614-C, documents, and all intake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Enter the data in </a:t>
            </a:r>
            <a:r>
              <a:rPr lang="en-US" sz="3600" dirty="0" err="1"/>
              <a:t>Taxslayer</a:t>
            </a:r>
            <a:endParaRPr lang="en-US" sz="3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Add any new notes useful for QR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7501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NIP Tax Preparation Site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Set the </a:t>
            </a:r>
            <a:r>
              <a:rPr lang="en-US" sz="3600" dirty="0" err="1"/>
              <a:t>Taxslayer</a:t>
            </a:r>
            <a:r>
              <a:rPr lang="en-US" sz="3600" dirty="0"/>
              <a:t> status flag to “Ready for Review”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Do </a:t>
            </a:r>
            <a:r>
              <a:rPr lang="en-US" sz="3600" dirty="0">
                <a:solidFill>
                  <a:srgbClr val="FF0000"/>
                </a:solidFill>
              </a:rPr>
              <a:t>NOT</a:t>
            </a:r>
            <a:r>
              <a:rPr lang="en-US" sz="3600" dirty="0"/>
              <a:t> check “Complete”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Put everything back in the envelope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Date and initial the log label as the preparer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Put the envelope in the designated location for QR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5243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Not-In-Person Issues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Issues can happen in preparation or QR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Examples are if you discover: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Missing documents not caught at the interview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Needed information is not in the notes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return is out-of-scope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Try to resolve questions among the preparer, QR, and Site Coordinator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If that isn’t possible, contact the client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If you don’t get in contact quickly;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Set the envelope aside with a clear note as to what the issue is.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Create an e-note in </a:t>
            </a:r>
            <a:r>
              <a:rPr lang="en-US" sz="2800" dirty="0" err="1"/>
              <a:t>Taxslayer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516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Taxslayer</a:t>
            </a:r>
            <a:r>
              <a:rPr lang="en-US" dirty="0"/>
              <a:t> e-notes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84173" y="1159934"/>
            <a:ext cx="5650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 a client record is open, use the drop-down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1EE9F28-EF24-096E-BBAF-955D1148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50" y="1575432"/>
            <a:ext cx="3305111" cy="230193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19A79F6-DAA6-3073-D81C-D048C15DD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078" y="1255920"/>
            <a:ext cx="2767129" cy="31562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DE59BF-4A4A-B8E8-DC54-E005F0B8BFA4}"/>
              </a:ext>
            </a:extLst>
          </p:cNvPr>
          <p:cNvSpPr>
            <a:spLocks/>
          </p:cNvSpPr>
          <p:nvPr/>
        </p:nvSpPr>
        <p:spPr>
          <a:xfrm>
            <a:off x="2750363" y="2861535"/>
            <a:ext cx="606023" cy="2259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CE373-237E-6744-AC7D-F193AA35C48F}"/>
              </a:ext>
            </a:extLst>
          </p:cNvPr>
          <p:cNvSpPr txBox="1"/>
          <p:nvPr/>
        </p:nvSpPr>
        <p:spPr>
          <a:xfrm>
            <a:off x="198579" y="4065575"/>
            <a:ext cx="8127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Notes carry forward to the next year for a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Helpful to let next year’s preparer know about something for next year’s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be accessed from the client selection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C4A852-F6CE-B835-DE3E-05AD186D8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3" y="5378118"/>
            <a:ext cx="7897145" cy="7318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75A15C-4A70-D8F1-E8CC-3257FA90C84C}"/>
              </a:ext>
            </a:extLst>
          </p:cNvPr>
          <p:cNvSpPr>
            <a:spLocks/>
          </p:cNvSpPr>
          <p:nvPr/>
        </p:nvSpPr>
        <p:spPr>
          <a:xfrm>
            <a:off x="6538848" y="5593990"/>
            <a:ext cx="606023" cy="41411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32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NIP Issues – Missing Document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175436" y="1045634"/>
            <a:ext cx="8492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Envelope stays at the NIP Preparation 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Clearly identify the issue on the envelope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When you do get in touch with the client, they have the same options as if this was discovered during the intake (covered later)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physical documents can be brought to the intake site or to the preparation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brought to the intake site, site coordinators need to communicate for where it goes</a:t>
            </a:r>
          </a:p>
        </p:txBody>
      </p:sp>
    </p:spTree>
    <p:extLst>
      <p:ext uri="{BB962C8B-B14F-4D97-AF65-F5344CB8AC3E}">
        <p14:creationId xmlns:p14="http://schemas.microsoft.com/office/powerpoint/2010/main" val="161593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Notes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119764"/>
            <a:ext cx="860985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When in doubt about the process consult the Site Coordinator and other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5191"/>
                </a:solidFill>
              </a:rPr>
              <a:t>For the topics following the Process Review</a:t>
            </a:r>
            <a:r>
              <a:rPr lang="en-US" sz="2800" b="0" dirty="0">
                <a:solidFill>
                  <a:srgbClr val="005191"/>
                </a:solidFill>
              </a:rPr>
              <a:t>, the recommendation is not to have VITA volunteers tackle them for the first time without close mentoring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/>
              <a:t>We</a:t>
            </a:r>
            <a:r>
              <a:rPr lang="en-US" sz="2400" dirty="0"/>
              <a:t> are not revisiting TY 2022 or earlier training in these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5191"/>
                </a:solidFill>
              </a:rPr>
              <a:t>To save space </a:t>
            </a:r>
            <a:r>
              <a:rPr lang="en-US" sz="2800">
                <a:solidFill>
                  <a:srgbClr val="005191"/>
                </a:solidFill>
              </a:rPr>
              <a:t>and typing, </a:t>
            </a:r>
            <a:r>
              <a:rPr lang="en-US" sz="2800" dirty="0">
                <a:solidFill>
                  <a:srgbClr val="005191"/>
                </a:solidFill>
              </a:rPr>
              <a:t>F2F is Face-to-Face, and NIP is Not-in-Person</a:t>
            </a:r>
          </a:p>
        </p:txBody>
      </p:sp>
    </p:spTree>
    <p:extLst>
      <p:ext uri="{BB962C8B-B14F-4D97-AF65-F5344CB8AC3E}">
        <p14:creationId xmlns:p14="http://schemas.microsoft.com/office/powerpoint/2010/main" val="246724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NIP Issues – Notes not Complete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25647" y="1488793"/>
            <a:ext cx="84927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Envelope stays at the NIP Preparation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the client is not immediately available, note the issue on the envelope and set aside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When you do get in touch with the client, have them provide the missing information and update the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Complete the return and finish the process</a:t>
            </a:r>
          </a:p>
        </p:txBody>
      </p:sp>
    </p:spTree>
    <p:extLst>
      <p:ext uri="{BB962C8B-B14F-4D97-AF65-F5344CB8AC3E}">
        <p14:creationId xmlns:p14="http://schemas.microsoft.com/office/powerpoint/2010/main" val="1733054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NIP Issues - Out-of-Scope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everything back in the envelope and clearly mark it as to what the problem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Have the envelope returned to the intake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At the Intake Site: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Contact the client; let them know the situation and that they need to come back and pick up their documents (no appointment)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 13614-C is marked as Out-of-Scope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When they come to pick it up: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Keep the 13614-C and F14446 (Consent form)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Return the envelope with the other documents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The F14446 can be shredded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5415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Quality Review</a:t>
            </a:r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Face-to-Face QR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21113" y="1103662"/>
            <a:ext cx="84927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Pull up the return in </a:t>
            </a:r>
            <a:r>
              <a:rPr lang="en-US" sz="3600" dirty="0" err="1"/>
              <a:t>Taxslayer</a:t>
            </a: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QR the return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Verify data with the client as appropriate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there are issues, discuss with the preparer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Correct as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Print the return (VITA print setup)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Mark the return as “Approved” and “Complete” in </a:t>
            </a:r>
            <a:r>
              <a:rPr lang="en-US" sz="3600" dirty="0" err="1"/>
              <a:t>Taxslayer</a:t>
            </a: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Pull out the e-file forms and any vouchers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Do </a:t>
            </a:r>
            <a:r>
              <a:rPr lang="en-US" sz="3600" dirty="0">
                <a:solidFill>
                  <a:srgbClr val="FF0000"/>
                </a:solidFill>
              </a:rPr>
              <a:t>NOT</a:t>
            </a:r>
            <a:r>
              <a:rPr lang="en-US" sz="3600" dirty="0"/>
              <a:t> transmit</a:t>
            </a:r>
          </a:p>
        </p:txBody>
      </p:sp>
    </p:spTree>
    <p:extLst>
      <p:ext uri="{BB962C8B-B14F-4D97-AF65-F5344CB8AC3E}">
        <p14:creationId xmlns:p14="http://schemas.microsoft.com/office/powerpoint/2010/main" val="3317423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Not-In-Person QR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399893"/>
            <a:ext cx="84927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Pull up the return in </a:t>
            </a:r>
            <a:r>
              <a:rPr lang="en-US" sz="3600" dirty="0" err="1"/>
              <a:t>Taxslayer</a:t>
            </a: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QR the return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there are issues, discuss with the preparer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the client needs to be involved, try to contact them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Correct as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Print the return (VITA print setup)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Pull out the e-file forms and any vouchers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Staple the return</a:t>
            </a:r>
          </a:p>
        </p:txBody>
      </p:sp>
    </p:spTree>
    <p:extLst>
      <p:ext uri="{BB962C8B-B14F-4D97-AF65-F5344CB8AC3E}">
        <p14:creationId xmlns:p14="http://schemas.microsoft.com/office/powerpoint/2010/main" val="3412629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Not-In-Person QR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25647" y="1310993"/>
            <a:ext cx="84927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Mark the return as “Approved” and “Complete” in </a:t>
            </a:r>
            <a:r>
              <a:rPr lang="en-US" sz="3600" dirty="0" err="1"/>
              <a:t>Taxslayer</a:t>
            </a: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Do </a:t>
            </a:r>
            <a:r>
              <a:rPr lang="en-US" sz="3600" dirty="0">
                <a:solidFill>
                  <a:srgbClr val="FF0000"/>
                </a:solidFill>
              </a:rPr>
              <a:t>NOT</a:t>
            </a:r>
            <a:r>
              <a:rPr lang="en-US" sz="3600" dirty="0"/>
              <a:t> transmit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Put all documents, forms, and the printed return into the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Recommend putting return inside 13614-C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Date and Initial the log label for QR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Put the envelope in the appropriate place to go back to the intake site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7716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Giving the Client their Return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25096-0717-4FDA-BAAB-FA2E21506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914" y="4494985"/>
            <a:ext cx="7759103" cy="854782"/>
          </a:xfrm>
        </p:spPr>
        <p:txBody>
          <a:bodyPr/>
          <a:lstStyle/>
          <a:p>
            <a:r>
              <a:rPr lang="en-US" dirty="0"/>
              <a:t>Applies to both F2F QR and NIP Intake/Return site</a:t>
            </a:r>
          </a:p>
        </p:txBody>
      </p:sp>
    </p:spTree>
    <p:extLst>
      <p:ext uri="{BB962C8B-B14F-4D97-AF65-F5344CB8AC3E}">
        <p14:creationId xmlns:p14="http://schemas.microsoft.com/office/powerpoint/2010/main" val="1580627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Giving the Client their Return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250393" y="1056993"/>
            <a:ext cx="84927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Go through the return with the client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Verify bank refund/payment options and account information (especially </a:t>
            </a:r>
            <a:r>
              <a:rPr lang="en-US" sz="2800" dirty="0">
                <a:solidFill>
                  <a:srgbClr val="FF0000"/>
                </a:solidFill>
              </a:rPr>
              <a:t>DATE</a:t>
            </a:r>
            <a:r>
              <a:rPr lang="en-US" sz="2800" dirty="0"/>
              <a:t> if using auto-debit)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Remind them again this is their return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anything will be e-filed: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WITNESS the client signing Fed 8879 and/or IA 8453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Those forms are being</a:t>
            </a:r>
            <a:br>
              <a:rPr lang="en-US" sz="2400" dirty="0"/>
            </a:br>
            <a:r>
              <a:rPr lang="en-US" sz="2400" dirty="0"/>
              <a:t>kept by the client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You and the client initial</a:t>
            </a:r>
            <a:br>
              <a:rPr lang="en-US" sz="2800" dirty="0"/>
            </a:br>
            <a:r>
              <a:rPr lang="en-US" sz="2800" dirty="0"/>
              <a:t>the sticker in the upper</a:t>
            </a:r>
            <a:br>
              <a:rPr lang="en-US" sz="2800" dirty="0"/>
            </a:br>
            <a:r>
              <a:rPr lang="en-US" sz="2800" dirty="0"/>
              <a:t>right corner of the</a:t>
            </a:r>
            <a:br>
              <a:rPr lang="en-US" sz="2800" dirty="0"/>
            </a:br>
            <a:r>
              <a:rPr lang="en-US" sz="2800" dirty="0"/>
              <a:t>13614-C to indicate those forms were signed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That is the confirmation for e-file transmit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1B0D736-1A61-EA1B-9100-B1409683E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07" y="3786743"/>
            <a:ext cx="4099416" cy="20214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FAE46D-1498-42FF-B347-2ACFBB011807}"/>
              </a:ext>
            </a:extLst>
          </p:cNvPr>
          <p:cNvSpPr>
            <a:spLocks/>
          </p:cNvSpPr>
          <p:nvPr/>
        </p:nvSpPr>
        <p:spPr>
          <a:xfrm>
            <a:off x="7363967" y="3816320"/>
            <a:ext cx="1440493" cy="53679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82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Giving the Client their Return </a:t>
            </a:r>
            <a:r>
              <a:rPr lang="en-US" sz="3100" dirty="0"/>
              <a:t>(</a:t>
            </a:r>
            <a:r>
              <a:rPr lang="en-US" sz="3100" dirty="0" err="1"/>
              <a:t>con’t</a:t>
            </a:r>
            <a:r>
              <a:rPr lang="en-US" sz="3100" dirty="0"/>
              <a:t>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476249" y="1249763"/>
            <a:ext cx="84927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any return or voucher will be mailed in: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they have the correct address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Fed addresses can vary (printed with voucher)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Iowa address is usually written on the document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Show them where to sign the return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sure they know the deadlines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E-filing but using a voucher: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Explain the tax return goes in now, they can send the voucher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Mailing return with a voucher: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Not required, but maybe easier to mail both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3868619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Giving the Client their Return </a:t>
            </a:r>
            <a:r>
              <a:rPr lang="en-US" sz="3100" dirty="0"/>
              <a:t>(</a:t>
            </a:r>
            <a:r>
              <a:rPr lang="en-US" sz="3100" dirty="0" err="1"/>
              <a:t>con’t</a:t>
            </a:r>
            <a:r>
              <a:rPr lang="en-US" sz="3100" dirty="0"/>
              <a:t>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1056993"/>
            <a:ext cx="84927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Staple the return, if that’s not already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all their documents, the tax return/voucher, and any signed e-file forms in the VITA envelope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All our notes and photocopies can either be put in the envelope or set aside for shredding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Other signed forms (14446) should be shredded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Remind the client to bring the return with them when they have taxes done next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the 13614-C in the designated location for later e-file transmission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099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57549"/>
            <a:ext cx="8540115" cy="2337434"/>
          </a:xfrm>
        </p:spPr>
        <p:txBody>
          <a:bodyPr/>
          <a:lstStyle/>
          <a:p>
            <a:r>
              <a:rPr lang="en-US" dirty="0" err="1"/>
              <a:t>Taxslayer</a:t>
            </a:r>
            <a:r>
              <a:rPr lang="en-US" dirty="0"/>
              <a:t> IA Function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33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Missing Documents</a:t>
            </a:r>
          </a:p>
        </p:txBody>
      </p:sp>
    </p:spTree>
    <p:extLst>
      <p:ext uri="{BB962C8B-B14F-4D97-AF65-F5344CB8AC3E}">
        <p14:creationId xmlns:p14="http://schemas.microsoft.com/office/powerpoint/2010/main" val="3080654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FB84C8-D7CF-4C33-987A-4A60A98AB687}"/>
              </a:ext>
            </a:extLst>
          </p:cNvPr>
          <p:cNvSpPr txBox="1">
            <a:spLocks/>
          </p:cNvSpPr>
          <p:nvPr/>
        </p:nvSpPr>
        <p:spPr>
          <a:xfrm>
            <a:off x="3907415" y="1409815"/>
            <a:ext cx="4904446" cy="4747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5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The most common missing documents are identified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It could be more than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Add any others in the “Other” field or in Notes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</a:rPr>
              <a:t>Cross out, date, and initial when the document is brought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>
              <a:solidFill>
                <a:schemeClr val="tx1"/>
              </a:solidFill>
            </a:endParaRPr>
          </a:p>
          <a:p>
            <a:r>
              <a:rPr lang="en-US" sz="32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D5DCF-3430-1B24-BDE9-E98D54D4A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99" y="1514050"/>
            <a:ext cx="3204972" cy="43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61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Documents–Intake or F2F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224425" y="1079935"/>
            <a:ext cx="84927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Try to identify all missing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There may be multiple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Capture all missing docs on the envelope label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Ok to </a:t>
            </a:r>
            <a:r>
              <a:rPr lang="en-US" sz="2800" dirty="0" err="1"/>
              <a:t>hilite</a:t>
            </a:r>
            <a:r>
              <a:rPr lang="en-US" sz="2800" dirty="0"/>
              <a:t> or circle them to remind the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Complete the interview and/or intake for all other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Make sure the client understands what is missing and their options.  They can: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Bring the documents back to the current site, no new appointment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Email the documents (explain that is not secure)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We have a VITA United Way </a:t>
            </a:r>
            <a:r>
              <a:rPr lang="en-US" sz="2800" dirty="0" err="1"/>
              <a:t>gmail</a:t>
            </a:r>
            <a:r>
              <a:rPr lang="en-US" sz="2800" dirty="0"/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val="1498684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 – F2F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25647" y="1283523"/>
            <a:ext cx="84927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Prepare the VITA envelope as normal, with a label added if not already there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Discuss the choices below with the client, Site Coordinator and possibly QR: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It may be impossible to proceed further until the client provides the documents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It may be possible to prepare and QR the tax return to a temporary holding point without the missing documents</a:t>
            </a:r>
          </a:p>
          <a:p>
            <a:endParaRPr lang="en-US" sz="3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2490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Documents– F2F No Prep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94003"/>
            <a:ext cx="84927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all the client documents, all photo copies, and all notes into the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The envelope goes with the client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Keep the 13614-C with a clear note what is missing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13614-C is stored in a designated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Make sure the missing items are clearly indicated on the envelope 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Explain to the client their return may be done as NIP when they come back instead of F2F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Make sure the client knows the site availability, and they don’t need a new appointment</a:t>
            </a:r>
          </a:p>
        </p:txBody>
      </p:sp>
    </p:spTree>
    <p:extLst>
      <p:ext uri="{BB962C8B-B14F-4D97-AF65-F5344CB8AC3E}">
        <p14:creationId xmlns:p14="http://schemas.microsoft.com/office/powerpoint/2010/main" val="855389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Documents– F2F Prepare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94003"/>
            <a:ext cx="84927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Prepare the tax return as far as possible with existing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everything into the envelope as you would for a standard QR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Make sure the missing items are clearly indicated on the envelope 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Flag as “Ready for Review” in </a:t>
            </a:r>
            <a:r>
              <a:rPr lang="en-US" sz="3200" dirty="0" err="1"/>
              <a:t>Taxslayer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Add a note in </a:t>
            </a:r>
            <a:r>
              <a:rPr lang="en-US" sz="3200" dirty="0" err="1"/>
              <a:t>Taxslayer</a:t>
            </a:r>
            <a:r>
              <a:rPr lang="en-US" sz="3200" dirty="0"/>
              <a:t> about the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Have them wait with the envelope for the next QR person, same as a normal process</a:t>
            </a:r>
          </a:p>
        </p:txBody>
      </p:sp>
    </p:spTree>
    <p:extLst>
      <p:ext uri="{BB962C8B-B14F-4D97-AF65-F5344CB8AC3E}">
        <p14:creationId xmlns:p14="http://schemas.microsoft.com/office/powerpoint/2010/main" val="2825946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 – F2F QR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94003"/>
            <a:ext cx="84927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Perform QR with the client using the available information and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Do </a:t>
            </a:r>
            <a:r>
              <a:rPr lang="en-US" sz="3200" dirty="0">
                <a:solidFill>
                  <a:srgbClr val="FF0000"/>
                </a:solidFill>
              </a:rPr>
              <a:t>NOT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Set the “Approved” or “Complete” flags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Keep the 13614-C with a clear note what is missing and that initial QR was done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13614-C is stored in a designated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Remind the client about the days/hours for the site, and that no new appointment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client leaves with the VITA envelope and all their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7583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Documents– NIP at Intake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94003"/>
            <a:ext cx="849270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Prepare the VITA envelope as 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Put all the client documents, all photo copies, all notes and the F14446 into the envelope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envelope stays with the client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Keep the 13614-C with a clear note what is missing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 13614-C is stored in a designated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Make sure the missing items are clearly indicated on the envelope 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Remind the client about the days/hours for the site, and that no new appointment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No 2-week promise date: the clock starts </a:t>
            </a:r>
            <a:br>
              <a:rPr lang="en-US" sz="3200" dirty="0"/>
            </a:br>
            <a:r>
              <a:rPr lang="en-US" sz="3200" dirty="0"/>
              <a:t>when they return with the documents</a:t>
            </a:r>
          </a:p>
        </p:txBody>
      </p:sp>
    </p:spTree>
    <p:extLst>
      <p:ext uri="{BB962C8B-B14F-4D97-AF65-F5344CB8AC3E}">
        <p14:creationId xmlns:p14="http://schemas.microsoft.com/office/powerpoint/2010/main" val="228689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Missing Documents Arrive</a:t>
            </a:r>
          </a:p>
        </p:txBody>
      </p:sp>
    </p:spTree>
    <p:extLst>
      <p:ext uri="{BB962C8B-B14F-4D97-AF65-F5344CB8AC3E}">
        <p14:creationId xmlns:p14="http://schemas.microsoft.com/office/powerpoint/2010/main" val="666462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 Arrive – F2F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94003"/>
            <a:ext cx="84927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Verify all documents are now there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Update the envelope label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If emailed, acknowledge receipt of the info and print the document(s)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Even if emailed, the client will still need to come in for QR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Find the matching 13614-C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Have a preparer enter the additional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Client may have to wait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client waits for QR (still need 2 people)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QR finishes the process as normal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143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things stand?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273943" y="1119764"/>
            <a:ext cx="86098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All the issues I had mentioned in earlier emails are either fixed or confirmed as the intended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There are two additional issues that  I submitted, but they do not directly affect our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There have been some IA screen changes related to the latest releases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Some of the </a:t>
            </a:r>
            <a:r>
              <a:rPr lang="en-US" sz="2000" dirty="0" err="1"/>
              <a:t>Taxslayer</a:t>
            </a:r>
            <a:r>
              <a:rPr lang="en-US" sz="2000" dirty="0"/>
              <a:t> notes on the screens accompanying fields still have references to allocating between spouses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There are two pieces of information I need to correct from prior training and emails: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Railroad Retirement IS taxed at the Federal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With the new IA changes, we only enter the additional Educator Expenses above what is on the Federal return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41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Documents Arrive - NIP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71701"/>
            <a:ext cx="87289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Verify all documents are now there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Update the envelope label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If emailed, the documents will need to be printed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Give the client a 2-week reminder sheet (or email)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Did the physical document come to the NIP prep site or a F2F site?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Site coordinators communicate to locate appropriate 13614-C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F2F site arranges for completion at an NIP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Physical document came to the NIP intake site?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Site Coordinator arranges getting documents to the prep site with the 13614-C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That site matches with appropriate 13614-C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Process continues as 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823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Finishing and e-filing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4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C5FD5C-6BE9-49B4-B8D6-BE354EC49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314446"/>
            <a:ext cx="5819775" cy="3962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and Complete Flags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64FC0D-DB8B-4BEB-8A3C-DCE317E57FB8}"/>
              </a:ext>
            </a:extLst>
          </p:cNvPr>
          <p:cNvSpPr txBox="1">
            <a:spLocks/>
          </p:cNvSpPr>
          <p:nvPr/>
        </p:nvSpPr>
        <p:spPr>
          <a:xfrm>
            <a:off x="217486" y="5078129"/>
            <a:ext cx="8743951" cy="1286736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rgbClr val="FF0000"/>
                </a:solidFill>
              </a:rPr>
              <a:t>BE CAREFUL of the TRANSMIT Button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It may not be active while “In Review”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4762C1-EC02-C67E-0F1D-E1D6E9E8EE3D}"/>
              </a:ext>
            </a:extLst>
          </p:cNvPr>
          <p:cNvSpPr txBox="1">
            <a:spLocks/>
          </p:cNvSpPr>
          <p:nvPr/>
        </p:nvSpPr>
        <p:spPr>
          <a:xfrm>
            <a:off x="5345820" y="1600794"/>
            <a:ext cx="4438821" cy="278922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3200" b="0" dirty="0">
                <a:solidFill>
                  <a:schemeClr val="tx1"/>
                </a:solidFill>
              </a:rPr>
              <a:t>Setting these two flags at the right time is important to our process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36969" y="1071701"/>
            <a:ext cx="87289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13614-C never goes with the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client holds onto all their documents if they leave because of an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Site Coordinator communication keeps things from getting lost or ignored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Make sure the client knows what is needed and the options if there is an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Make sure any issues or status with a return is clearly documented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In multiple places if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36011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Injured Spouse Form 8379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106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Injured Spouse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30" y="1240043"/>
            <a:ext cx="9604886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This when one spouse’s financial debts or penalties can reduce a joint refund even though the other spouse is not legally responsible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That other spouse is the “injured” spouse</a:t>
            </a:r>
            <a:endParaRPr lang="en-US" b="0" dirty="0">
              <a:solidFill>
                <a:schemeClr val="tx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This form allows the portion of the income sourced from the injured spouse to not be affected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539ED0"/>
                </a:solidFill>
              </a:rPr>
              <a:t>Do this as the last form for their taxes</a:t>
            </a:r>
            <a:endParaRPr lang="en-US" b="0" dirty="0">
              <a:solidFill>
                <a:srgbClr val="539ED0"/>
              </a:solidFill>
            </a:endParaRPr>
          </a:p>
        </p:txBody>
      </p:sp>
      <p:pic>
        <p:nvPicPr>
          <p:cNvPr id="2" name="Content Placeholder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8F20315-CAD9-017F-A9EE-13F16583B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86" y="4391334"/>
            <a:ext cx="7147503" cy="209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796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Injured Spouse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30" y="1240043"/>
            <a:ext cx="9604886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It is accessed from the </a:t>
            </a:r>
            <a:r>
              <a:rPr lang="en-US" b="0" dirty="0" err="1">
                <a:solidFill>
                  <a:schemeClr val="tx1"/>
                </a:solidFill>
              </a:rPr>
              <a:t>Misc</a:t>
            </a:r>
            <a:r>
              <a:rPr lang="en-US" b="0" dirty="0">
                <a:solidFill>
                  <a:schemeClr val="tx1"/>
                </a:solidFill>
              </a:rPr>
              <a:t> Forms option on the Fed main menu, and then the Form 8379 link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The questions and inputs are straightforward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Joint accounts and Fed </a:t>
            </a:r>
            <a:r>
              <a:rPr lang="en-US" dirty="0">
                <a:solidFill>
                  <a:srgbClr val="005191"/>
                </a:solidFill>
              </a:rPr>
              <a:t>Std Deduction are split 50/50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I’ll put a list of the questions in the resource folder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These are the key areas which only one spouse could be responsible for from past debts</a:t>
            </a:r>
            <a:br>
              <a:rPr lang="en-US" b="0" dirty="0">
                <a:solidFill>
                  <a:srgbClr val="005191"/>
                </a:solidFill>
              </a:rPr>
            </a:br>
            <a:br>
              <a:rPr lang="en-US" b="0" dirty="0">
                <a:solidFill>
                  <a:srgbClr val="005191"/>
                </a:solidFill>
              </a:rPr>
            </a:br>
            <a:endParaRPr lang="en-US" b="0" dirty="0">
              <a:solidFill>
                <a:srgbClr val="005191"/>
              </a:solidFill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The client needs to be aware of this warning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2D9DC-CEB7-1974-A332-89EA40A02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1" y="4475819"/>
            <a:ext cx="8351334" cy="9095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934890-4A01-CADE-E205-2EBE7779C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4" y="5822620"/>
            <a:ext cx="7239897" cy="7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50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Injured Spouse for Iowa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30" y="1240043"/>
            <a:ext cx="9604886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Iowa does not recognize Federal injured spouse for income tax processing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Independent from filing taxes, in Iowa the injured spouse can request Innocent Spouse Relief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It is filed online</a:t>
            </a:r>
            <a:endParaRPr lang="en-US" b="0" dirty="0"/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  <a:hlinkClick r:id="rId2"/>
              </a:rPr>
              <a:t>https://govconnect.iowa.gov/tap/_/#1</a:t>
            </a:r>
            <a:endParaRPr lang="en-US" dirty="0">
              <a:solidFill>
                <a:srgbClr val="005191"/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This is govconnect.iow</a:t>
            </a:r>
            <a:r>
              <a:rPr lang="en-US" dirty="0"/>
              <a:t>a.gov, find it under the “Individuals” section on the home page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This is not a VITA function, and it is not in scope to assist them as a VITA volunteer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We can inform them of the option and point them to the web site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123602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Amended and Prior Years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74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Amended and Requests for Prior Tax Years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80" y="1240043"/>
            <a:ext cx="9304418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F57814"/>
                </a:solidFill>
              </a:rPr>
              <a:t>Make sure you are in the correct </a:t>
            </a:r>
            <a:r>
              <a:rPr lang="en-US" b="0" dirty="0" err="1">
                <a:solidFill>
                  <a:srgbClr val="F57814"/>
                </a:solidFill>
              </a:rPr>
              <a:t>Taxslayer</a:t>
            </a:r>
            <a:r>
              <a:rPr lang="en-US" b="0" dirty="0">
                <a:solidFill>
                  <a:srgbClr val="F57814"/>
                </a:solidFill>
              </a:rPr>
              <a:t> TY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For every return created, a separate 13614-C is needed and a separate VITA folder should be used.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Make sure all intake forms and VITA envelopes are clearly marked with the appropriate tax year and if it is amended or not</a:t>
            </a:r>
          </a:p>
        </p:txBody>
      </p:sp>
    </p:spTree>
    <p:extLst>
      <p:ext uri="{BB962C8B-B14F-4D97-AF65-F5344CB8AC3E}">
        <p14:creationId xmlns:p14="http://schemas.microsoft.com/office/powerpoint/2010/main" val="310627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8DAF6-96DB-4ECC-852F-B73740B9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BC932E-3973-4D3B-96D4-ADEB8DA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Information – Spouse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C3EA25E-EFEF-AAE8-8C4B-8DFDF7FBF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55" y="1273131"/>
            <a:ext cx="5994762" cy="5287103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F181B893-972D-463B-4A90-4DCED61F11D0}"/>
              </a:ext>
            </a:extLst>
          </p:cNvPr>
          <p:cNvSpPr/>
          <p:nvPr/>
        </p:nvSpPr>
        <p:spPr>
          <a:xfrm>
            <a:off x="5040351" y="2665141"/>
            <a:ext cx="814039" cy="2919728"/>
          </a:xfrm>
          <a:prstGeom prst="rightBrace">
            <a:avLst>
              <a:gd name="adj1" fmla="val 8333"/>
              <a:gd name="adj2" fmla="val 24029"/>
            </a:avLst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A884A-ECAA-5BC7-6E4E-03DAB066EF8A}"/>
              </a:ext>
            </a:extLst>
          </p:cNvPr>
          <p:cNvSpPr txBox="1"/>
          <p:nvPr/>
        </p:nvSpPr>
        <p:spPr>
          <a:xfrm>
            <a:off x="5854389" y="2924086"/>
            <a:ext cx="2455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These are staying, but VITA will not deal with this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DF549F-2586-2D7F-D612-5AA16A6D8146}"/>
              </a:ext>
            </a:extLst>
          </p:cNvPr>
          <p:cNvSpPr txBox="1"/>
          <p:nvPr/>
        </p:nvSpPr>
        <p:spPr>
          <a:xfrm>
            <a:off x="5926075" y="4997996"/>
            <a:ext cx="190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This is gone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C939D703-7BA6-4CFD-5E00-AC512875286C}"/>
              </a:ext>
            </a:extLst>
          </p:cNvPr>
          <p:cNvSpPr/>
          <p:nvPr/>
        </p:nvSpPr>
        <p:spPr>
          <a:xfrm rot="19515233">
            <a:off x="4955180" y="5647708"/>
            <a:ext cx="1004478" cy="19641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066FDB-C729-3950-2586-EBF8E39BA422}"/>
              </a:ext>
            </a:extLst>
          </p:cNvPr>
          <p:cNvSpPr/>
          <p:nvPr/>
        </p:nvSpPr>
        <p:spPr>
          <a:xfrm>
            <a:off x="679255" y="6068257"/>
            <a:ext cx="4309508" cy="37967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825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Amended and Requests for Prior Years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80" y="1240043"/>
            <a:ext cx="9304418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Use year-appropriate 13614-C and intake forms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We will try to have </a:t>
            </a:r>
            <a:r>
              <a:rPr lang="en-US" dirty="0">
                <a:solidFill>
                  <a:srgbClr val="005191"/>
                </a:solidFill>
              </a:rPr>
              <a:t>those available at each site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If you run</a:t>
            </a:r>
            <a:r>
              <a:rPr lang="en-US" dirty="0">
                <a:solidFill>
                  <a:srgbClr val="005191"/>
                </a:solidFill>
              </a:rPr>
              <a:t> low</a:t>
            </a:r>
            <a:r>
              <a:rPr lang="en-US" b="0" dirty="0">
                <a:solidFill>
                  <a:srgbClr val="005191"/>
                </a:solidFill>
              </a:rPr>
              <a:t>, photo-copies are acceptable and there will be a Google folder with the last two year’s forms.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5191"/>
                </a:solidFill>
              </a:rPr>
              <a:t>TY 2020 or earlier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Try to find the form </a:t>
            </a:r>
            <a:r>
              <a:rPr lang="en-US" dirty="0"/>
              <a:t>13614-C form on the IRS website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Use a later 13614-C, but </a:t>
            </a:r>
            <a:r>
              <a:rPr lang="en-US" b="0" dirty="0">
                <a:solidFill>
                  <a:srgbClr val="EA7200"/>
                </a:solidFill>
              </a:rPr>
              <a:t>clearly mark what tax year it is for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If it’s consistent, it’s OK to copy the TY 2023 13614-C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 err="1">
                <a:solidFill>
                  <a:schemeClr val="tx1"/>
                </a:solidFill>
              </a:rPr>
              <a:t>Taxslayer</a:t>
            </a:r>
            <a:r>
              <a:rPr lang="en-US" b="0" dirty="0">
                <a:solidFill>
                  <a:schemeClr val="tx1"/>
                </a:solidFill>
              </a:rPr>
              <a:t> goes back to TY 2018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5191"/>
                </a:solidFill>
              </a:rPr>
              <a:t>For TY 2020 and earlier, </a:t>
            </a:r>
            <a:r>
              <a:rPr lang="en-US" dirty="0" err="1">
                <a:solidFill>
                  <a:srgbClr val="005191"/>
                </a:solidFill>
              </a:rPr>
              <a:t>efiling</a:t>
            </a:r>
            <a:r>
              <a:rPr lang="en-US" dirty="0">
                <a:solidFill>
                  <a:srgbClr val="005191"/>
                </a:solidFill>
              </a:rPr>
              <a:t> is not an option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If more than one return is involved, rubber-band the VITA envelopes so they stay together</a:t>
            </a:r>
          </a:p>
        </p:txBody>
      </p:sp>
    </p:spTree>
    <p:extLst>
      <p:ext uri="{BB962C8B-B14F-4D97-AF65-F5344CB8AC3E}">
        <p14:creationId xmlns:p14="http://schemas.microsoft.com/office/powerpoint/2010/main" val="33339042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Requests for Prior Years – Face-to-Face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80" y="1240043"/>
            <a:ext cx="9304418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If the client has multiple returns to process: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5191"/>
                </a:solidFill>
              </a:rPr>
              <a:t>..and they made an appointment for each return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Proceed as normal for each return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5191"/>
                </a:solidFill>
              </a:rPr>
              <a:t>..and they did </a:t>
            </a:r>
            <a:r>
              <a:rPr lang="en-US" sz="2400" b="0" dirty="0">
                <a:solidFill>
                  <a:srgbClr val="FF0000"/>
                </a:solidFill>
              </a:rPr>
              <a:t>NOT</a:t>
            </a:r>
            <a:r>
              <a:rPr lang="en-US" sz="2400" b="0" dirty="0">
                <a:solidFill>
                  <a:srgbClr val="005191"/>
                </a:solidFill>
              </a:rPr>
              <a:t> make extra appointments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Site Coordinator/Leader decision: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Can we inconvenience other clients to spend the time to deal with all those returns now?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not, then p</a:t>
            </a:r>
            <a:r>
              <a:rPr lang="en-US" b="0" dirty="0"/>
              <a:t>rocess </a:t>
            </a:r>
            <a:r>
              <a:rPr lang="en-US" dirty="0"/>
              <a:t>one </a:t>
            </a:r>
            <a:r>
              <a:rPr lang="en-US" b="0" dirty="0"/>
              <a:t>return using that appointment time (recommend TY 2023 if included), then either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See if they can set up other appointments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2200" b="0" dirty="0">
                <a:solidFill>
                  <a:srgbClr val="005191"/>
                </a:solidFill>
              </a:rPr>
              <a:t>Complete interviews for the other returns, but put those into a NIP flow, and the client returns in 2 weeks for pickup</a:t>
            </a:r>
          </a:p>
        </p:txBody>
      </p:sp>
    </p:spTree>
    <p:extLst>
      <p:ext uri="{BB962C8B-B14F-4D97-AF65-F5344CB8AC3E}">
        <p14:creationId xmlns:p14="http://schemas.microsoft.com/office/powerpoint/2010/main" val="36656423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Requests for Prior Years – Not-in-Person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80" y="1240043"/>
            <a:ext cx="9304418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If the client has multiple returns to process: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5191"/>
                </a:solidFill>
              </a:rPr>
              <a:t>..and they made an appointment for each return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Proceed as normal for each return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solidFill>
                  <a:srgbClr val="005191"/>
                </a:solidFill>
              </a:rPr>
              <a:t>..and they did </a:t>
            </a:r>
            <a:r>
              <a:rPr lang="en-US" sz="2400" b="0" dirty="0">
                <a:solidFill>
                  <a:srgbClr val="FF0000"/>
                </a:solidFill>
              </a:rPr>
              <a:t>NOT</a:t>
            </a:r>
            <a:r>
              <a:rPr lang="en-US" sz="2400" b="0" dirty="0">
                <a:solidFill>
                  <a:srgbClr val="005191"/>
                </a:solidFill>
              </a:rPr>
              <a:t> make extra appointments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Site Coordinator/Leader decision: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Can we inconvenience other clients to spend the time to deal with all those returns now?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/>
              <a:t>NIP </a:t>
            </a:r>
            <a:r>
              <a:rPr lang="en-US" dirty="0"/>
              <a:t>will typically not be as much of an impact on other clients as  F2F.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A </a:t>
            </a:r>
            <a:r>
              <a:rPr lang="en-US" dirty="0">
                <a:solidFill>
                  <a:srgbClr val="005191"/>
                </a:solidFill>
              </a:rPr>
              <a:t>good amount of the interview information overlaps for each tax year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b="0" dirty="0">
                <a:solidFill>
                  <a:srgbClr val="005191"/>
                </a:solidFill>
              </a:rPr>
              <a:t>Unless they can make further appointments, your options besides taking the time then are limited</a:t>
            </a:r>
          </a:p>
        </p:txBody>
      </p:sp>
    </p:spTree>
    <p:extLst>
      <p:ext uri="{BB962C8B-B14F-4D97-AF65-F5344CB8AC3E}">
        <p14:creationId xmlns:p14="http://schemas.microsoft.com/office/powerpoint/2010/main" val="36701404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Amended Returns – 1040-X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77" y="1240043"/>
            <a:ext cx="8633332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 1040-x is fairly straightforward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Column A is Original Information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Loaded from an existing </a:t>
            </a:r>
            <a:r>
              <a:rPr lang="en-US" dirty="0" err="1"/>
              <a:t>efile</a:t>
            </a:r>
            <a:r>
              <a:rPr lang="en-US" dirty="0"/>
              <a:t> accepted return when you start the amendment process, or…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Manually entered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Column C is the Amended Information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Uses what is currently in the Federal data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6BA86AF-976B-F2A1-5F0F-D3FB23BBD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27" y="1916626"/>
            <a:ext cx="7984407" cy="12543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CF63A7F-36DD-8987-DE14-D47CB70B52E2}"/>
              </a:ext>
            </a:extLst>
          </p:cNvPr>
          <p:cNvSpPr>
            <a:spLocks/>
          </p:cNvSpPr>
          <p:nvPr/>
        </p:nvSpPr>
        <p:spPr>
          <a:xfrm>
            <a:off x="5558109" y="1955567"/>
            <a:ext cx="2800800" cy="53679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18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Amended Returns - General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240043"/>
            <a:ext cx="9393382" cy="5368889"/>
          </a:xfrm>
        </p:spPr>
        <p:txBody>
          <a:bodyPr wrap="square" lIns="0" rIns="0">
            <a:normAutofit fontScale="92500"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Pub 4012 has a fairly complete set of instructions in section M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To amend, the return must have been accepted by the IRS and/or state (</a:t>
            </a:r>
            <a:r>
              <a:rPr lang="en-US" dirty="0" err="1"/>
              <a:t>efile</a:t>
            </a:r>
            <a:r>
              <a:rPr lang="en-US" dirty="0"/>
              <a:t> or paper)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the original return WAS done and accepted using VITA </a:t>
            </a:r>
            <a:r>
              <a:rPr lang="en-US" dirty="0" err="1"/>
              <a:t>Taxslayer</a:t>
            </a:r>
            <a:endParaRPr lang="en-US" dirty="0"/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Select the </a:t>
            </a:r>
            <a:r>
              <a:rPr lang="en-US" dirty="0" err="1"/>
              <a:t>Taxslayer</a:t>
            </a:r>
            <a:r>
              <a:rPr lang="en-US" dirty="0"/>
              <a:t> TY being </a:t>
            </a:r>
            <a:br>
              <a:rPr lang="en-US" dirty="0"/>
            </a:br>
            <a:r>
              <a:rPr lang="en-US" dirty="0"/>
              <a:t>amended, for the correct site and year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Can amend a return for 3 years after </a:t>
            </a:r>
            <a:br>
              <a:rPr lang="en-US" dirty="0"/>
            </a:br>
            <a:r>
              <a:rPr lang="en-US" dirty="0"/>
              <a:t>it’s filing date (some exceptions)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the prior year return was NOT </a:t>
            </a:r>
            <a:br>
              <a:rPr lang="en-US" dirty="0"/>
            </a:br>
            <a:r>
              <a:rPr lang="en-US" dirty="0"/>
              <a:t>done in VITA </a:t>
            </a:r>
            <a:r>
              <a:rPr lang="en-US" dirty="0" err="1"/>
              <a:t>Taxslayer</a:t>
            </a:r>
            <a:r>
              <a:rPr lang="en-US" dirty="0"/>
              <a:t>, we have </a:t>
            </a:r>
            <a:br>
              <a:rPr lang="en-US" dirty="0"/>
            </a:br>
            <a:r>
              <a:rPr lang="en-US" dirty="0"/>
              <a:t>to create a new return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Always provide an explanation (details later)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A2F979C-26DC-72F5-11B0-37D964B83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04" y="3429000"/>
            <a:ext cx="2918071" cy="23023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BE99E8-405E-D7A9-A95A-E95AC6F9441D}"/>
              </a:ext>
            </a:extLst>
          </p:cNvPr>
          <p:cNvSpPr/>
          <p:nvPr/>
        </p:nvSpPr>
        <p:spPr>
          <a:xfrm>
            <a:off x="6050149" y="4183667"/>
            <a:ext cx="683491" cy="2770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336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Amended Returns – Accepted in </a:t>
            </a:r>
            <a:r>
              <a:rPr lang="en-US" sz="3200" dirty="0" err="1"/>
              <a:t>Taxslayer</a:t>
            </a:r>
            <a:r>
              <a:rPr lang="en-US" sz="3200" dirty="0"/>
              <a:t>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77" y="1240043"/>
            <a:ext cx="8633332" cy="5368889"/>
          </a:xfrm>
        </p:spPr>
        <p:txBody>
          <a:bodyPr wrap="square" lIns="0" rIns="0">
            <a:normAutofit fontScale="92500"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Select the client.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Their menu will have an option to amend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Select the Original Federal Return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 fields should be </a:t>
            </a:r>
            <a:br>
              <a:rPr lang="en-US" dirty="0"/>
            </a:br>
            <a:r>
              <a:rPr lang="en-US" dirty="0"/>
              <a:t>filled in.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not, it’s an exception </a:t>
            </a:r>
            <a:br>
              <a:rPr lang="en-US" dirty="0"/>
            </a:br>
            <a:r>
              <a:rPr lang="en-US" dirty="0"/>
              <a:t>(covered later)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Adjust the tax and </a:t>
            </a:r>
            <a:br>
              <a:rPr lang="en-US" dirty="0"/>
            </a:br>
            <a:r>
              <a:rPr lang="en-US" dirty="0"/>
              <a:t>overpayment fields as appropriate</a:t>
            </a:r>
          </a:p>
        </p:txBody>
      </p:sp>
      <p:pic>
        <p:nvPicPr>
          <p:cNvPr id="7" name="Picture 6" descr="A close up of a text&#10;&#10;Description automatically generated">
            <a:extLst>
              <a:ext uri="{FF2B5EF4-FFF2-40B4-BE49-F238E27FC236}">
                <a16:creationId xmlns:a16="http://schemas.microsoft.com/office/drawing/2014/main" id="{2D84A99F-4BCD-CB1C-DBBA-0A705E71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450" y="1240043"/>
            <a:ext cx="2263496" cy="1015515"/>
          </a:xfrm>
          <a:prstGeom prst="rect">
            <a:avLst/>
          </a:prstGeom>
        </p:spPr>
      </p:pic>
      <p:pic>
        <p:nvPicPr>
          <p:cNvPr id="10" name="Picture 9" descr="A whit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C92B81C8-257F-F959-9468-7476FED08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33" y="2508534"/>
            <a:ext cx="7448476" cy="17271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87900A-33CA-1294-482B-372675DAFF4C}"/>
              </a:ext>
            </a:extLst>
          </p:cNvPr>
          <p:cNvSpPr>
            <a:spLocks/>
          </p:cNvSpPr>
          <p:nvPr/>
        </p:nvSpPr>
        <p:spPr>
          <a:xfrm>
            <a:off x="6411733" y="1831243"/>
            <a:ext cx="2009513" cy="2770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8C2C9D3-A990-1266-081A-6FCFFB388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917" y="4373216"/>
            <a:ext cx="4596048" cy="1721192"/>
          </a:xfrm>
          <a:prstGeom prst="rect">
            <a:avLst/>
          </a:prstGeom>
        </p:spPr>
      </p:pic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1587D9E5-DCBB-5575-567D-B55FC2719962}"/>
              </a:ext>
            </a:extLst>
          </p:cNvPr>
          <p:cNvSpPr/>
          <p:nvPr/>
        </p:nvSpPr>
        <p:spPr>
          <a:xfrm rot="16200000">
            <a:off x="5069556" y="5269886"/>
            <a:ext cx="1226844" cy="422199"/>
          </a:xfrm>
          <a:prstGeom prst="bentUpArrow">
            <a:avLst>
              <a:gd name="adj1" fmla="val 25115"/>
              <a:gd name="adj2" fmla="val 2500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38A5D019-08C1-4D9B-C278-B2B088F8E9B9}"/>
              </a:ext>
            </a:extLst>
          </p:cNvPr>
          <p:cNvSpPr/>
          <p:nvPr/>
        </p:nvSpPr>
        <p:spPr>
          <a:xfrm>
            <a:off x="5423593" y="5826089"/>
            <a:ext cx="453758" cy="216394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F63A7F-36DD-8987-DE14-D47CB70B52E2}"/>
              </a:ext>
            </a:extLst>
          </p:cNvPr>
          <p:cNvSpPr>
            <a:spLocks/>
          </p:cNvSpPr>
          <p:nvPr/>
        </p:nvSpPr>
        <p:spPr>
          <a:xfrm>
            <a:off x="605633" y="2791340"/>
            <a:ext cx="2165276" cy="2770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203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Amended Returns – Accepted in </a:t>
            </a:r>
            <a:r>
              <a:rPr lang="en-US" sz="3200" dirty="0" err="1"/>
              <a:t>Taxslayer</a:t>
            </a:r>
            <a:r>
              <a:rPr lang="en-US" sz="3200" dirty="0"/>
              <a:t>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76" y="1240043"/>
            <a:ext cx="9048969" cy="5368889"/>
          </a:xfrm>
        </p:spPr>
        <p:txBody>
          <a:bodyPr wrap="square" lIns="0" rIns="0">
            <a:normAutofit fontScale="925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When all original fields are correct, CONTINUE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This is the data that populates Column A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It is defaulted when you first start the amended return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Select the Make Corrections option</a:t>
            </a:r>
            <a:br>
              <a:rPr lang="en-US" dirty="0"/>
            </a:br>
            <a:endParaRPr lang="en-US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You are directed to go to the standard Federal input areas and make the amended changes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This is the data that goes into Column C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you print-preview, you will see the 1040-X</a:t>
            </a:r>
          </a:p>
        </p:txBody>
      </p:sp>
      <p:pic>
        <p:nvPicPr>
          <p:cNvPr id="10" name="Picture 9" descr="A whit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C92B81C8-257F-F959-9468-7476FED0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7" y="3044380"/>
            <a:ext cx="7448476" cy="172718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CF63A7F-36DD-8987-DE14-D47CB70B52E2}"/>
              </a:ext>
            </a:extLst>
          </p:cNvPr>
          <p:cNvSpPr>
            <a:spLocks/>
          </p:cNvSpPr>
          <p:nvPr/>
        </p:nvSpPr>
        <p:spPr>
          <a:xfrm>
            <a:off x="535715" y="4101936"/>
            <a:ext cx="2266876" cy="2770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10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Amended Returns – No </a:t>
            </a:r>
            <a:r>
              <a:rPr lang="en-US" sz="3200" dirty="0" err="1"/>
              <a:t>Taxslayer</a:t>
            </a:r>
            <a:r>
              <a:rPr lang="en-US" sz="3200" dirty="0"/>
              <a:t> Entry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77" y="1240043"/>
            <a:ext cx="9141332" cy="5368889"/>
          </a:xfrm>
        </p:spPr>
        <p:txBody>
          <a:bodyPr wrap="square" lIns="0" rIns="0">
            <a:normAutofit fontScale="77500" lnSpcReduction="2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You need a full copy of the original return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Verify you are in the correct tax year at your own site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Create a new return using the amended information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This will populate Column C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Now select the option to amend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Select Original Federal Return option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Fill in all the original fields manually based on the original return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Adjust the tax and overpayment fields as appropriate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This will populate Column A</a:t>
            </a:r>
          </a:p>
        </p:txBody>
      </p:sp>
      <p:pic>
        <p:nvPicPr>
          <p:cNvPr id="7" name="Picture 6" descr="A close up of a text&#10;&#10;Description automatically generated">
            <a:extLst>
              <a:ext uri="{FF2B5EF4-FFF2-40B4-BE49-F238E27FC236}">
                <a16:creationId xmlns:a16="http://schemas.microsoft.com/office/drawing/2014/main" id="{2D84A99F-4BCD-CB1C-DBBA-0A705E71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996" y="2264928"/>
            <a:ext cx="2263496" cy="1015515"/>
          </a:xfrm>
          <a:prstGeom prst="rect">
            <a:avLst/>
          </a:prstGeom>
        </p:spPr>
      </p:pic>
      <p:pic>
        <p:nvPicPr>
          <p:cNvPr id="10" name="Picture 9" descr="A whit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C92B81C8-257F-F959-9468-7476FED08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96" y="3291664"/>
            <a:ext cx="8092258" cy="18764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87900A-33CA-1294-482B-372675DAFF4C}"/>
              </a:ext>
            </a:extLst>
          </p:cNvPr>
          <p:cNvSpPr>
            <a:spLocks/>
          </p:cNvSpPr>
          <p:nvPr/>
        </p:nvSpPr>
        <p:spPr>
          <a:xfrm>
            <a:off x="6335526" y="2856128"/>
            <a:ext cx="2009513" cy="2770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F63A7F-36DD-8987-DE14-D47CB70B52E2}"/>
              </a:ext>
            </a:extLst>
          </p:cNvPr>
          <p:cNvSpPr>
            <a:spLocks/>
          </p:cNvSpPr>
          <p:nvPr/>
        </p:nvSpPr>
        <p:spPr>
          <a:xfrm>
            <a:off x="679523" y="3638165"/>
            <a:ext cx="2248403" cy="2770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748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Amended Returns - Exceptions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240043"/>
            <a:ext cx="9393382" cy="5368889"/>
          </a:xfrm>
        </p:spPr>
        <p:txBody>
          <a:bodyPr wrap="square" lIns="0" rIns="0">
            <a:normAutofit fontScale="92500"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The return was created in VITA </a:t>
            </a:r>
            <a:r>
              <a:rPr lang="en-US" i="0" u="none" strike="noStrike" dirty="0" err="1">
                <a:effectLst/>
              </a:rPr>
              <a:t>Taxslayer</a:t>
            </a:r>
            <a:r>
              <a:rPr lang="en-US" i="0" u="none" strike="noStrike" dirty="0">
                <a:effectLst/>
              </a:rPr>
              <a:t> but never accepted by the IRS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Cannot amend anything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Started/never sent or rejected (paper or </a:t>
            </a:r>
            <a:r>
              <a:rPr lang="en-US" dirty="0" err="1"/>
              <a:t>efile</a:t>
            </a:r>
            <a:r>
              <a:rPr lang="en-US" dirty="0"/>
              <a:t>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Cannot create a new return, so edit old record to use the latest data (including correcting any rejection)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Submit as a new return or resubmit (if a rejection)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Return was accepted by the IRS, but VITA did not </a:t>
            </a:r>
            <a:r>
              <a:rPr lang="en-US" dirty="0" err="1"/>
              <a:t>efile</a:t>
            </a:r>
            <a:r>
              <a:rPr lang="en-US" dirty="0"/>
              <a:t> it (paper return) or..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No initial data in Column A for some reason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Follow the process as if </a:t>
            </a:r>
            <a:r>
              <a:rPr lang="en-US" dirty="0" err="1"/>
              <a:t>Taxslayer</a:t>
            </a:r>
            <a:r>
              <a:rPr lang="en-US" dirty="0"/>
              <a:t> did not have a return, but…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Do not create a new return.  Edit the old return.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original return was paper, so is the amendment</a:t>
            </a:r>
          </a:p>
        </p:txBody>
      </p:sp>
    </p:spTree>
    <p:extLst>
      <p:ext uri="{BB962C8B-B14F-4D97-AF65-F5344CB8AC3E}">
        <p14:creationId xmlns:p14="http://schemas.microsoft.com/office/powerpoint/2010/main" val="35212706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279F18A-3B02-5C59-058A-03BB2768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29" y="2160550"/>
            <a:ext cx="7033709" cy="389733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1787" y="1175666"/>
            <a:ext cx="8480426" cy="81655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New - Replaces IA 1040X</a:t>
            </a:r>
          </a:p>
          <a:p>
            <a:r>
              <a:rPr lang="en-US" dirty="0"/>
              <a:t>Similar to Fed 1040-X, but does not show net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29" y="493136"/>
            <a:ext cx="8354546" cy="666798"/>
          </a:xfrm>
        </p:spPr>
        <p:txBody>
          <a:bodyPr>
            <a:noAutofit/>
          </a:bodyPr>
          <a:lstStyle/>
          <a:p>
            <a:r>
              <a:rPr lang="en-US" sz="3600" dirty="0"/>
              <a:t>Iowa Amended Returns – Form IA102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45D7-44E4-4A1F-AC36-4C0DEADEB2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4" y="6054726"/>
            <a:ext cx="165798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CE4381-2D70-416E-4E47-87781FAD4BE8}"/>
              </a:ext>
            </a:extLst>
          </p:cNvPr>
          <p:cNvSpPr txBox="1"/>
          <p:nvPr/>
        </p:nvSpPr>
        <p:spPr>
          <a:xfrm>
            <a:off x="2161355" y="1917598"/>
            <a:ext cx="4821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Same as Fed Columns         A                           C</a:t>
            </a:r>
          </a:p>
        </p:txBody>
      </p:sp>
    </p:spTree>
    <p:extLst>
      <p:ext uri="{BB962C8B-B14F-4D97-AF65-F5344CB8AC3E}">
        <p14:creationId xmlns:p14="http://schemas.microsoft.com/office/powerpoint/2010/main" val="237046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Subtractions from Income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236669" y="1159934"/>
            <a:ext cx="87224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Educator Expenses has it’s own field(s) for Taxpayer and Spouse.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Will show a message with any Federal $s. Only enter additional $s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Ignores Fed $ for total and any excess if an entry is &gt;$500 </a:t>
            </a:r>
          </a:p>
        </p:txBody>
      </p:sp>
      <p:pic>
        <p:nvPicPr>
          <p:cNvPr id="2" name="Picture 1" descr="A screenshot of a screen&#10;&#10;Description automatically generated">
            <a:extLst>
              <a:ext uri="{FF2B5EF4-FFF2-40B4-BE49-F238E27FC236}">
                <a16:creationId xmlns:a16="http://schemas.microsoft.com/office/drawing/2014/main" id="{2E834B1F-FA4A-D20C-673D-E837EEA21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88" y="2238122"/>
            <a:ext cx="7912624" cy="3788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0BFD8E-8E93-2B70-495E-7730AEFB7C9F}"/>
              </a:ext>
            </a:extLst>
          </p:cNvPr>
          <p:cNvSpPr txBox="1"/>
          <p:nvPr/>
        </p:nvSpPr>
        <p:spPr>
          <a:xfrm>
            <a:off x="3528509" y="2782669"/>
            <a:ext cx="45935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Still shows on IA Sched 1 Line 19 and on the additional explanation sheet, but it’s not a drop-down input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E2FCA6F-2030-97DA-CC1E-4E01F1FAB621}"/>
              </a:ext>
            </a:extLst>
          </p:cNvPr>
          <p:cNvSpPr/>
          <p:nvPr/>
        </p:nvSpPr>
        <p:spPr>
          <a:xfrm rot="870927">
            <a:off x="2724187" y="2889767"/>
            <a:ext cx="666974" cy="23666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8E690DA4-B1D3-B5E2-33B0-6E868F7E4017}"/>
              </a:ext>
            </a:extLst>
          </p:cNvPr>
          <p:cNvSpPr/>
          <p:nvPr/>
        </p:nvSpPr>
        <p:spPr>
          <a:xfrm rot="20657774">
            <a:off x="2723621" y="3087909"/>
            <a:ext cx="666974" cy="23666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07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Amended Returns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77" y="1240043"/>
            <a:ext cx="9141332" cy="5368889"/>
          </a:xfrm>
        </p:spPr>
        <p:txBody>
          <a:bodyPr wrap="square" lIns="0" rIns="0">
            <a:normAutofit fontScale="47500" lnSpcReduction="2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If you amend your Federal return, you almost always will need to amend state returns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From the </a:t>
            </a:r>
            <a:r>
              <a:rPr lang="en-US" sz="4200" dirty="0">
                <a:solidFill>
                  <a:schemeClr val="accent4"/>
                </a:solidFill>
              </a:rPr>
              <a:t>Fed amendment </a:t>
            </a:r>
            <a:r>
              <a:rPr lang="en-US" sz="4200" dirty="0"/>
              <a:t>screen, choose to amend a state</a:t>
            </a:r>
            <a:br>
              <a:rPr lang="en-US" sz="4200" dirty="0"/>
            </a:br>
            <a:br>
              <a:rPr lang="en-US" sz="4200" dirty="0"/>
            </a:br>
            <a:br>
              <a:rPr lang="en-US" sz="51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Choose to edit or start a state amendment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This adds an option at the bottom of the Iowa main menu</a:t>
            </a:r>
            <a:br>
              <a:rPr lang="en-US" sz="4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6A75F-7CB1-C57E-237A-99ABE37F0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97" y="2160673"/>
            <a:ext cx="7818047" cy="89913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9728FCF-FE40-200A-DBD6-973B34287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50" y="3537997"/>
            <a:ext cx="7477882" cy="1373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31453-B99D-6EEE-AA6D-FBCDDB37E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43" y="5380521"/>
            <a:ext cx="7254339" cy="8765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CF63A7F-36DD-8987-DE14-D47CB70B52E2}"/>
              </a:ext>
            </a:extLst>
          </p:cNvPr>
          <p:cNvSpPr>
            <a:spLocks/>
          </p:cNvSpPr>
          <p:nvPr/>
        </p:nvSpPr>
        <p:spPr>
          <a:xfrm>
            <a:off x="3586431" y="3944511"/>
            <a:ext cx="2248403" cy="2770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140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Amended Returns 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7" y="1240043"/>
            <a:ext cx="9387623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i="0" u="none" strike="noStrike" dirty="0">
                <a:effectLst/>
              </a:rPr>
              <a:t>Beginning the IA amendment has one more </a:t>
            </a:r>
            <a:r>
              <a:rPr lang="en-US" i="0" u="none" strike="noStrike" dirty="0">
                <a:effectLst/>
              </a:rPr>
              <a:t>menu</a:t>
            </a:r>
            <a:br>
              <a:rPr lang="en-US" i="0" u="none" strike="noStrike" dirty="0">
                <a:effectLst/>
              </a:rPr>
            </a:br>
            <a:br>
              <a:rPr lang="en-US" i="0" u="none" strike="noStrike" dirty="0">
                <a:effectLst/>
              </a:rPr>
            </a:br>
            <a:br>
              <a:rPr lang="en-US" i="0" u="none" strike="noStrike" dirty="0">
                <a:effectLst/>
              </a:rPr>
            </a:br>
            <a:endParaRPr lang="en-US" i="0" u="none" strike="noStrike" dirty="0">
              <a:effectLst/>
            </a:endParaRP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 screen opened from here functions the same as the “Original Federal Information”, filling Column A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You edit the existing Iowa data for IA specific amended changes in the same manner as you did for Federal, setting up Column C</a:t>
            </a:r>
          </a:p>
        </p:txBody>
      </p:sp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FCF6138-10A6-19F3-62F4-4362D475F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4" y="1745599"/>
            <a:ext cx="7952886" cy="14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977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Amended Returns 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7" y="1240043"/>
            <a:ext cx="9387623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You can amend an Iowa return for a reason that does NOT affect the Federal return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You still have to go through the amended return link from the Federal menu to start the amendment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</a:t>
            </a:r>
            <a:r>
              <a:rPr lang="en-US" i="0" u="none" strike="noStrike" dirty="0">
                <a:effectLst/>
              </a:rPr>
              <a:t>o NOT start the Federal amendment process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i="0" u="none" strike="noStrike" dirty="0">
                <a:effectLst/>
              </a:rPr>
              <a:t>Go straight to the link for amending a state return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you </a:t>
            </a:r>
            <a:r>
              <a:rPr lang="en-US" dirty="0" err="1"/>
              <a:t>efile</a:t>
            </a:r>
            <a:r>
              <a:rPr lang="en-US" dirty="0"/>
              <a:t>, file state-only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Once an Iowa amendment is started, the link to access it stays at the bottom of the Iowa main menu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You don’t need to go through the Federal menu again</a:t>
            </a:r>
          </a:p>
        </p:txBody>
      </p:sp>
    </p:spTree>
    <p:extLst>
      <p:ext uri="{BB962C8B-B14F-4D97-AF65-F5344CB8AC3E}">
        <p14:creationId xmlns:p14="http://schemas.microsoft.com/office/powerpoint/2010/main" val="13468010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49" y="1280161"/>
            <a:ext cx="8480426" cy="5441316"/>
          </a:xfrm>
        </p:spPr>
        <p:txBody>
          <a:bodyPr>
            <a:normAutofit/>
          </a:bodyPr>
          <a:lstStyle/>
          <a:p>
            <a:r>
              <a:rPr lang="en-US" dirty="0"/>
              <a:t>You need to add an explanation, both on the Federal and State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There is a similar link on the IA amended menu</a:t>
            </a:r>
          </a:p>
          <a:p>
            <a:pPr lvl="1"/>
            <a:r>
              <a:rPr lang="en-US" dirty="0"/>
              <a:t>For Iowa, there is the text box for details plus drop-down lists for selecting a reason</a:t>
            </a:r>
          </a:p>
          <a:p>
            <a:pPr lvl="1"/>
            <a:r>
              <a:rPr lang="en-US" dirty="0"/>
              <a:t>For the drop down list, the only options that would apply to us are “Federal amendment” and “Other”</a:t>
            </a:r>
          </a:p>
          <a:p>
            <a:r>
              <a:rPr lang="en-US" dirty="0"/>
              <a:t>Check Pub 4012 Section M for what needs to be sent if mailing the return</a:t>
            </a:r>
          </a:p>
          <a:p>
            <a:pPr lvl="1"/>
            <a:r>
              <a:rPr lang="en-US" dirty="0"/>
              <a:t>IA requires a copy of the Fed return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29" y="493136"/>
            <a:ext cx="835454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Notes for Fed and Iowa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45D7-44E4-4A1F-AC36-4C0DEADEB2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4" y="6054726"/>
            <a:ext cx="165798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163BDD-B2A1-5E4D-6DB7-DBA6D172E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29" y="2115438"/>
            <a:ext cx="7750902" cy="8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035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49" y="1280161"/>
            <a:ext cx="8480426" cy="5441316"/>
          </a:xfrm>
        </p:spPr>
        <p:txBody>
          <a:bodyPr>
            <a:normAutofit/>
          </a:bodyPr>
          <a:lstStyle/>
          <a:p>
            <a:r>
              <a:rPr lang="en-US" dirty="0"/>
              <a:t>We can amend a 2023 return, HOWEVER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We must wait until the original return has been accepted</a:t>
            </a:r>
          </a:p>
          <a:p>
            <a:pPr lvl="1"/>
            <a:r>
              <a:rPr lang="en-US" dirty="0"/>
              <a:t>Make sure any payments or refunds are processed and settled</a:t>
            </a:r>
          </a:p>
          <a:p>
            <a:r>
              <a:rPr lang="en-US" dirty="0"/>
              <a:t>As near as I can tell, </a:t>
            </a:r>
            <a:r>
              <a:rPr lang="en-US" dirty="0" err="1"/>
              <a:t>efiling</a:t>
            </a:r>
            <a:r>
              <a:rPr lang="en-US" dirty="0"/>
              <a:t> options for amended returns are the same for Iowa as the Fed, and match the general </a:t>
            </a:r>
            <a:r>
              <a:rPr lang="en-US" dirty="0" err="1"/>
              <a:t>efiling</a:t>
            </a:r>
            <a:r>
              <a:rPr lang="en-US" dirty="0"/>
              <a:t> years</a:t>
            </a:r>
          </a:p>
          <a:p>
            <a:pPr lvl="1"/>
            <a:r>
              <a:rPr lang="en-US" dirty="0"/>
              <a:t>If the original return was paper, you can’t </a:t>
            </a:r>
            <a:r>
              <a:rPr lang="en-US" dirty="0" err="1"/>
              <a:t>efile</a:t>
            </a:r>
            <a:r>
              <a:rPr lang="en-US" dirty="0"/>
              <a:t> amendments</a:t>
            </a:r>
          </a:p>
          <a:p>
            <a:pPr lvl="1"/>
            <a:r>
              <a:rPr lang="en-US" dirty="0"/>
              <a:t>There are other reasons you can’t </a:t>
            </a:r>
            <a:r>
              <a:rPr lang="en-US" dirty="0" err="1"/>
              <a:t>efile</a:t>
            </a:r>
            <a:r>
              <a:rPr lang="en-US" dirty="0"/>
              <a:t> in Pub 4012</a:t>
            </a:r>
          </a:p>
          <a:p>
            <a:r>
              <a:rPr lang="en-US" dirty="0"/>
              <a:t>Per Pub 4491, if the only change is for injured spouse, only submit Form 8379 with no 1040-X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29" y="493136"/>
            <a:ext cx="835454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Notes for Fed and Iowa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45D7-44E4-4A1F-AC36-4C0DEADEB2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4" y="6054726"/>
            <a:ext cx="1657985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0568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249" y="1280161"/>
            <a:ext cx="8480426" cy="5441316"/>
          </a:xfrm>
        </p:spPr>
        <p:txBody>
          <a:bodyPr>
            <a:normAutofit/>
          </a:bodyPr>
          <a:lstStyle/>
          <a:p>
            <a:r>
              <a:rPr lang="en-US" dirty="0"/>
              <a:t>When you select the </a:t>
            </a:r>
            <a:r>
              <a:rPr lang="en-US" dirty="0" err="1"/>
              <a:t>efile</a:t>
            </a:r>
            <a:r>
              <a:rPr lang="en-US" dirty="0"/>
              <a:t> process from the Federal Menu, you will see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129" y="493136"/>
            <a:ext cx="8354546" cy="666798"/>
          </a:xfrm>
        </p:spPr>
        <p:txBody>
          <a:bodyPr>
            <a:normAutofit fontScale="90000"/>
          </a:bodyPr>
          <a:lstStyle/>
          <a:p>
            <a:r>
              <a:rPr lang="en-US" dirty="0"/>
              <a:t>Finishing the Amended Return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45D7-44E4-4A1F-AC36-4C0DEADEB2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4" y="6054726"/>
            <a:ext cx="165798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EDEA5A9-B4E1-785F-C397-E5D71AE0D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000" y="2408260"/>
            <a:ext cx="3203809" cy="23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935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Iowa Part-Year Resident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IA 126</a:t>
            </a:r>
          </a:p>
        </p:txBody>
      </p:sp>
    </p:spTree>
    <p:extLst>
      <p:ext uri="{BB962C8B-B14F-4D97-AF65-F5344CB8AC3E}">
        <p14:creationId xmlns:p14="http://schemas.microsoft.com/office/powerpoint/2010/main" val="33250467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Part-Year Resident Overview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7" y="1240043"/>
            <a:ext cx="9387623" cy="5368889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someone did not live in Iowa for the entire tax year, they are a Part-Year resident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It can be they moved out or moved in, but I’ve never dealt with someone who moved out of Iowa coming to us to file their tax return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We’ll assume they moved into Iowa and were here on 12/31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It is not mandatory to file another state besides IA.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they have little income and no withholding from another state, they may not need to file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 intent is to legally redirect any Federal taxable income from counting toward Iowa</a:t>
            </a:r>
          </a:p>
        </p:txBody>
      </p:sp>
    </p:spTree>
    <p:extLst>
      <p:ext uri="{BB962C8B-B14F-4D97-AF65-F5344CB8AC3E}">
        <p14:creationId xmlns:p14="http://schemas.microsoft.com/office/powerpoint/2010/main" val="5844401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Part-Year Resident - Starting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7" y="4705090"/>
            <a:ext cx="9387623" cy="1903842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You only get this choice once when you start the Iowa return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I’ve never run into a client in the Non-Resident category</a:t>
            </a:r>
          </a:p>
        </p:txBody>
      </p:sp>
      <p:pic>
        <p:nvPicPr>
          <p:cNvPr id="2" name="Content Placeholder 4" descr="A close up of text&#10;&#10;Description automatically generated">
            <a:extLst>
              <a:ext uri="{FF2B5EF4-FFF2-40B4-BE49-F238E27FC236}">
                <a16:creationId xmlns:a16="http://schemas.microsoft.com/office/drawing/2014/main" id="{85DC989E-9C43-04CC-BCFB-ADE307B8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57" y="2674959"/>
            <a:ext cx="7947961" cy="1903841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BCF75C4-88B0-D297-5DC0-8A473BFFA42F}"/>
              </a:ext>
            </a:extLst>
          </p:cNvPr>
          <p:cNvSpPr txBox="1">
            <a:spLocks/>
          </p:cNvSpPr>
          <p:nvPr/>
        </p:nvSpPr>
        <p:spPr>
          <a:xfrm>
            <a:off x="236666" y="1234315"/>
            <a:ext cx="9387623" cy="157688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You create an entirely new return in </a:t>
            </a:r>
            <a:r>
              <a:rPr lang="en-US" dirty="0" err="1"/>
              <a:t>Taxslayer</a:t>
            </a:r>
            <a:r>
              <a:rPr lang="en-US" dirty="0"/>
              <a:t> or add IA through the “Add a State” screen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You will be presented with these options:</a:t>
            </a:r>
          </a:p>
        </p:txBody>
      </p:sp>
    </p:spTree>
    <p:extLst>
      <p:ext uri="{BB962C8B-B14F-4D97-AF65-F5344CB8AC3E}">
        <p14:creationId xmlns:p14="http://schemas.microsoft.com/office/powerpoint/2010/main" val="8730468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Part-Year Resident - Starting	</a:t>
            </a:r>
            <a:endParaRPr lang="en-US" sz="30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BCF75C4-88B0-D297-5DC0-8A473BFFA42F}"/>
              </a:ext>
            </a:extLst>
          </p:cNvPr>
          <p:cNvSpPr txBox="1">
            <a:spLocks/>
          </p:cNvSpPr>
          <p:nvPr/>
        </p:nvSpPr>
        <p:spPr>
          <a:xfrm>
            <a:off x="3754419" y="1234313"/>
            <a:ext cx="5869870" cy="5252371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This is the next screen that appears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Enter the date in the TY they moved into IA.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 “moved OUT of state” dates can be left empty for IA, or use 12/31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Other states may not give you the option to not enter anything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Input the county and school district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119D59-7838-1CED-113D-AB1D0D51C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49" y="1250779"/>
            <a:ext cx="3405170" cy="5235906"/>
          </a:xfrm>
        </p:spPr>
      </p:pic>
    </p:spTree>
    <p:extLst>
      <p:ext uri="{BB962C8B-B14F-4D97-AF65-F5344CB8AC3E}">
        <p14:creationId xmlns:p14="http://schemas.microsoft.com/office/powerpoint/2010/main" val="243398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A1B8E68-C595-997A-0571-64FB374E4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76" y="1210159"/>
            <a:ext cx="8147544" cy="31995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3F04-A0A7-475D-B5D3-9D7B4456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1D7C5-5E25-4873-BBA5-21A8E07D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Subtractions from Income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552E-7B63-468C-BF55-37B417933615}"/>
              </a:ext>
            </a:extLst>
          </p:cNvPr>
          <p:cNvSpPr txBox="1"/>
          <p:nvPr/>
        </p:nvSpPr>
        <p:spPr>
          <a:xfrm>
            <a:off x="349249" y="4374775"/>
            <a:ext cx="86098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Health Insurance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Nothing pulled from Federal return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Taxslayer</a:t>
            </a:r>
            <a:r>
              <a:rPr lang="en-US" sz="2000" dirty="0"/>
              <a:t> knows if you are 65+ or if your qualifying income is &gt; $100K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Retirement Exclusion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Taxslayer</a:t>
            </a:r>
            <a:r>
              <a:rPr lang="en-US" sz="2000" dirty="0"/>
              <a:t> shows total retirement from Federal 1040, but does not default the field (Social Security exclusion for IA Sched 1 </a:t>
            </a:r>
            <a:r>
              <a:rPr lang="en-US" sz="2000" b="1" dirty="0"/>
              <a:t>IS</a:t>
            </a:r>
            <a:r>
              <a:rPr lang="en-US" sz="2000" dirty="0"/>
              <a:t> carried over)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Will ignore excess if you enter more than what is shown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DE099-8A4C-E750-EE5E-816F9DD9542E}"/>
              </a:ext>
            </a:extLst>
          </p:cNvPr>
          <p:cNvSpPr txBox="1"/>
          <p:nvPr/>
        </p:nvSpPr>
        <p:spPr>
          <a:xfrm>
            <a:off x="3700631" y="1928429"/>
            <a:ext cx="48978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Taxslayer</a:t>
            </a:r>
            <a:r>
              <a:rPr lang="en-US" dirty="0"/>
              <a:t> total includes RR funds, which ARE taxable at the Fed level.  This msg contradicts </a:t>
            </a:r>
            <a:r>
              <a:rPr lang="en-US" dirty="0" err="1"/>
              <a:t>IAExpInstr</a:t>
            </a:r>
            <a:r>
              <a:rPr lang="en-US" dirty="0"/>
              <a:t>.  May be carryover from 2022 messages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0EEAE5-B3ED-E6D5-BD47-B30BAA3D7C7B}"/>
              </a:ext>
            </a:extLst>
          </p:cNvPr>
          <p:cNvCxnSpPr/>
          <p:nvPr/>
        </p:nvCxnSpPr>
        <p:spPr>
          <a:xfrm>
            <a:off x="3388659" y="3055172"/>
            <a:ext cx="3044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355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Part-Year Resident – New Screens	</a:t>
            </a:r>
            <a:endParaRPr lang="en-US" sz="30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BCF75C4-88B0-D297-5DC0-8A473BFFA42F}"/>
              </a:ext>
            </a:extLst>
          </p:cNvPr>
          <p:cNvSpPr txBox="1">
            <a:spLocks/>
          </p:cNvSpPr>
          <p:nvPr/>
        </p:nvSpPr>
        <p:spPr>
          <a:xfrm>
            <a:off x="236666" y="1234315"/>
            <a:ext cx="9387623" cy="1143125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Once a Part-Year IA return is started two new screen links appear on the IA main menu: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AA540BB-3FD2-8040-24A1-15BBF3231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72" y="2277601"/>
            <a:ext cx="8164180" cy="1928640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699200C-4343-BC32-8BF4-CD6B334A4CD8}"/>
              </a:ext>
            </a:extLst>
          </p:cNvPr>
          <p:cNvSpPr txBox="1">
            <a:spLocks/>
          </p:cNvSpPr>
          <p:nvPr/>
        </p:nvSpPr>
        <p:spPr>
          <a:xfrm>
            <a:off x="349249" y="4106402"/>
            <a:ext cx="9387623" cy="1143125"/>
          </a:xfrm>
          <a:prstGeom prst="rect">
            <a:avLst/>
          </a:prstGeom>
        </p:spPr>
        <p:txBody>
          <a:bodyPr vert="horz" wrap="square" lIns="0" tIns="45720" rIns="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 Part-Year Resident process for every state I’ve dealt with have screens similar to these</a:t>
            </a:r>
          </a:p>
        </p:txBody>
      </p:sp>
    </p:spTree>
    <p:extLst>
      <p:ext uri="{BB962C8B-B14F-4D97-AF65-F5344CB8AC3E}">
        <p14:creationId xmlns:p14="http://schemas.microsoft.com/office/powerpoint/2010/main" val="9245546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Part-Year Resident – Return Type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7" y="2736968"/>
            <a:ext cx="9387623" cy="2285088"/>
          </a:xfrm>
        </p:spPr>
        <p:txBody>
          <a:bodyPr wrap="square" lIns="0" rIns="0">
            <a:normAutofit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 </a:t>
            </a:r>
            <a:r>
              <a:rPr lang="en-US" dirty="0" err="1"/>
              <a:t>Taxslayer</a:t>
            </a:r>
            <a:r>
              <a:rPr lang="en-US" dirty="0"/>
              <a:t> state selection screen shows the return type for a state return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you chose wrong, you have to delete the state return and create a new one</a:t>
            </a:r>
          </a:p>
        </p:txBody>
      </p:sp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1220E9A8-73FC-210F-953C-B5470ABE3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51" y="1167081"/>
            <a:ext cx="8154697" cy="15527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AAF583-1533-9F2B-F515-DE573BF0B7B3}"/>
              </a:ext>
            </a:extLst>
          </p:cNvPr>
          <p:cNvSpPr>
            <a:spLocks/>
          </p:cNvSpPr>
          <p:nvPr/>
        </p:nvSpPr>
        <p:spPr>
          <a:xfrm>
            <a:off x="2513694" y="1177109"/>
            <a:ext cx="1079359" cy="141548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239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Part-Year Resident – Form IA 126</a:t>
            </a:r>
            <a:endParaRPr 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476BD-1EB0-438C-D937-ADD5D41F3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237127"/>
            <a:ext cx="7517797" cy="5076191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BCF75C4-88B0-D297-5DC0-8A473BFFA42F}"/>
              </a:ext>
            </a:extLst>
          </p:cNvPr>
          <p:cNvSpPr txBox="1">
            <a:spLocks/>
          </p:cNvSpPr>
          <p:nvPr/>
        </p:nvSpPr>
        <p:spPr>
          <a:xfrm>
            <a:off x="473335" y="6313318"/>
            <a:ext cx="8480425" cy="365125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These fields start with the Federal totals based on state</a:t>
            </a:r>
          </a:p>
        </p:txBody>
      </p:sp>
    </p:spTree>
    <p:extLst>
      <p:ext uri="{BB962C8B-B14F-4D97-AF65-F5344CB8AC3E}">
        <p14:creationId xmlns:p14="http://schemas.microsoft.com/office/powerpoint/2010/main" val="18245515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3E91C9-7123-4373-0B57-2795DEDC2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218766"/>
            <a:ext cx="6524887" cy="52184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Part-Year Resident – Form IA 126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D9366BE-E0F1-CF29-4865-0D61A5175F05}"/>
              </a:ext>
            </a:extLst>
          </p:cNvPr>
          <p:cNvSpPr txBox="1">
            <a:spLocks/>
          </p:cNvSpPr>
          <p:nvPr/>
        </p:nvSpPr>
        <p:spPr>
          <a:xfrm>
            <a:off x="473335" y="6367108"/>
            <a:ext cx="8480425" cy="365125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These fields start with the Federal totals based on state</a:t>
            </a:r>
          </a:p>
        </p:txBody>
      </p:sp>
    </p:spTree>
    <p:extLst>
      <p:ext uri="{BB962C8B-B14F-4D97-AF65-F5344CB8AC3E}">
        <p14:creationId xmlns:p14="http://schemas.microsoft.com/office/powerpoint/2010/main" val="15045745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PY Resident – Income Subject to Tax</a:t>
            </a:r>
            <a:endParaRPr lang="en-US" sz="3000" dirty="0"/>
          </a:p>
        </p:txBody>
      </p:sp>
      <p:pic>
        <p:nvPicPr>
          <p:cNvPr id="8" name="Picture 7" descr="A screenshot of a chat&#10;&#10;Description automatically generated">
            <a:extLst>
              <a:ext uri="{FF2B5EF4-FFF2-40B4-BE49-F238E27FC236}">
                <a16:creationId xmlns:a16="http://schemas.microsoft.com/office/drawing/2014/main" id="{97B52CCE-98DA-9724-3056-C2CFDE8A4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8" y="1253992"/>
            <a:ext cx="6647331" cy="5060924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BCF75C4-88B0-D297-5DC0-8A473BFFA42F}"/>
              </a:ext>
            </a:extLst>
          </p:cNvPr>
          <p:cNvSpPr txBox="1">
            <a:spLocks/>
          </p:cNvSpPr>
          <p:nvPr/>
        </p:nvSpPr>
        <p:spPr>
          <a:xfrm>
            <a:off x="2592594" y="4733364"/>
            <a:ext cx="6841862" cy="1988111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Taxslayer</a:t>
            </a:r>
            <a:r>
              <a:rPr lang="en-US" dirty="0"/>
              <a:t> does let you know what the Federal amount is for many of the fields</a:t>
            </a:r>
          </a:p>
        </p:txBody>
      </p:sp>
    </p:spTree>
    <p:extLst>
      <p:ext uri="{BB962C8B-B14F-4D97-AF65-F5344CB8AC3E}">
        <p14:creationId xmlns:p14="http://schemas.microsoft.com/office/powerpoint/2010/main" val="19330156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CCF6592-1631-E040-4FBA-3BE68E88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1238059"/>
            <a:ext cx="6083824" cy="52683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PY Resident – Income Subject to Tax</a:t>
            </a:r>
            <a:endParaRPr lang="en-US" sz="30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BCF75C4-88B0-D297-5DC0-8A473BFFA42F}"/>
              </a:ext>
            </a:extLst>
          </p:cNvPr>
          <p:cNvSpPr txBox="1">
            <a:spLocks/>
          </p:cNvSpPr>
          <p:nvPr/>
        </p:nvSpPr>
        <p:spPr>
          <a:xfrm>
            <a:off x="2592594" y="3291839"/>
            <a:ext cx="6841862" cy="1988111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9ED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You can make negative entries for many of these fields when appropriate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97464-171C-875C-1AD7-0210B0BB7CD8}"/>
              </a:ext>
            </a:extLst>
          </p:cNvPr>
          <p:cNvSpPr>
            <a:spLocks/>
          </p:cNvSpPr>
          <p:nvPr/>
        </p:nvSpPr>
        <p:spPr>
          <a:xfrm>
            <a:off x="3284191" y="2082921"/>
            <a:ext cx="1305271" cy="28593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62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Iowa PY – How do you allocate?	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7" y="1240043"/>
            <a:ext cx="9387623" cy="5368889"/>
          </a:xfrm>
        </p:spPr>
        <p:txBody>
          <a:bodyPr wrap="square" lIns="0" rIns="0">
            <a:normAutofit fontScale="92500" lnSpcReduction="2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Taxslayer</a:t>
            </a:r>
            <a:r>
              <a:rPr lang="en-US" dirty="0"/>
              <a:t> will default allocate to a state based on any state information on the W-2, 1099-R, etc.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For monthly payments (pension, SSA, insurance premiums) allocate based on the time living in each state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For stand-alone Fed-only transactions (401K, IRA, etc.) – where were they living when they made the withdrawal or contribution?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1099-INT, 1099-DIV: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it’s a local financial institution, keep it in Iowa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it’s one from the other PY state, keep it in that state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Anything else, allocate based on time in each state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Iowa and the states I’ve dealt with do not change the actual incomes on the 1040’s, but calculate a tax credit to reduce the full state tax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729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Tiana Edwards</a:t>
            </a:r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 – What changed for Iowa?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75" y="1217658"/>
            <a:ext cx="9942540" cy="5087547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Daughter Mary is 5 years older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This makes it more likely for K-12 qualified expenses, but she is no longer eligible for any Dependent Care Credit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 W-2 has no employer contribution for Dependent Care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Added the final portion of a 2022 Fed 1040 to illustrate calculating the refund income for Iowa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Added expenses for the K-12 Tuition Credit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This goes under the Credits option from the IA main menu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She can use the rest of her Educator expenses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This has it’s own field under “Subtractions from Income”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Retention bonus moved from 1099-NEC to W-2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Input from other volunteers indicates this is not likely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This goes under “Other Total Federal Tax” subtractions, Line 11 IA Sched 1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sz="2000" b="0" dirty="0">
              <a:solidFill>
                <a:schemeClr val="tx1"/>
              </a:solidFill>
            </a:endParaRP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68720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Training Scenario 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r>
              <a:rPr lang="en-US" dirty="0"/>
              <a:t>Shamus O’Connor</a:t>
            </a:r>
          </a:p>
        </p:txBody>
      </p:sp>
    </p:spTree>
    <p:extLst>
      <p:ext uri="{BB962C8B-B14F-4D97-AF65-F5344CB8AC3E}">
        <p14:creationId xmlns:p14="http://schemas.microsoft.com/office/powerpoint/2010/main" val="145958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Overall Tax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5"/>
            <a:ext cx="5811822" cy="8547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215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49" y="628650"/>
            <a:ext cx="8480426" cy="531284"/>
          </a:xfrm>
        </p:spPr>
        <p:txBody>
          <a:bodyPr>
            <a:normAutofit/>
          </a:bodyPr>
          <a:lstStyle/>
          <a:p>
            <a:r>
              <a:rPr lang="en-US" sz="3200" dirty="0"/>
              <a:t>Discussion – What changed for Iowa?</a:t>
            </a:r>
            <a:endParaRPr lang="en-US" sz="3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E7921D5-1F21-4E2C-92A2-76BFD0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75" y="1159934"/>
            <a:ext cx="9942540" cy="5477534"/>
          </a:xfrm>
        </p:spPr>
        <p:txBody>
          <a:bodyPr wrap="square" lIns="0" rIns="0">
            <a:normAutofit lnSpcReduction="10000"/>
          </a:bodyPr>
          <a:lstStyle/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Estimated Payments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Added for both Federal and Iowa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Both Federal and Iowa are input from the Federal screens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Only 2 Iowa payments.  Not required to make 4 of them.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Changed the Self-Employment numbers and 1099-NEC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/>
              <a:t>Taxslayer</a:t>
            </a:r>
            <a:r>
              <a:rPr lang="en-US" sz="2000" dirty="0"/>
              <a:t> bug makes you create an IA entry in the 1099-NEC</a:t>
            </a:r>
          </a:p>
          <a:p>
            <a:pPr marL="442912" marR="1128840" indent="-28575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More detailed work with Health Insurance Premiums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Medicare and what he paid for his ACA insurance are both out-of-pocket expenses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Tried putting insurance both in the IA adjustments and as self-employed health insurance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With Iowa new tax structure, will usually be better as self-employed insurance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Self-employed entered with Schedule C, but ends up on Fed Sched 1</a:t>
            </a:r>
          </a:p>
          <a:p>
            <a:pPr marL="1357312" marR="112884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Can’t use it for self-employed insurance if you are eligible for ANY employer coverage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You cannot use it in both places</a:t>
            </a: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sz="2000" b="0" dirty="0">
              <a:solidFill>
                <a:schemeClr val="tx1"/>
              </a:solidFill>
            </a:endParaRPr>
          </a:p>
          <a:p>
            <a:pPr marL="157162" marR="112884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  <a:p>
            <a:pPr marL="900112" marR="1128840" lvl="1" indent="-285750">
              <a:lnSpc>
                <a:spcPct val="100000"/>
              </a:lnSpc>
              <a:spcBef>
                <a:spcPts val="600"/>
              </a:spcBef>
            </a:pPr>
            <a:endParaRPr lang="en-US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69313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001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7" y="1540933"/>
            <a:ext cx="8480426" cy="4656115"/>
          </a:xfrm>
        </p:spPr>
        <p:txBody>
          <a:bodyPr>
            <a:normAutofit/>
          </a:bodyPr>
          <a:lstStyle/>
          <a:p>
            <a:r>
              <a:rPr lang="en-US" dirty="0"/>
              <a:t>Make sure you can log into the site(s) you will be supporting</a:t>
            </a:r>
          </a:p>
          <a:p>
            <a:r>
              <a:rPr lang="en-US" dirty="0"/>
              <a:t>If you are not sure where and when you are signed-up, verify with Patti</a:t>
            </a:r>
          </a:p>
          <a:p>
            <a:r>
              <a:rPr lang="en-US" dirty="0"/>
              <a:t>I’ll work on more resource sheets in the next week or so</a:t>
            </a:r>
          </a:p>
          <a:p>
            <a:r>
              <a:rPr lang="en-US" dirty="0"/>
              <a:t>Never be afraid to ask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Taxes Start on Jan 29, 2024</a:t>
            </a:r>
          </a:p>
        </p:txBody>
      </p:sp>
    </p:spTree>
    <p:extLst>
      <p:ext uri="{BB962C8B-B14F-4D97-AF65-F5344CB8AC3E}">
        <p14:creationId xmlns:p14="http://schemas.microsoft.com/office/powerpoint/2010/main" val="11193192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Questions?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Luck, and Thank You again for helping VITA!</a:t>
            </a:r>
          </a:p>
        </p:txBody>
      </p:sp>
    </p:spTree>
    <p:extLst>
      <p:ext uri="{BB962C8B-B14F-4D97-AF65-F5344CB8AC3E}">
        <p14:creationId xmlns:p14="http://schemas.microsoft.com/office/powerpoint/2010/main" val="2552182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Way 2017">
      <a:dk1>
        <a:sysClr val="windowText" lastClr="000000"/>
      </a:dk1>
      <a:lt1>
        <a:sysClr val="window" lastClr="FFFFFF"/>
      </a:lt1>
      <a:dk2>
        <a:srgbClr val="005191"/>
      </a:dk2>
      <a:lt2>
        <a:srgbClr val="75B1D9"/>
      </a:lt2>
      <a:accent1>
        <a:srgbClr val="005191"/>
      </a:accent1>
      <a:accent2>
        <a:srgbClr val="539ED0"/>
      </a:accent2>
      <a:accent3>
        <a:srgbClr val="F57814"/>
      </a:accent3>
      <a:accent4>
        <a:srgbClr val="FFB351"/>
      </a:accent4>
      <a:accent5>
        <a:srgbClr val="7C81B8"/>
      </a:accent5>
      <a:accent6>
        <a:srgbClr val="FF443B"/>
      </a:accent6>
      <a:hlink>
        <a:srgbClr val="F57814"/>
      </a:hlink>
      <a:folHlink>
        <a:srgbClr val="FF443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ECI-Generic-PowerPoint-Template" id="{47F96A85-D5D0-40F2-8EB6-874D71EE53C1}" vid="{25F155B4-F74E-4E08-BC0E-36ECDAC6D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UWECI-Generic-PowerPoint-Template</Template>
  <TotalTime>0</TotalTime>
  <Words>5650</Words>
  <Application>Microsoft Office PowerPoint</Application>
  <PresentationFormat>On-screen Show (4:3)</PresentationFormat>
  <Paragraphs>665</Paragraphs>
  <Slides>93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Arial</vt:lpstr>
      <vt:lpstr>Bradley Hand ITC</vt:lpstr>
      <vt:lpstr>Calibri</vt:lpstr>
      <vt:lpstr>Office Theme</vt:lpstr>
      <vt:lpstr>PowerPoint Presentation</vt:lpstr>
      <vt:lpstr>Agenda</vt:lpstr>
      <vt:lpstr>Quick Notes</vt:lpstr>
      <vt:lpstr>Taxslayer IA Function Status</vt:lpstr>
      <vt:lpstr>Where do things stand?</vt:lpstr>
      <vt:lpstr>Basic Information – Spouse</vt:lpstr>
      <vt:lpstr>Subtractions from Income</vt:lpstr>
      <vt:lpstr>Subtractions from Income</vt:lpstr>
      <vt:lpstr>Overall Tax Process</vt:lpstr>
      <vt:lpstr>Intake/Interview</vt:lpstr>
      <vt:lpstr>Starting Out</vt:lpstr>
      <vt:lpstr>Starting Out – 13614-C</vt:lpstr>
      <vt:lpstr>Starting out – misc.</vt:lpstr>
      <vt:lpstr>Options for SSN/ITIN</vt:lpstr>
      <vt:lpstr>ITIN Card</vt:lpstr>
      <vt:lpstr>Do you have all the documents?</vt:lpstr>
      <vt:lpstr>Capture/Summarize other data</vt:lpstr>
      <vt:lpstr>Out-of-Scope</vt:lpstr>
      <vt:lpstr>Tax Preparation</vt:lpstr>
      <vt:lpstr>Face-to-Face Preparation</vt:lpstr>
      <vt:lpstr>In-Person Prep (con’t)</vt:lpstr>
      <vt:lpstr>Not-In-Person Preparation</vt:lpstr>
      <vt:lpstr>Not-In-Person Prep  (con’t)</vt:lpstr>
      <vt:lpstr>VITA Envelope</vt:lpstr>
      <vt:lpstr>Not-In-Person Preparation Site</vt:lpstr>
      <vt:lpstr>NIP Tax Preparation Site (con’t)</vt:lpstr>
      <vt:lpstr>Not-In-Person Issues</vt:lpstr>
      <vt:lpstr>Taxslayer e-notes</vt:lpstr>
      <vt:lpstr>NIP Issues – Missing Document</vt:lpstr>
      <vt:lpstr>NIP Issues – Notes not Complete</vt:lpstr>
      <vt:lpstr>NIP Issues - Out-of-Scope</vt:lpstr>
      <vt:lpstr>Quality Review</vt:lpstr>
      <vt:lpstr>Face-to-Face QR</vt:lpstr>
      <vt:lpstr>Not-In-Person QR</vt:lpstr>
      <vt:lpstr>Not-In-Person QR (con’t)</vt:lpstr>
      <vt:lpstr>Giving the Client their Return</vt:lpstr>
      <vt:lpstr>Giving the Client their Return</vt:lpstr>
      <vt:lpstr>Giving the Client their Return (con’t)</vt:lpstr>
      <vt:lpstr>Giving the Client their Return (con’t)</vt:lpstr>
      <vt:lpstr>Missing Documents</vt:lpstr>
      <vt:lpstr>Missing Documents</vt:lpstr>
      <vt:lpstr>Missing Documents–Intake or F2F</vt:lpstr>
      <vt:lpstr>Missing Documents – F2F</vt:lpstr>
      <vt:lpstr>Missing Documents– F2F No Prep</vt:lpstr>
      <vt:lpstr>Missing Documents– F2F Prepare</vt:lpstr>
      <vt:lpstr>Missing Documents – F2F QR</vt:lpstr>
      <vt:lpstr>Missing Documents– NIP at Intake</vt:lpstr>
      <vt:lpstr>Missing Documents Arrive</vt:lpstr>
      <vt:lpstr>Missing Documents Arrive – F2F</vt:lpstr>
      <vt:lpstr>Missing Documents Arrive - NIP</vt:lpstr>
      <vt:lpstr>Finishing and e-filing</vt:lpstr>
      <vt:lpstr>Review and Complete Flags</vt:lpstr>
      <vt:lpstr>Process Summary</vt:lpstr>
      <vt:lpstr>Injured Spouse Form 8379</vt:lpstr>
      <vt:lpstr>Injured Spouse </vt:lpstr>
      <vt:lpstr>Injured Spouse </vt:lpstr>
      <vt:lpstr>Injured Spouse for Iowa </vt:lpstr>
      <vt:lpstr>Amended and Prior Years</vt:lpstr>
      <vt:lpstr>Amended and Requests for Prior Tax Years </vt:lpstr>
      <vt:lpstr>Amended and Requests for Prior Years </vt:lpstr>
      <vt:lpstr>Requests for Prior Years – Face-to-Face </vt:lpstr>
      <vt:lpstr>Requests for Prior Years – Not-in-Person </vt:lpstr>
      <vt:lpstr>Amended Returns – 1040-X</vt:lpstr>
      <vt:lpstr>Amended Returns - General </vt:lpstr>
      <vt:lpstr>Amended Returns – Accepted in Taxslayer </vt:lpstr>
      <vt:lpstr>Amended Returns – Accepted in Taxslayer </vt:lpstr>
      <vt:lpstr>Amended Returns – No Taxslayer Entry </vt:lpstr>
      <vt:lpstr>Amended Returns - Exceptions </vt:lpstr>
      <vt:lpstr>Iowa Amended Returns – Form IA102</vt:lpstr>
      <vt:lpstr>Iowa Amended Returns</vt:lpstr>
      <vt:lpstr>Iowa Amended Returns  </vt:lpstr>
      <vt:lpstr>Iowa Amended Returns  </vt:lpstr>
      <vt:lpstr>General Notes for Fed and Iowa</vt:lpstr>
      <vt:lpstr>General Notes for Fed and Iowa</vt:lpstr>
      <vt:lpstr>Finishing the Amended Return</vt:lpstr>
      <vt:lpstr>Iowa Part-Year Resident</vt:lpstr>
      <vt:lpstr>Iowa Part-Year Resident Overview </vt:lpstr>
      <vt:lpstr>Iowa Part-Year Resident - Starting </vt:lpstr>
      <vt:lpstr>Iowa Part-Year Resident - Starting </vt:lpstr>
      <vt:lpstr>Iowa Part-Year Resident – New Screens </vt:lpstr>
      <vt:lpstr>Iowa Part-Year Resident – Return Type </vt:lpstr>
      <vt:lpstr>Iowa Part-Year Resident – Form IA 126</vt:lpstr>
      <vt:lpstr>Iowa Part-Year Resident – Form IA 126</vt:lpstr>
      <vt:lpstr>Iowa PY Resident – Income Subject to Tax</vt:lpstr>
      <vt:lpstr>Iowa PY Resident – Income Subject to Tax</vt:lpstr>
      <vt:lpstr>Iowa PY – How do you allocate? </vt:lpstr>
      <vt:lpstr>Training Scenario 7</vt:lpstr>
      <vt:lpstr>Discussion – What changed for Iowa?</vt:lpstr>
      <vt:lpstr>Training Scenario 8</vt:lpstr>
      <vt:lpstr>Discussion – What changed for Iowa?</vt:lpstr>
      <vt:lpstr>Next Steps</vt:lpstr>
      <vt:lpstr>Real Taxes Start on Jan 29, 2024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2019-11-25T02:10:59Z</dcterms:created>
  <dcterms:modified xsi:type="dcterms:W3CDTF">2024-01-29T16:19:26Z</dcterms:modified>
</cp:coreProperties>
</file>